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5"/>
  </p:notesMasterIdLst>
  <p:sldIdLst>
    <p:sldId id="294" r:id="rId2"/>
    <p:sldId id="296" r:id="rId3"/>
    <p:sldId id="297" r:id="rId4"/>
    <p:sldId id="322" r:id="rId5"/>
    <p:sldId id="295" r:id="rId6"/>
    <p:sldId id="299" r:id="rId7"/>
    <p:sldId id="298" r:id="rId8"/>
    <p:sldId id="300" r:id="rId9"/>
    <p:sldId id="301" r:id="rId10"/>
    <p:sldId id="302" r:id="rId11"/>
    <p:sldId id="303" r:id="rId12"/>
    <p:sldId id="304" r:id="rId13"/>
    <p:sldId id="305" r:id="rId14"/>
    <p:sldId id="306" r:id="rId15"/>
    <p:sldId id="307" r:id="rId16"/>
    <p:sldId id="308" r:id="rId17"/>
    <p:sldId id="309" r:id="rId18"/>
    <p:sldId id="310" r:id="rId19"/>
    <p:sldId id="311" r:id="rId20"/>
    <p:sldId id="312" r:id="rId21"/>
    <p:sldId id="313" r:id="rId22"/>
    <p:sldId id="314" r:id="rId23"/>
    <p:sldId id="315" r:id="rId24"/>
    <p:sldId id="316" r:id="rId25"/>
    <p:sldId id="317" r:id="rId26"/>
    <p:sldId id="318" r:id="rId27"/>
    <p:sldId id="319" r:id="rId28"/>
    <p:sldId id="320" r:id="rId29"/>
    <p:sldId id="321" r:id="rId30"/>
    <p:sldId id="323" r:id="rId31"/>
    <p:sldId id="324" r:id="rId32"/>
    <p:sldId id="325" r:id="rId33"/>
    <p:sldId id="326" r:id="rId34"/>
    <p:sldId id="327" r:id="rId35"/>
    <p:sldId id="328" r:id="rId36"/>
    <p:sldId id="329" r:id="rId37"/>
    <p:sldId id="330" r:id="rId38"/>
    <p:sldId id="331" r:id="rId39"/>
    <p:sldId id="332" r:id="rId40"/>
    <p:sldId id="333" r:id="rId41"/>
    <p:sldId id="334" r:id="rId42"/>
    <p:sldId id="335" r:id="rId43"/>
    <p:sldId id="336" r:id="rId44"/>
    <p:sldId id="337" r:id="rId45"/>
    <p:sldId id="338" r:id="rId46"/>
    <p:sldId id="339" r:id="rId47"/>
    <p:sldId id="340" r:id="rId48"/>
    <p:sldId id="341" r:id="rId49"/>
    <p:sldId id="342" r:id="rId50"/>
    <p:sldId id="343" r:id="rId51"/>
    <p:sldId id="344" r:id="rId52"/>
    <p:sldId id="345" r:id="rId53"/>
    <p:sldId id="346" r:id="rId54"/>
    <p:sldId id="347" r:id="rId55"/>
    <p:sldId id="348" r:id="rId56"/>
    <p:sldId id="349" r:id="rId57"/>
    <p:sldId id="350" r:id="rId58"/>
    <p:sldId id="351" r:id="rId59"/>
    <p:sldId id="352" r:id="rId60"/>
    <p:sldId id="353" r:id="rId61"/>
    <p:sldId id="354" r:id="rId62"/>
    <p:sldId id="355" r:id="rId63"/>
    <p:sldId id="356" r:id="rId64"/>
    <p:sldId id="358" r:id="rId65"/>
    <p:sldId id="359" r:id="rId66"/>
    <p:sldId id="360" r:id="rId67"/>
    <p:sldId id="361" r:id="rId68"/>
    <p:sldId id="362" r:id="rId69"/>
    <p:sldId id="363" r:id="rId70"/>
    <p:sldId id="364" r:id="rId71"/>
    <p:sldId id="365" r:id="rId72"/>
    <p:sldId id="366" r:id="rId73"/>
    <p:sldId id="367" r:id="rId7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udak Law Office" initials="BLO"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E161A"/>
    <a:srgbClr val="353330"/>
    <a:srgbClr val="FAF4E7"/>
    <a:srgbClr val="E1E0DF"/>
    <a:srgbClr val="6E6E6E"/>
    <a:srgbClr val="E5E4E3"/>
    <a:srgbClr val="D7D6D3"/>
    <a:srgbClr val="CCCAC6"/>
    <a:srgbClr val="DBD9D7"/>
    <a:srgbClr val="9F9B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101" autoAdjust="0"/>
  </p:normalViewPr>
  <p:slideViewPr>
    <p:cSldViewPr showGuides="1">
      <p:cViewPr varScale="1">
        <p:scale>
          <a:sx n="94" d="100"/>
          <a:sy n="94" d="100"/>
        </p:scale>
        <p:origin x="-46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3120" y="-8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commentAuthors" Target="commentAuthor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8F1E11-AFC4-4697-B51B-808E37C41FD5}" type="datetimeFigureOut">
              <a:rPr lang="de-DE" smtClean="0"/>
              <a:pPr/>
              <a:t>09.04.2014</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E7ACB-E0B7-441F-A414-89AD4199D4FA}" type="slidenum">
              <a:rPr lang="de-DE" smtClean="0"/>
              <a:pPr/>
              <a:t>‹Nr.›</a:t>
            </a:fld>
            <a:endParaRPr lang="de-DE"/>
          </a:p>
        </p:txBody>
      </p:sp>
    </p:spTree>
    <p:extLst>
      <p:ext uri="{BB962C8B-B14F-4D97-AF65-F5344CB8AC3E}">
        <p14:creationId xmlns:p14="http://schemas.microsoft.com/office/powerpoint/2010/main" val="1799641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971600" y="2420888"/>
            <a:ext cx="6480720" cy="648072"/>
          </a:xfrm>
        </p:spPr>
        <p:txBody>
          <a:bodyPr anchor="t" anchorCtr="0"/>
          <a:lstStyle>
            <a:lvl1pPr algn="l">
              <a:defRPr b="0" kern="0" baseline="0">
                <a:solidFill>
                  <a:srgbClr val="353330"/>
                </a:solidFill>
              </a:defRPr>
            </a:lvl1pPr>
          </a:lstStyle>
          <a:p>
            <a:r>
              <a:rPr lang="de-DE" dirty="0" smtClean="0"/>
              <a:t>Titel des Vortrags</a:t>
            </a:r>
            <a:endParaRPr lang="de-DE" dirty="0"/>
          </a:p>
        </p:txBody>
      </p:sp>
      <p:sp>
        <p:nvSpPr>
          <p:cNvPr id="4" name="Datumsplatzhalter 3"/>
          <p:cNvSpPr>
            <a:spLocks noGrp="1"/>
          </p:cNvSpPr>
          <p:nvPr>
            <p:ph type="dt" sz="half" idx="10"/>
          </p:nvPr>
        </p:nvSpPr>
        <p:spPr>
          <a:xfrm>
            <a:off x="251518" y="6309320"/>
            <a:ext cx="2339282" cy="412155"/>
          </a:xfrm>
        </p:spPr>
        <p:txBody>
          <a:bodyPr/>
          <a:lstStyle/>
          <a:p>
            <a:fld id="{E648A7C3-CEC8-4CD0-8E69-D28D5A169D04}" type="datetime1">
              <a:rPr lang="de-DE" smtClean="0"/>
              <a:pPr/>
              <a:t>09.04.2014</a:t>
            </a:fld>
            <a:endParaRPr lang="de-DE" dirty="0"/>
          </a:p>
        </p:txBody>
      </p:sp>
      <p:sp>
        <p:nvSpPr>
          <p:cNvPr id="5" name="Fußzeilenplatzhalter 4"/>
          <p:cNvSpPr>
            <a:spLocks noGrp="1"/>
          </p:cNvSpPr>
          <p:nvPr>
            <p:ph type="ftr" sz="quarter" idx="11"/>
          </p:nvPr>
        </p:nvSpPr>
        <p:spPr>
          <a:xfrm>
            <a:off x="2699792" y="6309320"/>
            <a:ext cx="3744416" cy="412155"/>
          </a:xfrm>
        </p:spPr>
        <p:txBody>
          <a:bodyPr/>
          <a:lstStyle>
            <a:lvl1pPr algn="l">
              <a:defRPr/>
            </a:lvl1pPr>
          </a:lstStyle>
          <a:p>
            <a:r>
              <a:rPr lang="de-DE" dirty="0" smtClean="0"/>
              <a:t>© www.gencer-coll.eu</a:t>
            </a:r>
            <a:endParaRPr lang="de-DE" dirty="0"/>
          </a:p>
        </p:txBody>
      </p:sp>
      <p:sp>
        <p:nvSpPr>
          <p:cNvPr id="6" name="Foliennummernplatzhalter 5"/>
          <p:cNvSpPr>
            <a:spLocks noGrp="1"/>
          </p:cNvSpPr>
          <p:nvPr>
            <p:ph type="sldNum" sz="quarter" idx="12"/>
          </p:nvPr>
        </p:nvSpPr>
        <p:spPr>
          <a:xfrm>
            <a:off x="6553200" y="6309320"/>
            <a:ext cx="2133600" cy="412155"/>
          </a:xfrm>
        </p:spPr>
        <p:txBody>
          <a:bodyPr/>
          <a:lstStyle/>
          <a:p>
            <a:fld id="{BEE2948E-B6F3-4081-9C2A-A2641D91FEA7}" type="slidenum">
              <a:rPr lang="de-DE" smtClean="0"/>
              <a:pPr/>
              <a:t>‹Nr.›</a:t>
            </a:fld>
            <a:endParaRPr lang="de-DE" dirty="0"/>
          </a:p>
        </p:txBody>
      </p:sp>
      <p:pic>
        <p:nvPicPr>
          <p:cNvPr id="14" name="Grafik 13" descr="2011-10-19_GC_KOMPETENZZENTRUM_DE.gif"/>
          <p:cNvPicPr>
            <a:picLocks noChangeAspect="1"/>
          </p:cNvPicPr>
          <p:nvPr userDrawn="1"/>
        </p:nvPicPr>
        <p:blipFill>
          <a:blip r:embed="rId2" cstate="print"/>
          <a:stretch>
            <a:fillRect/>
          </a:stretch>
        </p:blipFill>
        <p:spPr>
          <a:xfrm>
            <a:off x="251518" y="260649"/>
            <a:ext cx="3377385" cy="568062"/>
          </a:xfrm>
          <a:prstGeom prst="rect">
            <a:avLst/>
          </a:prstGeom>
        </p:spPr>
      </p:pic>
      <p:sp>
        <p:nvSpPr>
          <p:cNvPr id="8" name="Textplatzhalter 2"/>
          <p:cNvSpPr>
            <a:spLocks noGrp="1"/>
          </p:cNvSpPr>
          <p:nvPr>
            <p:ph idx="1" hasCustomPrompt="1"/>
          </p:nvPr>
        </p:nvSpPr>
        <p:spPr>
          <a:xfrm>
            <a:off x="971600" y="3429001"/>
            <a:ext cx="6480720" cy="1368152"/>
          </a:xfrm>
          <a:prstGeom prst="rect">
            <a:avLst/>
          </a:prstGeom>
        </p:spPr>
        <p:txBody>
          <a:bodyPr vert="horz" lIns="91440" tIns="45720" rIns="91440" bIns="45720" rtlCol="0">
            <a:normAutofit/>
          </a:bodyPr>
          <a:lstStyle>
            <a:lvl1pPr marL="0" indent="0">
              <a:buNone/>
              <a:defRPr sz="2000" kern="0" spc="0" baseline="0"/>
            </a:lvl1pPr>
          </a:lstStyle>
          <a:p>
            <a:pPr lvl="0"/>
            <a:r>
              <a:rPr lang="de-DE" dirty="0" smtClean="0"/>
              <a:t>Untertitel des Vortrags </a:t>
            </a:r>
          </a:p>
          <a:p>
            <a:pPr lvl="0"/>
            <a:r>
              <a:rPr lang="de-DE" dirty="0" smtClean="0"/>
              <a:t>Name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el und Inhalt">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263DEAEF-1637-4FDA-BE0C-BD65E5165450}" type="datetime1">
              <a:rPr lang="de-DE" smtClean="0"/>
              <a:pPr/>
              <a:t>09.04.2014</a:t>
            </a:fld>
            <a:endParaRPr lang="de-DE"/>
          </a:p>
        </p:txBody>
      </p:sp>
      <p:sp>
        <p:nvSpPr>
          <p:cNvPr id="5" name="Fußzeilenplatzhalter 4"/>
          <p:cNvSpPr>
            <a:spLocks noGrp="1"/>
          </p:cNvSpPr>
          <p:nvPr>
            <p:ph type="ftr" sz="quarter" idx="11"/>
          </p:nvPr>
        </p:nvSpPr>
        <p:spPr/>
        <p:txBody>
          <a:bodyPr/>
          <a:lstStyle/>
          <a:p>
            <a:r>
              <a:rPr lang="de-DE" smtClean="0"/>
              <a:t>www.gencer-coll.eu</a:t>
            </a:r>
            <a:endParaRPr lang="de-DE" dirty="0"/>
          </a:p>
        </p:txBody>
      </p:sp>
      <p:sp>
        <p:nvSpPr>
          <p:cNvPr id="6" name="Foliennummernplatzhalter 5"/>
          <p:cNvSpPr>
            <a:spLocks noGrp="1"/>
          </p:cNvSpPr>
          <p:nvPr>
            <p:ph type="sldNum" sz="quarter" idx="12"/>
          </p:nvPr>
        </p:nvSpPr>
        <p:spPr/>
        <p:txBody>
          <a:bodyPr/>
          <a:lstStyle/>
          <a:p>
            <a:fld id="{BEE2948E-B6F3-4081-9C2A-A2641D91FEA7}" type="slidenum">
              <a:rPr lang="de-DE" smtClean="0"/>
              <a:pPr/>
              <a:t>‹Nr.›</a:t>
            </a:fld>
            <a:endParaRPr lang="de-DE"/>
          </a:p>
        </p:txBody>
      </p:sp>
      <p:pic>
        <p:nvPicPr>
          <p:cNvPr id="9" name="Grafik 8" descr="2011-10-19_GC_KOMPETENZZENTRUM_DE.gif"/>
          <p:cNvPicPr>
            <a:picLocks noChangeAspect="1"/>
          </p:cNvPicPr>
          <p:nvPr userDrawn="1"/>
        </p:nvPicPr>
        <p:blipFill>
          <a:blip r:embed="rId2" cstate="print"/>
          <a:stretch>
            <a:fillRect/>
          </a:stretch>
        </p:blipFill>
        <p:spPr>
          <a:xfrm>
            <a:off x="251518" y="260649"/>
            <a:ext cx="3377385" cy="568062"/>
          </a:xfrm>
          <a:prstGeom prst="rect">
            <a:avLst/>
          </a:prstGeom>
        </p:spPr>
      </p:pic>
      <p:sp>
        <p:nvSpPr>
          <p:cNvPr id="11" name="Titel 1"/>
          <p:cNvSpPr>
            <a:spLocks noGrp="1"/>
          </p:cNvSpPr>
          <p:nvPr>
            <p:ph type="title" hasCustomPrompt="1"/>
          </p:nvPr>
        </p:nvSpPr>
        <p:spPr>
          <a:xfrm>
            <a:off x="251518" y="1268760"/>
            <a:ext cx="7200802" cy="432048"/>
          </a:xfrm>
        </p:spPr>
        <p:txBody>
          <a:bodyPr anchor="t" anchorCtr="0"/>
          <a:lstStyle>
            <a:lvl1pPr algn="l">
              <a:defRPr sz="2400" b="0"/>
            </a:lvl1pPr>
          </a:lstStyle>
          <a:p>
            <a:r>
              <a:rPr lang="de-DE" dirty="0" smtClean="0"/>
              <a:t>Überschrift</a:t>
            </a:r>
            <a:endParaRPr lang="de-DE" dirty="0"/>
          </a:p>
        </p:txBody>
      </p:sp>
      <p:sp>
        <p:nvSpPr>
          <p:cNvPr id="12" name="Inhaltsplatzhalter 2"/>
          <p:cNvSpPr>
            <a:spLocks noGrp="1"/>
          </p:cNvSpPr>
          <p:nvPr>
            <p:ph sz="half" idx="1"/>
          </p:nvPr>
        </p:nvSpPr>
        <p:spPr>
          <a:xfrm>
            <a:off x="251518" y="1988840"/>
            <a:ext cx="7200802" cy="4032448"/>
          </a:xfrm>
          <a:prstGeom prst="rect">
            <a:avLst/>
          </a:prstGeom>
        </p:spPr>
        <p:txBody>
          <a:bodyPr/>
          <a:lstStyle>
            <a:lvl1pPr>
              <a:spcBef>
                <a:spcPts val="0"/>
              </a:spcBef>
              <a:defRPr sz="2400" kern="0" spc="0" baseline="0"/>
            </a:lvl1pPr>
            <a:lvl2pPr marL="623888" indent="-263525">
              <a:spcBef>
                <a:spcPts val="0"/>
              </a:spcBef>
              <a:buFont typeface="Arial" pitchFamily="34" charset="0"/>
              <a:buChar char="•"/>
              <a:defRPr sz="1800" kern="0" spc="0" baseline="0"/>
            </a:lvl2pPr>
            <a:lvl3pPr marL="896938" indent="-273050">
              <a:spcBef>
                <a:spcPts val="0"/>
              </a:spcBef>
              <a:buFont typeface="Arial" pitchFamily="34" charset="0"/>
              <a:buChar char="•"/>
              <a:defRPr sz="1800" kern="0" spc="0" baseline="0"/>
            </a:lvl3pPr>
            <a:lvl4pPr marL="1169988" indent="-273050">
              <a:spcBef>
                <a:spcPts val="0"/>
              </a:spcBef>
              <a:buFont typeface="Arial" pitchFamily="34" charset="0"/>
              <a:buChar char="•"/>
              <a:defRPr sz="1800" b="0" kern="0" spc="0" baseline="0"/>
            </a:lvl4pPr>
            <a:lvl5pPr marL="1455738" indent="-285750">
              <a:spcBef>
                <a:spcPts val="0"/>
              </a:spcBef>
              <a:buFont typeface="Arial" pitchFamily="34" charset="0"/>
              <a:buChar char="•"/>
              <a:defRPr sz="1800" kern="0" spc="0" baseline="0"/>
            </a:lvl5pPr>
            <a:lvl6pPr>
              <a:defRPr sz="1800"/>
            </a:lvl6pPr>
            <a:lvl7pPr>
              <a:defRPr sz="1800"/>
            </a:lvl7pPr>
            <a:lvl8pPr>
              <a:defRPr sz="1800"/>
            </a:lvl8pPr>
            <a:lvl9pPr>
              <a:defRPr sz="18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5" name="Datumsplatzhalter 4"/>
          <p:cNvSpPr>
            <a:spLocks noGrp="1"/>
          </p:cNvSpPr>
          <p:nvPr>
            <p:ph type="dt" sz="half" idx="10"/>
          </p:nvPr>
        </p:nvSpPr>
        <p:spPr/>
        <p:txBody>
          <a:bodyPr/>
          <a:lstStyle/>
          <a:p>
            <a:fld id="{CAA3578A-85F5-48B8-8372-2FD459CBD0CA}" type="datetime1">
              <a:rPr lang="de-DE" smtClean="0"/>
              <a:pPr/>
              <a:t>09.04.2014</a:t>
            </a:fld>
            <a:endParaRPr lang="de-DE"/>
          </a:p>
        </p:txBody>
      </p:sp>
      <p:sp>
        <p:nvSpPr>
          <p:cNvPr id="6" name="Fußzeilenplatzhalter 5"/>
          <p:cNvSpPr>
            <a:spLocks noGrp="1"/>
          </p:cNvSpPr>
          <p:nvPr>
            <p:ph type="ftr" sz="quarter" idx="11"/>
          </p:nvPr>
        </p:nvSpPr>
        <p:spPr/>
        <p:txBody>
          <a:bodyPr/>
          <a:lstStyle/>
          <a:p>
            <a:r>
              <a:rPr lang="de-DE" smtClean="0"/>
              <a:t>www.gencer-coll.eu</a:t>
            </a:r>
            <a:endParaRPr lang="de-DE" dirty="0"/>
          </a:p>
        </p:txBody>
      </p:sp>
      <p:sp>
        <p:nvSpPr>
          <p:cNvPr id="7" name="Foliennummernplatzhalter 6"/>
          <p:cNvSpPr>
            <a:spLocks noGrp="1"/>
          </p:cNvSpPr>
          <p:nvPr>
            <p:ph type="sldNum" sz="quarter" idx="12"/>
          </p:nvPr>
        </p:nvSpPr>
        <p:spPr/>
        <p:txBody>
          <a:bodyPr/>
          <a:lstStyle/>
          <a:p>
            <a:fld id="{BEE2948E-B6F3-4081-9C2A-A2641D91FEA7}" type="slidenum">
              <a:rPr lang="de-DE" smtClean="0"/>
              <a:pPr/>
              <a:t>‹Nr.›</a:t>
            </a:fld>
            <a:endParaRPr lang="de-DE"/>
          </a:p>
        </p:txBody>
      </p:sp>
      <p:pic>
        <p:nvPicPr>
          <p:cNvPr id="12" name="Grafik 11" descr="2011-10-19_GC_KOMPETENZZENTRUM_DE.gif"/>
          <p:cNvPicPr>
            <a:picLocks noChangeAspect="1"/>
          </p:cNvPicPr>
          <p:nvPr userDrawn="1"/>
        </p:nvPicPr>
        <p:blipFill>
          <a:blip r:embed="rId2" cstate="print"/>
          <a:stretch>
            <a:fillRect/>
          </a:stretch>
        </p:blipFill>
        <p:spPr>
          <a:xfrm>
            <a:off x="251518" y="260649"/>
            <a:ext cx="3377385" cy="568062"/>
          </a:xfrm>
          <a:prstGeom prst="rect">
            <a:avLst/>
          </a:prstGeom>
        </p:spPr>
      </p:pic>
      <p:sp>
        <p:nvSpPr>
          <p:cNvPr id="16" name="Titel 1"/>
          <p:cNvSpPr>
            <a:spLocks noGrp="1"/>
          </p:cNvSpPr>
          <p:nvPr>
            <p:ph type="title" hasCustomPrompt="1"/>
          </p:nvPr>
        </p:nvSpPr>
        <p:spPr>
          <a:xfrm>
            <a:off x="251518" y="1268760"/>
            <a:ext cx="7200802" cy="432048"/>
          </a:xfrm>
        </p:spPr>
        <p:txBody>
          <a:bodyPr anchor="t" anchorCtr="0"/>
          <a:lstStyle>
            <a:lvl1pPr algn="l">
              <a:defRPr sz="2400" b="0"/>
            </a:lvl1pPr>
          </a:lstStyle>
          <a:p>
            <a:r>
              <a:rPr lang="de-DE" dirty="0" smtClean="0"/>
              <a:t>Überschrift</a:t>
            </a:r>
            <a:endParaRPr lang="de-DE" dirty="0"/>
          </a:p>
        </p:txBody>
      </p:sp>
      <p:sp>
        <p:nvSpPr>
          <p:cNvPr id="17" name="Inhaltsplatzhalter 2"/>
          <p:cNvSpPr>
            <a:spLocks noGrp="1"/>
          </p:cNvSpPr>
          <p:nvPr>
            <p:ph sz="half" idx="1"/>
          </p:nvPr>
        </p:nvSpPr>
        <p:spPr>
          <a:xfrm>
            <a:off x="251518" y="1988840"/>
            <a:ext cx="3528394" cy="4032448"/>
          </a:xfrm>
          <a:prstGeom prst="rect">
            <a:avLst/>
          </a:prstGeom>
        </p:spPr>
        <p:txBody>
          <a:bodyPr/>
          <a:lstStyle>
            <a:lvl1pPr>
              <a:spcBef>
                <a:spcPts val="0"/>
              </a:spcBef>
              <a:defRPr sz="2400" kern="0" spc="0" baseline="0"/>
            </a:lvl1pPr>
            <a:lvl2pPr marL="623888" indent="-263525">
              <a:spcBef>
                <a:spcPts val="0"/>
              </a:spcBef>
              <a:buFont typeface="Arial" pitchFamily="34" charset="0"/>
              <a:buChar char="•"/>
              <a:defRPr sz="1800" kern="0" spc="0" baseline="0"/>
            </a:lvl2pPr>
            <a:lvl3pPr marL="896938" indent="-273050">
              <a:spcBef>
                <a:spcPts val="0"/>
              </a:spcBef>
              <a:buFont typeface="Arial" pitchFamily="34" charset="0"/>
              <a:buChar char="•"/>
              <a:defRPr sz="1800" kern="0" spc="0" baseline="0"/>
            </a:lvl3pPr>
            <a:lvl4pPr marL="1169988" indent="-273050">
              <a:spcBef>
                <a:spcPts val="0"/>
              </a:spcBef>
              <a:buFont typeface="Arial" pitchFamily="34" charset="0"/>
              <a:buChar char="•"/>
              <a:defRPr sz="1800" b="0" kern="0" spc="0" baseline="0"/>
            </a:lvl4pPr>
            <a:lvl5pPr marL="1455738" indent="-285750">
              <a:spcBef>
                <a:spcPts val="0"/>
              </a:spcBef>
              <a:buFont typeface="Arial" pitchFamily="34" charset="0"/>
              <a:buChar char="•"/>
              <a:defRPr sz="1800" kern="0" spc="0" baseline="0"/>
            </a:lvl5pPr>
            <a:lvl6pPr>
              <a:defRPr sz="1800"/>
            </a:lvl6pPr>
            <a:lvl7pPr>
              <a:defRPr sz="1800"/>
            </a:lvl7pPr>
            <a:lvl8pPr>
              <a:defRPr sz="1800"/>
            </a:lvl8pPr>
            <a:lvl9pPr>
              <a:defRPr sz="18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8" name="Inhaltsplatzhalter 2"/>
          <p:cNvSpPr>
            <a:spLocks noGrp="1"/>
          </p:cNvSpPr>
          <p:nvPr>
            <p:ph sz="half" idx="13"/>
          </p:nvPr>
        </p:nvSpPr>
        <p:spPr>
          <a:xfrm>
            <a:off x="3923928" y="1988840"/>
            <a:ext cx="3528394" cy="4032448"/>
          </a:xfrm>
          <a:prstGeom prst="rect">
            <a:avLst/>
          </a:prstGeom>
        </p:spPr>
        <p:txBody>
          <a:bodyPr/>
          <a:lstStyle>
            <a:lvl1pPr>
              <a:spcBef>
                <a:spcPts val="0"/>
              </a:spcBef>
              <a:defRPr sz="2400" kern="0" spc="0" baseline="0"/>
            </a:lvl1pPr>
            <a:lvl2pPr marL="623888" indent="-263525">
              <a:spcBef>
                <a:spcPts val="0"/>
              </a:spcBef>
              <a:buFont typeface="Arial" pitchFamily="34" charset="0"/>
              <a:buChar char="•"/>
              <a:defRPr sz="1800" kern="0" spc="0" baseline="0"/>
            </a:lvl2pPr>
            <a:lvl3pPr marL="896938" indent="-273050">
              <a:spcBef>
                <a:spcPts val="0"/>
              </a:spcBef>
              <a:buFont typeface="Arial" pitchFamily="34" charset="0"/>
              <a:buChar char="•"/>
              <a:defRPr sz="1800" kern="0" spc="0" baseline="0"/>
            </a:lvl3pPr>
            <a:lvl4pPr marL="1169988" indent="-273050">
              <a:spcBef>
                <a:spcPts val="0"/>
              </a:spcBef>
              <a:buFont typeface="Arial" pitchFamily="34" charset="0"/>
              <a:buChar char="•"/>
              <a:defRPr sz="1800" b="0" kern="0" spc="0" baseline="0"/>
            </a:lvl4pPr>
            <a:lvl5pPr marL="1455738" indent="-285750">
              <a:spcBef>
                <a:spcPts val="0"/>
              </a:spcBef>
              <a:buFont typeface="Arial" pitchFamily="34" charset="0"/>
              <a:buChar char="•"/>
              <a:defRPr sz="1800" kern="0" spc="0" baseline="0"/>
            </a:lvl5pPr>
            <a:lvl6pPr>
              <a:defRPr sz="1800"/>
            </a:lvl6pPr>
            <a:lvl7pPr>
              <a:defRPr sz="1800"/>
            </a:lvl7pPr>
            <a:lvl8pPr>
              <a:defRPr sz="1800"/>
            </a:lvl8pPr>
            <a:lvl9pPr>
              <a:defRPr sz="18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1214414" y="0"/>
            <a:ext cx="7258072" cy="1143000"/>
          </a:xfrm>
          <a:prstGeom prst="rect">
            <a:avLst/>
          </a:prstGeom>
        </p:spPr>
        <p:txBody>
          <a:bodyPr vert="horz" lIns="91440" tIns="45720" rIns="91440" bIns="45720" rtlCol="0" anchor="ctr">
            <a:noAutofit/>
          </a:bodyPr>
          <a:lstStyle/>
          <a:p>
            <a:r>
              <a:rPr lang="de-DE" dirty="0" smtClean="0"/>
              <a:t>Überschrift</a:t>
            </a:r>
            <a:endParaRPr lang="de-DE" dirty="0"/>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Helvetica" pitchFamily="34" charset="0"/>
              </a:defRPr>
            </a:lvl1pPr>
          </a:lstStyle>
          <a:p>
            <a:fld id="{7F64A02F-5D34-4A22-98D8-9A95EB9F56D8}" type="datetime1">
              <a:rPr lang="de-DE" smtClean="0"/>
              <a:pPr/>
              <a:t>09.04.2014</a:t>
            </a:fld>
            <a:endParaRPr lang="de-DE" dirty="0"/>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Helvetica" pitchFamily="34" charset="0"/>
              </a:defRPr>
            </a:lvl1pPr>
          </a:lstStyle>
          <a:p>
            <a:r>
              <a:rPr lang="de-DE" dirty="0" smtClean="0"/>
              <a:t>www.gencer-coll.eu</a:t>
            </a:r>
            <a:endParaRPr lang="de-DE" dirty="0"/>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Helvetica" pitchFamily="34" charset="0"/>
              </a:defRPr>
            </a:lvl1pPr>
          </a:lstStyle>
          <a:p>
            <a:fld id="{CE27A4D7-4096-4EAF-AA9B-8B264FB55CA8}" type="slidenum">
              <a:rPr lang="de-DE" smtClean="0"/>
              <a:pPr/>
              <a:t>‹Nr.›</a:t>
            </a:fld>
            <a:endParaRPr lang="de-DE" dirty="0"/>
          </a:p>
        </p:txBody>
      </p:sp>
      <p:pic>
        <p:nvPicPr>
          <p:cNvPr id="8" name="Grafik 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60" r:id="rId2"/>
    <p:sldLayoutId id="2147483652" r:id="rId3"/>
  </p:sldLayoutIdLst>
  <p:hf hdr="0"/>
  <p:txStyles>
    <p:titleStyle>
      <a:lvl1pPr algn="l" defTabSz="914400" rtl="0" eaLnBrk="1" latinLnBrk="0" hangingPunct="1">
        <a:spcBef>
          <a:spcPct val="0"/>
        </a:spcBef>
        <a:buNone/>
        <a:defRPr sz="4000" b="1" kern="1200">
          <a:solidFill>
            <a:srgbClr val="7E161A"/>
          </a:solidFill>
          <a:latin typeface="TurkishHlv" pitchFamily="34" charset="0"/>
          <a:ea typeface="+mj-ea"/>
          <a:cs typeface="+mj-cs"/>
        </a:defRPr>
      </a:lvl1pPr>
    </p:titleStyle>
    <p:bodyStyle>
      <a:lvl1pPr marL="342900" indent="-342900" algn="l" defTabSz="914400" rtl="0" eaLnBrk="1" latinLnBrk="0" hangingPunct="1">
        <a:spcBef>
          <a:spcPct val="20000"/>
        </a:spcBef>
        <a:buClr>
          <a:srgbClr val="7E161A"/>
        </a:buClr>
        <a:buSzPct val="140000"/>
        <a:buFont typeface="Arial" pitchFamily="34" charset="0"/>
        <a:buChar char="•"/>
        <a:defRPr sz="3200" kern="1200" spc="-190" baseline="0">
          <a:solidFill>
            <a:srgbClr val="353330"/>
          </a:solidFill>
          <a:latin typeface="TurkishHlv"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spc="-190" baseline="0">
          <a:solidFill>
            <a:srgbClr val="353330"/>
          </a:solidFill>
          <a:latin typeface="TurkishHlv"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spc="-190" baseline="0">
          <a:solidFill>
            <a:srgbClr val="353330"/>
          </a:solidFill>
          <a:latin typeface="TurkishHlv"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spc="-190" baseline="0">
          <a:solidFill>
            <a:srgbClr val="353330"/>
          </a:solidFill>
          <a:latin typeface="TurkishHlv"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spc="-190" baseline="0">
          <a:solidFill>
            <a:srgbClr val="353330"/>
          </a:solidFill>
          <a:latin typeface="TurkishHlv"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63DEAEF-1637-4FDA-BE0C-BD65E5165450}" type="datetime1">
              <a:rPr lang="de-DE" smtClean="0"/>
              <a:pPr/>
              <a:t>09.04.2014</a:t>
            </a:fld>
            <a:endParaRPr lang="de-DE"/>
          </a:p>
        </p:txBody>
      </p:sp>
      <p:sp>
        <p:nvSpPr>
          <p:cNvPr id="3" name="2 Altbilgi Yer Tutucusu"/>
          <p:cNvSpPr>
            <a:spLocks noGrp="1"/>
          </p:cNvSpPr>
          <p:nvPr>
            <p:ph type="ftr" sz="quarter" idx="11"/>
          </p:nvPr>
        </p:nvSpPr>
        <p:spPr/>
        <p:txBody>
          <a:bodyPr/>
          <a:lstStyle/>
          <a:p>
            <a:r>
              <a:rPr lang="de-DE" smtClean="0"/>
              <a:t>www.gencer-coll.eu</a:t>
            </a:r>
            <a:endParaRPr lang="de-DE" dirty="0"/>
          </a:p>
        </p:txBody>
      </p:sp>
      <p:sp>
        <p:nvSpPr>
          <p:cNvPr id="4" name="3 Slayt Numarası Yer Tutucusu"/>
          <p:cNvSpPr>
            <a:spLocks noGrp="1"/>
          </p:cNvSpPr>
          <p:nvPr>
            <p:ph type="sldNum" sz="quarter" idx="12"/>
          </p:nvPr>
        </p:nvSpPr>
        <p:spPr/>
        <p:txBody>
          <a:bodyPr/>
          <a:lstStyle/>
          <a:p>
            <a:fld id="{BEE2948E-B6F3-4081-9C2A-A2641D91FEA7}" type="slidenum">
              <a:rPr lang="de-DE" smtClean="0"/>
              <a:pPr/>
              <a:t>1</a:t>
            </a:fld>
            <a:endParaRPr lang="de-DE"/>
          </a:p>
        </p:txBody>
      </p:sp>
      <p:sp>
        <p:nvSpPr>
          <p:cNvPr id="6" name="5 İçerik Yer Tutucusu"/>
          <p:cNvSpPr>
            <a:spLocks noGrp="1"/>
          </p:cNvSpPr>
          <p:nvPr>
            <p:ph sz="half" idx="1"/>
          </p:nvPr>
        </p:nvSpPr>
        <p:spPr>
          <a:xfrm>
            <a:off x="214282" y="1285860"/>
            <a:ext cx="8390166" cy="4032448"/>
          </a:xfrm>
        </p:spPr>
        <p:txBody>
          <a:bodyPr/>
          <a:lstStyle/>
          <a:p>
            <a:pPr algn="ctr">
              <a:buNone/>
            </a:pPr>
            <a:endParaRPr lang="tr-TR" sz="3200" b="1" dirty="0" smtClean="0"/>
          </a:p>
          <a:p>
            <a:pPr algn="ctr">
              <a:buNone/>
            </a:pPr>
            <a:endParaRPr lang="tr-TR" sz="3200" b="1" dirty="0" smtClean="0"/>
          </a:p>
          <a:p>
            <a:pPr algn="ctr">
              <a:buNone/>
            </a:pPr>
            <a:endParaRPr lang="de-DE" sz="3200" b="1" dirty="0" smtClean="0">
              <a:solidFill>
                <a:srgbClr val="7E161A"/>
              </a:solidFill>
            </a:endParaRPr>
          </a:p>
          <a:p>
            <a:pPr algn="ctr">
              <a:buNone/>
            </a:pPr>
            <a:r>
              <a:rPr lang="de-DE" sz="3200" b="1" dirty="0" smtClean="0">
                <a:solidFill>
                  <a:srgbClr val="7E161A"/>
                </a:solidFill>
              </a:rPr>
              <a:t>Schutz geistigen Eigentums</a:t>
            </a:r>
            <a:endParaRPr lang="tr-TR" sz="3200" b="1" dirty="0">
              <a:solidFill>
                <a:srgbClr val="7E161A"/>
              </a:solidFill>
            </a:endParaRPr>
          </a:p>
          <a:p>
            <a:pPr algn="ctr">
              <a:buNone/>
            </a:pPr>
            <a:r>
              <a:rPr lang="de-DE" sz="3200" b="1" dirty="0" smtClean="0">
                <a:solidFill>
                  <a:srgbClr val="7E161A"/>
                </a:solidFill>
              </a:rPr>
              <a:t>in der Türkei</a:t>
            </a:r>
            <a:endParaRPr lang="tr-TR" sz="3200" b="1" dirty="0" smtClean="0">
              <a:solidFill>
                <a:srgbClr val="7E161A"/>
              </a:solidFill>
            </a:endParaRPr>
          </a:p>
          <a:p>
            <a:pPr algn="ctr">
              <a:buNone/>
            </a:pPr>
            <a:endParaRPr lang="tr-TR" sz="3200" b="1" dirty="0" smtClean="0"/>
          </a:p>
          <a:p>
            <a:pPr algn="ctr">
              <a:buNone/>
            </a:pPr>
            <a:endParaRPr lang="tr-TR" sz="3200" b="1" dirty="0"/>
          </a:p>
          <a:p>
            <a:pPr algn="ctr">
              <a:buNone/>
            </a:pPr>
            <a:endParaRPr lang="tr-TR" sz="3200" b="1" dirty="0" smtClean="0"/>
          </a:p>
          <a:p>
            <a:pPr>
              <a:buNone/>
            </a:pPr>
            <a:endParaRPr lang="tr-TR" sz="3200" b="1" dirty="0"/>
          </a:p>
          <a:p>
            <a:pPr>
              <a:buNone/>
            </a:pPr>
            <a:endParaRPr lang="tr-TR" sz="3200" b="1" dirty="0" smtClean="0"/>
          </a:p>
          <a:p>
            <a:pPr>
              <a:buNone/>
            </a:pPr>
            <a:endParaRPr lang="tr-TR" sz="3200" b="1" dirty="0"/>
          </a:p>
          <a:p>
            <a:pPr>
              <a:buNone/>
            </a:pPr>
            <a:endParaRPr lang="tr-TR" sz="3200" dirty="0" smtClean="0"/>
          </a:p>
          <a:p>
            <a:endParaRPr lang="tr-TR"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10</a:t>
            </a:fld>
            <a:endParaRPr lang="de-DE"/>
          </a:p>
        </p:txBody>
      </p:sp>
      <p:sp>
        <p:nvSpPr>
          <p:cNvPr id="5" name="Unvan 4"/>
          <p:cNvSpPr>
            <a:spLocks noGrp="1"/>
          </p:cNvSpPr>
          <p:nvPr>
            <p:ph type="title"/>
          </p:nvPr>
        </p:nvSpPr>
        <p:spPr/>
        <p:txBody>
          <a:bodyPr/>
          <a:lstStyle/>
          <a:p>
            <a:r>
              <a:rPr lang="de-DE" b="1" dirty="0"/>
              <a:t>Grundlegende Unterscheidung der Rechte des geistigen Eigentums - </a:t>
            </a:r>
            <a:r>
              <a:rPr lang="de-DE" b="1" dirty="0" smtClean="0"/>
              <a:t>2</a:t>
            </a:r>
            <a:endParaRPr lang="tr-TR" dirty="0"/>
          </a:p>
        </p:txBody>
      </p:sp>
      <p:sp>
        <p:nvSpPr>
          <p:cNvPr id="6" name="İçerik Yer Tutucusu 5"/>
          <p:cNvSpPr>
            <a:spLocks noGrp="1"/>
          </p:cNvSpPr>
          <p:nvPr>
            <p:ph sz="half" idx="1"/>
          </p:nvPr>
        </p:nvSpPr>
        <p:spPr>
          <a:xfrm>
            <a:off x="251518" y="1988840"/>
            <a:ext cx="8712970" cy="4367510"/>
          </a:xfrm>
        </p:spPr>
        <p:txBody>
          <a:bodyPr/>
          <a:lstStyle/>
          <a:p>
            <a:endParaRPr lang="de-DE" b="1" dirty="0" smtClean="0"/>
          </a:p>
          <a:p>
            <a:r>
              <a:rPr lang="de-DE" sz="2200" b="1" dirty="0"/>
              <a:t>Geistige und Kunstwerke </a:t>
            </a:r>
            <a:r>
              <a:rPr lang="tr-TR" sz="2200" b="1" dirty="0"/>
              <a:t>(Copyrights)</a:t>
            </a:r>
          </a:p>
          <a:p>
            <a:pPr marL="0" indent="0">
              <a:buNone/>
            </a:pPr>
            <a:r>
              <a:rPr lang="de-DE" sz="2200" dirty="0" smtClean="0"/>
              <a:t>Wissenschaftliche und literarische Werke </a:t>
            </a:r>
            <a:r>
              <a:rPr lang="tr-TR" sz="2200" dirty="0" smtClean="0"/>
              <a:t>(</a:t>
            </a:r>
            <a:r>
              <a:rPr lang="de-DE" sz="2200" dirty="0" smtClean="0"/>
              <a:t>einschließlich von Softwareprogrammen, musikalischen Werken, Kunstwerken, Filmwerken, literarischen Werken</a:t>
            </a:r>
            <a:r>
              <a:rPr lang="de-DE" sz="2200" dirty="0"/>
              <a:t>)</a:t>
            </a:r>
            <a:endParaRPr lang="tr-TR" sz="2200" dirty="0"/>
          </a:p>
          <a:p>
            <a:endParaRPr lang="tr-TR" sz="2200" dirty="0"/>
          </a:p>
          <a:p>
            <a:r>
              <a:rPr lang="de-DE" sz="2200" b="1" dirty="0"/>
              <a:t>Gewerbliche Rechte </a:t>
            </a:r>
            <a:r>
              <a:rPr lang="tr-TR" sz="2200" b="1" dirty="0"/>
              <a:t>(Industrial properties) </a:t>
            </a:r>
          </a:p>
          <a:p>
            <a:pPr marL="0" indent="0">
              <a:buNone/>
            </a:pPr>
            <a:r>
              <a:rPr lang="de-DE" sz="2200" dirty="0">
                <a:solidFill>
                  <a:schemeClr val="tx1"/>
                </a:solidFill>
              </a:rPr>
              <a:t>Geistige und </a:t>
            </a:r>
            <a:r>
              <a:rPr lang="de-DE" sz="2200" dirty="0">
                <a:solidFill>
                  <a:schemeClr val="tx1"/>
                </a:solidFill>
              </a:rPr>
              <a:t>künstlerische Werke (</a:t>
            </a:r>
            <a:r>
              <a:rPr lang="de-DE" sz="2200" dirty="0">
                <a:solidFill>
                  <a:schemeClr val="tx1"/>
                </a:solidFill>
              </a:rPr>
              <a:t>Urheberrechte), Patente, Gebrauchsmuster, Designs, Marken, Geografische Herkunftsangaben</a:t>
            </a:r>
            <a:r>
              <a:rPr lang="de-DE" sz="2200" dirty="0" smtClean="0">
                <a:solidFill>
                  <a:schemeClr val="tx1"/>
                </a:solidFill>
              </a:rPr>
              <a:t>, Chip-Design, </a:t>
            </a:r>
            <a:r>
              <a:rPr lang="de-DE" sz="2200" dirty="0">
                <a:solidFill>
                  <a:schemeClr val="tx1"/>
                </a:solidFill>
              </a:rPr>
              <a:t>neue Pflanzenarten, </a:t>
            </a:r>
            <a:r>
              <a:rPr lang="de-DE" sz="2200" dirty="0" err="1">
                <a:solidFill>
                  <a:schemeClr val="tx1"/>
                </a:solidFill>
              </a:rPr>
              <a:t>Sofwareprogramme</a:t>
            </a:r>
            <a:r>
              <a:rPr lang="de-DE" sz="2200" dirty="0">
                <a:solidFill>
                  <a:schemeClr val="tx1"/>
                </a:solidFill>
              </a:rPr>
              <a:t>, K</a:t>
            </a:r>
            <a:r>
              <a:rPr lang="tr-TR" sz="2200" dirty="0">
                <a:solidFill>
                  <a:schemeClr val="tx1"/>
                </a:solidFill>
              </a:rPr>
              <a:t>now-</a:t>
            </a:r>
            <a:r>
              <a:rPr lang="de-DE" sz="2200" dirty="0">
                <a:solidFill>
                  <a:schemeClr val="tx1"/>
                </a:solidFill>
              </a:rPr>
              <a:t>h</a:t>
            </a:r>
            <a:r>
              <a:rPr lang="tr-TR" sz="2200" dirty="0">
                <a:solidFill>
                  <a:schemeClr val="tx1"/>
                </a:solidFill>
              </a:rPr>
              <a:t>ow, </a:t>
            </a:r>
            <a:r>
              <a:rPr lang="de-DE" sz="2200" dirty="0">
                <a:solidFill>
                  <a:schemeClr val="tx1"/>
                </a:solidFill>
              </a:rPr>
              <a:t>Datenbanken, Handels- und Geschäftsnamen, Domainnamen, Geschäftsgeheimnisse, Gentechnologie, Biotechnologie</a:t>
            </a:r>
            <a:r>
              <a:rPr lang="tr-TR" dirty="0"/>
              <a:t/>
            </a:r>
            <a:br>
              <a:rPr lang="tr-TR" dirty="0"/>
            </a:br>
            <a:endParaRPr lang="tr-TR" dirty="0"/>
          </a:p>
        </p:txBody>
      </p:sp>
    </p:spTree>
    <p:extLst>
      <p:ext uri="{BB962C8B-B14F-4D97-AF65-F5344CB8AC3E}">
        <p14:creationId xmlns:p14="http://schemas.microsoft.com/office/powerpoint/2010/main" val="3990958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dirty="0"/>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11</a:t>
            </a:fld>
            <a:endParaRPr lang="de-DE"/>
          </a:p>
        </p:txBody>
      </p:sp>
      <p:sp>
        <p:nvSpPr>
          <p:cNvPr id="5" name="Unvan 4"/>
          <p:cNvSpPr>
            <a:spLocks noGrp="1"/>
          </p:cNvSpPr>
          <p:nvPr>
            <p:ph type="title"/>
          </p:nvPr>
        </p:nvSpPr>
        <p:spPr/>
        <p:txBody>
          <a:bodyPr/>
          <a:lstStyle/>
          <a:p>
            <a:r>
              <a:rPr lang="de-DE" sz="2300" b="1" dirty="0" smtClean="0"/>
              <a:t>Grundlagen des Rechts des geistigen Eigentums - 1</a:t>
            </a:r>
            <a:r>
              <a:rPr lang="tr-TR" b="1" dirty="0" smtClean="0"/>
              <a:t> </a:t>
            </a:r>
            <a:r>
              <a:rPr lang="tr-TR" b="1" dirty="0"/>
              <a:t/>
            </a:r>
            <a:br>
              <a:rPr lang="tr-TR" b="1" dirty="0"/>
            </a:br>
            <a:endParaRPr lang="tr-TR" dirty="0"/>
          </a:p>
        </p:txBody>
      </p:sp>
      <p:sp>
        <p:nvSpPr>
          <p:cNvPr id="6" name="İçerik Yer Tutucusu 5"/>
          <p:cNvSpPr>
            <a:spLocks noGrp="1"/>
          </p:cNvSpPr>
          <p:nvPr>
            <p:ph sz="half" idx="1"/>
          </p:nvPr>
        </p:nvSpPr>
        <p:spPr/>
        <p:txBody>
          <a:bodyPr/>
          <a:lstStyle/>
          <a:p>
            <a:r>
              <a:rPr lang="de-DE" b="1" dirty="0" smtClean="0">
                <a:solidFill>
                  <a:schemeClr val="tx1"/>
                </a:solidFill>
              </a:rPr>
              <a:t>Grundsatz der Eintragung</a:t>
            </a:r>
            <a:endParaRPr lang="tr-TR" b="1" dirty="0" smtClean="0">
              <a:solidFill>
                <a:schemeClr val="tx1"/>
              </a:solidFill>
            </a:endParaRPr>
          </a:p>
          <a:p>
            <a:endParaRPr lang="tr-TR" b="1" dirty="0" smtClean="0">
              <a:solidFill>
                <a:schemeClr val="tx1"/>
              </a:solidFill>
            </a:endParaRPr>
          </a:p>
          <a:p>
            <a:r>
              <a:rPr lang="de-DE" b="1" dirty="0" smtClean="0">
                <a:solidFill>
                  <a:schemeClr val="tx1"/>
                </a:solidFill>
              </a:rPr>
              <a:t>Grundsatz der Nationalität</a:t>
            </a:r>
            <a:endParaRPr lang="tr-TR" b="1" dirty="0" smtClean="0">
              <a:solidFill>
                <a:schemeClr val="tx1"/>
              </a:solidFill>
            </a:endParaRPr>
          </a:p>
          <a:p>
            <a:endParaRPr lang="tr-TR" b="1" dirty="0" smtClean="0">
              <a:solidFill>
                <a:schemeClr val="tx1"/>
              </a:solidFill>
            </a:endParaRPr>
          </a:p>
          <a:p>
            <a:r>
              <a:rPr lang="de-DE" b="1" dirty="0" smtClean="0">
                <a:solidFill>
                  <a:schemeClr val="tx1"/>
                </a:solidFill>
              </a:rPr>
              <a:t>Grundsatz des förmlichen Rechts</a:t>
            </a:r>
          </a:p>
          <a:p>
            <a:endParaRPr lang="tr-TR" b="1" dirty="0" smtClean="0">
              <a:solidFill>
                <a:schemeClr val="tx1"/>
              </a:solidFill>
            </a:endParaRPr>
          </a:p>
          <a:p>
            <a:r>
              <a:rPr lang="de-DE" b="1" dirty="0" smtClean="0">
                <a:solidFill>
                  <a:schemeClr val="tx1"/>
                </a:solidFill>
              </a:rPr>
              <a:t>Grundsatz des Vorrechtes</a:t>
            </a:r>
            <a:endParaRPr lang="tr-TR" b="1" dirty="0" smtClean="0">
              <a:solidFill>
                <a:schemeClr val="tx1"/>
              </a:solidFill>
            </a:endParaRPr>
          </a:p>
          <a:p>
            <a:endParaRPr lang="tr-TR" b="1" dirty="0" smtClean="0">
              <a:solidFill>
                <a:schemeClr val="tx1"/>
              </a:solidFill>
            </a:endParaRPr>
          </a:p>
          <a:p>
            <a:r>
              <a:rPr lang="de-DE" b="1" dirty="0" smtClean="0">
                <a:solidFill>
                  <a:schemeClr val="tx1"/>
                </a:solidFill>
              </a:rPr>
              <a:t>Grundsatz des Verbrauchs und Auslaufens</a:t>
            </a:r>
            <a:endParaRPr lang="tr-TR" dirty="0" smtClean="0">
              <a:solidFill>
                <a:schemeClr val="tx1"/>
              </a:solidFill>
            </a:endParaRPr>
          </a:p>
          <a:p>
            <a:endParaRPr lang="tr-TR" b="1" dirty="0">
              <a:solidFill>
                <a:srgbClr val="C00000"/>
              </a:solidFill>
            </a:endParaRPr>
          </a:p>
          <a:p>
            <a:endParaRPr lang="tr-TR" b="1" dirty="0">
              <a:solidFill>
                <a:schemeClr val="tx1"/>
              </a:solidFill>
            </a:endParaRPr>
          </a:p>
          <a:p>
            <a:endParaRPr lang="tr-TR" dirty="0"/>
          </a:p>
        </p:txBody>
      </p:sp>
    </p:spTree>
    <p:extLst>
      <p:ext uri="{BB962C8B-B14F-4D97-AF65-F5344CB8AC3E}">
        <p14:creationId xmlns:p14="http://schemas.microsoft.com/office/powerpoint/2010/main" val="2269847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12</a:t>
            </a:fld>
            <a:endParaRPr lang="de-DE"/>
          </a:p>
        </p:txBody>
      </p:sp>
      <p:sp>
        <p:nvSpPr>
          <p:cNvPr id="5" name="Unvan 4"/>
          <p:cNvSpPr>
            <a:spLocks noGrp="1"/>
          </p:cNvSpPr>
          <p:nvPr>
            <p:ph type="title"/>
          </p:nvPr>
        </p:nvSpPr>
        <p:spPr/>
        <p:txBody>
          <a:bodyPr/>
          <a:lstStyle/>
          <a:p>
            <a:r>
              <a:rPr lang="de-DE" b="1" dirty="0" smtClean="0"/>
              <a:t>Grundsatz der Eintragung - 1</a:t>
            </a:r>
            <a:endParaRPr lang="tr-TR" b="1" dirty="0"/>
          </a:p>
        </p:txBody>
      </p:sp>
      <p:sp>
        <p:nvSpPr>
          <p:cNvPr id="6" name="İçerik Yer Tutucusu 5"/>
          <p:cNvSpPr>
            <a:spLocks noGrp="1"/>
          </p:cNvSpPr>
          <p:nvPr>
            <p:ph sz="half" idx="1"/>
          </p:nvPr>
        </p:nvSpPr>
        <p:spPr/>
        <p:txBody>
          <a:bodyPr/>
          <a:lstStyle/>
          <a:p>
            <a:pPr marL="0" indent="0">
              <a:buNone/>
            </a:pPr>
            <a:r>
              <a:rPr lang="de-DE" dirty="0" smtClean="0"/>
              <a:t>Die Schutzwirkung wird bei gewerblichen Rechten durch die Eintragung ausgelöst. </a:t>
            </a:r>
            <a:endParaRPr lang="tr-TR" dirty="0" smtClean="0"/>
          </a:p>
          <a:p>
            <a:pPr marL="0" indent="0">
              <a:buNone/>
            </a:pPr>
            <a:endParaRPr lang="tr-TR" dirty="0"/>
          </a:p>
          <a:p>
            <a:pPr marL="0" indent="0">
              <a:buNone/>
            </a:pPr>
            <a:r>
              <a:rPr lang="de-DE" dirty="0" smtClean="0"/>
              <a:t>Allerdings kann entsprechend dem Grundsatz des förmlichen Rechts die die Eintragung veranlassende Person die Schutzwirkung wieder verlieren, wenn die zu schützende Erfindung, Marke oder das Design im Eigentum Dritter steht.</a:t>
            </a:r>
            <a:endParaRPr lang="tr-TR" dirty="0"/>
          </a:p>
          <a:p>
            <a:endParaRPr lang="tr-TR" dirty="0"/>
          </a:p>
        </p:txBody>
      </p:sp>
    </p:spTree>
    <p:extLst>
      <p:ext uri="{BB962C8B-B14F-4D97-AF65-F5344CB8AC3E}">
        <p14:creationId xmlns:p14="http://schemas.microsoft.com/office/powerpoint/2010/main" val="1202374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13</a:t>
            </a:fld>
            <a:endParaRPr lang="de-DE"/>
          </a:p>
        </p:txBody>
      </p:sp>
      <p:sp>
        <p:nvSpPr>
          <p:cNvPr id="5" name="Unvan 4"/>
          <p:cNvSpPr>
            <a:spLocks noGrp="1"/>
          </p:cNvSpPr>
          <p:nvPr>
            <p:ph type="title"/>
          </p:nvPr>
        </p:nvSpPr>
        <p:spPr/>
        <p:txBody>
          <a:bodyPr/>
          <a:lstStyle/>
          <a:p>
            <a:r>
              <a:rPr lang="de-DE" b="1" dirty="0"/>
              <a:t>Grundsatz der Eintragung - </a:t>
            </a:r>
            <a:r>
              <a:rPr lang="de-DE" b="1" dirty="0" smtClean="0"/>
              <a:t>2</a:t>
            </a:r>
            <a:endParaRPr lang="tr-TR" dirty="0"/>
          </a:p>
        </p:txBody>
      </p:sp>
      <p:sp>
        <p:nvSpPr>
          <p:cNvPr id="6" name="İçerik Yer Tutucusu 5"/>
          <p:cNvSpPr>
            <a:spLocks noGrp="1"/>
          </p:cNvSpPr>
          <p:nvPr>
            <p:ph sz="half" idx="1"/>
          </p:nvPr>
        </p:nvSpPr>
        <p:spPr/>
        <p:txBody>
          <a:bodyPr/>
          <a:lstStyle/>
          <a:p>
            <a:pPr marL="0" indent="0">
              <a:buNone/>
            </a:pPr>
            <a:r>
              <a:rPr lang="de-DE" dirty="0" smtClean="0"/>
              <a:t>Der Grundsatz der Eintragung gilt beim Urheberrecht nicht. </a:t>
            </a:r>
            <a:endParaRPr lang="tr-TR" dirty="0" smtClean="0"/>
          </a:p>
          <a:p>
            <a:pPr marL="0" indent="0">
              <a:buNone/>
            </a:pPr>
            <a:endParaRPr lang="tr-TR" dirty="0"/>
          </a:p>
          <a:p>
            <a:pPr marL="0" indent="0">
              <a:buNone/>
            </a:pPr>
            <a:r>
              <a:rPr lang="de-DE" dirty="0" smtClean="0"/>
              <a:t>Lediglich zum Zwecke des Nachweises und Nachverfolgung werden Eintragungen vorgenommen (</a:t>
            </a:r>
            <a:r>
              <a:rPr lang="de-DE" i="1" dirty="0" smtClean="0"/>
              <a:t>Beispiel: </a:t>
            </a:r>
            <a:r>
              <a:rPr lang="de-DE" dirty="0" smtClean="0"/>
              <a:t>Führung eines Registers von Filmwerken durch das Kultur- und Tourismusministerium); hiervon wird das Entstehen des Rechts nicht berührt.</a:t>
            </a:r>
            <a:endParaRPr lang="tr-TR" dirty="0"/>
          </a:p>
          <a:p>
            <a:endParaRPr lang="tr-TR" dirty="0"/>
          </a:p>
        </p:txBody>
      </p:sp>
    </p:spTree>
    <p:extLst>
      <p:ext uri="{BB962C8B-B14F-4D97-AF65-F5344CB8AC3E}">
        <p14:creationId xmlns:p14="http://schemas.microsoft.com/office/powerpoint/2010/main" val="2499150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14</a:t>
            </a:fld>
            <a:endParaRPr lang="de-DE"/>
          </a:p>
        </p:txBody>
      </p:sp>
      <p:sp>
        <p:nvSpPr>
          <p:cNvPr id="5" name="Unvan 4"/>
          <p:cNvSpPr>
            <a:spLocks noGrp="1"/>
          </p:cNvSpPr>
          <p:nvPr>
            <p:ph type="title"/>
          </p:nvPr>
        </p:nvSpPr>
        <p:spPr/>
        <p:txBody>
          <a:bodyPr/>
          <a:lstStyle/>
          <a:p>
            <a:r>
              <a:rPr lang="de-DE" b="1" dirty="0" smtClean="0"/>
              <a:t>Grundsatz der Nationalität - 1</a:t>
            </a:r>
            <a:endParaRPr lang="tr-TR" b="1" dirty="0"/>
          </a:p>
        </p:txBody>
      </p:sp>
      <p:sp>
        <p:nvSpPr>
          <p:cNvPr id="6" name="İçerik Yer Tutucusu 5"/>
          <p:cNvSpPr>
            <a:spLocks noGrp="1"/>
          </p:cNvSpPr>
          <p:nvPr>
            <p:ph sz="half" idx="1"/>
          </p:nvPr>
        </p:nvSpPr>
        <p:spPr/>
        <p:txBody>
          <a:bodyPr/>
          <a:lstStyle/>
          <a:p>
            <a:pPr>
              <a:buNone/>
            </a:pPr>
            <a:r>
              <a:rPr lang="de-DE" dirty="0" smtClean="0"/>
              <a:t>Jeder Staat hat eigene voneinander abweichende </a:t>
            </a:r>
          </a:p>
          <a:p>
            <a:pPr>
              <a:buNone/>
            </a:pPr>
            <a:r>
              <a:rPr lang="de-DE" dirty="0" smtClean="0"/>
              <a:t>Regelungen zum Schutz des geistigen Eigentums.</a:t>
            </a:r>
            <a:endParaRPr lang="tr-TR" dirty="0" smtClean="0"/>
          </a:p>
          <a:p>
            <a:pPr>
              <a:buNone/>
            </a:pPr>
            <a:endParaRPr lang="tr-TR" dirty="0" smtClean="0"/>
          </a:p>
          <a:p>
            <a:pPr>
              <a:buNone/>
            </a:pPr>
            <a:r>
              <a:rPr lang="de-DE" dirty="0" smtClean="0"/>
              <a:t>Eine Ausnahme hiervon stellen internationale Ab-</a:t>
            </a:r>
          </a:p>
          <a:p>
            <a:pPr>
              <a:buNone/>
            </a:pPr>
            <a:r>
              <a:rPr lang="de-DE" dirty="0" smtClean="0"/>
              <a:t>(bilateral) oder Übereinkommen (multilateral) dar.</a:t>
            </a:r>
            <a:r>
              <a:rPr lang="tr-TR" dirty="0"/>
              <a:t>	</a:t>
            </a:r>
          </a:p>
          <a:p>
            <a:endParaRPr lang="tr-TR" dirty="0"/>
          </a:p>
        </p:txBody>
      </p:sp>
    </p:spTree>
    <p:extLst>
      <p:ext uri="{BB962C8B-B14F-4D97-AF65-F5344CB8AC3E}">
        <p14:creationId xmlns:p14="http://schemas.microsoft.com/office/powerpoint/2010/main" val="892526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15</a:t>
            </a:fld>
            <a:endParaRPr lang="de-DE"/>
          </a:p>
        </p:txBody>
      </p:sp>
      <p:sp>
        <p:nvSpPr>
          <p:cNvPr id="5" name="Unvan 4"/>
          <p:cNvSpPr>
            <a:spLocks noGrp="1"/>
          </p:cNvSpPr>
          <p:nvPr>
            <p:ph type="title"/>
          </p:nvPr>
        </p:nvSpPr>
        <p:spPr/>
        <p:txBody>
          <a:bodyPr/>
          <a:lstStyle/>
          <a:p>
            <a:r>
              <a:rPr lang="de-DE" b="1" dirty="0"/>
              <a:t>Grundsatz der Nationalität - </a:t>
            </a:r>
            <a:r>
              <a:rPr lang="de-DE" b="1" dirty="0" smtClean="0"/>
              <a:t>2</a:t>
            </a:r>
            <a:endParaRPr lang="tr-TR" b="1" dirty="0"/>
          </a:p>
        </p:txBody>
      </p:sp>
      <p:sp>
        <p:nvSpPr>
          <p:cNvPr id="6" name="İçerik Yer Tutucusu 5"/>
          <p:cNvSpPr>
            <a:spLocks noGrp="1"/>
          </p:cNvSpPr>
          <p:nvPr>
            <p:ph sz="half" idx="1"/>
          </p:nvPr>
        </p:nvSpPr>
        <p:spPr/>
        <p:txBody>
          <a:bodyPr/>
          <a:lstStyle/>
          <a:p>
            <a:pPr marL="0" indent="0">
              <a:buNone/>
            </a:pPr>
            <a:r>
              <a:rPr lang="de-DE" dirty="0" smtClean="0"/>
              <a:t>Entsprechend dem Grundsatz der Nationalität gewährt jeder Staat die Möglichkeit, die Schutzwirkung durch Erfüllung der Voraussetzungen innerhalb der eigenen Grenzen des Staates zu erwirken. </a:t>
            </a:r>
          </a:p>
          <a:p>
            <a:pPr marL="0" indent="0">
              <a:buNone/>
            </a:pPr>
            <a:r>
              <a:rPr lang="de-DE" dirty="0" smtClean="0"/>
              <a:t> </a:t>
            </a:r>
            <a:endParaRPr lang="tr-TR" dirty="0" smtClean="0"/>
          </a:p>
          <a:p>
            <a:pPr marL="0" indent="0">
              <a:buNone/>
            </a:pPr>
            <a:r>
              <a:rPr lang="de-DE" dirty="0" smtClean="0"/>
              <a:t>Dieser Grundsatz beinhaltet auch die Möglichkeit der Inanspruchnahme des Rechtsschutzes durch Eröffnung des Rechtsweges zu den nationalen Gerichten.</a:t>
            </a:r>
            <a:endParaRPr lang="tr-TR" dirty="0"/>
          </a:p>
        </p:txBody>
      </p:sp>
    </p:spTree>
    <p:extLst>
      <p:ext uri="{BB962C8B-B14F-4D97-AF65-F5344CB8AC3E}">
        <p14:creationId xmlns:p14="http://schemas.microsoft.com/office/powerpoint/2010/main" val="12272580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16</a:t>
            </a:fld>
            <a:endParaRPr lang="de-DE"/>
          </a:p>
        </p:txBody>
      </p:sp>
      <p:sp>
        <p:nvSpPr>
          <p:cNvPr id="5" name="Unvan 4"/>
          <p:cNvSpPr>
            <a:spLocks noGrp="1"/>
          </p:cNvSpPr>
          <p:nvPr>
            <p:ph type="title"/>
          </p:nvPr>
        </p:nvSpPr>
        <p:spPr/>
        <p:txBody>
          <a:bodyPr/>
          <a:lstStyle/>
          <a:p>
            <a:r>
              <a:rPr lang="de-DE" b="1" dirty="0"/>
              <a:t>Grundsatz der Nationalität - 3</a:t>
            </a:r>
            <a:r>
              <a:rPr lang="tr-TR" b="1" dirty="0" smtClean="0"/>
              <a:t> </a:t>
            </a:r>
            <a:endParaRPr lang="tr-TR" b="1" dirty="0"/>
          </a:p>
        </p:txBody>
      </p:sp>
      <p:sp>
        <p:nvSpPr>
          <p:cNvPr id="6" name="İçerik Yer Tutucusu 5"/>
          <p:cNvSpPr>
            <a:spLocks noGrp="1"/>
          </p:cNvSpPr>
          <p:nvPr>
            <p:ph sz="half" idx="1"/>
          </p:nvPr>
        </p:nvSpPr>
        <p:spPr/>
        <p:txBody>
          <a:bodyPr/>
          <a:lstStyle/>
          <a:p>
            <a:pPr marL="0" indent="0">
              <a:buNone/>
            </a:pPr>
            <a:r>
              <a:rPr lang="de-DE" i="1" dirty="0" smtClean="0"/>
              <a:t>Beispiel:</a:t>
            </a:r>
            <a:r>
              <a:rPr lang="de-DE" dirty="0" smtClean="0"/>
              <a:t> Ein in einem anderen Land eingetragenes Patent kann bei fehlender Eintragung in der Türkei keine Schutzwirkung durch die Rechtsverordnung mit Gesetzeskraft zum Schutz von Patenten auslösen. </a:t>
            </a:r>
            <a:endParaRPr lang="tr-TR" b="1" u="sng" dirty="0" smtClean="0"/>
          </a:p>
          <a:p>
            <a:pPr marL="0" indent="0">
              <a:buNone/>
            </a:pPr>
            <a:endParaRPr lang="tr-TR" dirty="0"/>
          </a:p>
          <a:p>
            <a:pPr marL="0" indent="0">
              <a:buNone/>
            </a:pPr>
            <a:r>
              <a:rPr lang="de-DE" dirty="0" smtClean="0"/>
              <a:t>Die Schutzwirkung kann in der Türkei nur durch Antragstellung und Eintragung des Patentes in der Türkei erreicht werden.</a:t>
            </a:r>
            <a:endParaRPr lang="tr-TR" dirty="0"/>
          </a:p>
        </p:txBody>
      </p:sp>
    </p:spTree>
    <p:extLst>
      <p:ext uri="{BB962C8B-B14F-4D97-AF65-F5344CB8AC3E}">
        <p14:creationId xmlns:p14="http://schemas.microsoft.com/office/powerpoint/2010/main" val="25964740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17</a:t>
            </a:fld>
            <a:endParaRPr lang="de-DE"/>
          </a:p>
        </p:txBody>
      </p:sp>
      <p:sp>
        <p:nvSpPr>
          <p:cNvPr id="5" name="Unvan 4"/>
          <p:cNvSpPr>
            <a:spLocks noGrp="1"/>
          </p:cNvSpPr>
          <p:nvPr>
            <p:ph type="title"/>
          </p:nvPr>
        </p:nvSpPr>
        <p:spPr/>
        <p:txBody>
          <a:bodyPr/>
          <a:lstStyle/>
          <a:p>
            <a:r>
              <a:rPr lang="de-DE" b="1" dirty="0"/>
              <a:t>Grundsatz der Nationalität - </a:t>
            </a:r>
            <a:r>
              <a:rPr lang="de-DE" b="1" dirty="0" smtClean="0"/>
              <a:t>4</a:t>
            </a:r>
            <a:endParaRPr lang="tr-TR" b="1" dirty="0"/>
          </a:p>
        </p:txBody>
      </p:sp>
      <p:sp>
        <p:nvSpPr>
          <p:cNvPr id="6" name="İçerik Yer Tutucusu 5"/>
          <p:cNvSpPr>
            <a:spLocks noGrp="1"/>
          </p:cNvSpPr>
          <p:nvPr>
            <p:ph sz="half" idx="1"/>
          </p:nvPr>
        </p:nvSpPr>
        <p:spPr/>
        <p:txBody>
          <a:bodyPr/>
          <a:lstStyle/>
          <a:p>
            <a:pPr marL="0" indent="0">
              <a:buNone/>
            </a:pPr>
            <a:endParaRPr lang="tr-TR" dirty="0" smtClean="0"/>
          </a:p>
          <a:p>
            <a:pPr marL="0" indent="0">
              <a:buNone/>
            </a:pPr>
            <a:r>
              <a:rPr lang="de-DE" dirty="0" smtClean="0"/>
              <a:t>In diesem Bereich existiert eine </a:t>
            </a:r>
            <a:r>
              <a:rPr lang="de-DE" b="1" dirty="0" smtClean="0"/>
              <a:t>bedeutende Ausnahme</a:t>
            </a:r>
            <a:r>
              <a:rPr lang="de-DE" dirty="0" smtClean="0"/>
              <a:t>:</a:t>
            </a:r>
            <a:endParaRPr lang="tr-TR" dirty="0" smtClean="0"/>
          </a:p>
          <a:p>
            <a:pPr marL="0" indent="0">
              <a:buNone/>
            </a:pPr>
            <a:endParaRPr lang="tr-TR" dirty="0"/>
          </a:p>
          <a:p>
            <a:pPr marL="0" indent="0">
              <a:buNone/>
            </a:pPr>
            <a:r>
              <a:rPr lang="de-DE" dirty="0" smtClean="0"/>
              <a:t>Gemäß Artikel 6 des Pariser Übereinkommens, dem die Türkei beigetreten ist, bedarf es keiner Eintragung in der Türkei, wenn die betroffene Marke in einem Mitgliedsstaat eingetragen und damit geschützt ist.</a:t>
            </a:r>
            <a:endParaRPr lang="tr-TR" dirty="0"/>
          </a:p>
        </p:txBody>
      </p:sp>
    </p:spTree>
    <p:extLst>
      <p:ext uri="{BB962C8B-B14F-4D97-AF65-F5344CB8AC3E}">
        <p14:creationId xmlns:p14="http://schemas.microsoft.com/office/powerpoint/2010/main" val="5345818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18</a:t>
            </a:fld>
            <a:endParaRPr lang="de-DE"/>
          </a:p>
        </p:txBody>
      </p:sp>
      <p:sp>
        <p:nvSpPr>
          <p:cNvPr id="5" name="Unvan 4"/>
          <p:cNvSpPr>
            <a:spLocks noGrp="1"/>
          </p:cNvSpPr>
          <p:nvPr>
            <p:ph type="title"/>
          </p:nvPr>
        </p:nvSpPr>
        <p:spPr/>
        <p:txBody>
          <a:bodyPr/>
          <a:lstStyle/>
          <a:p>
            <a:r>
              <a:rPr lang="de-DE" b="1" dirty="0"/>
              <a:t>Grundsatz der Nationalität - </a:t>
            </a:r>
            <a:r>
              <a:rPr lang="de-DE" b="1" dirty="0" smtClean="0"/>
              <a:t>5</a:t>
            </a:r>
            <a:r>
              <a:rPr lang="tr-TR" b="1" dirty="0" smtClean="0"/>
              <a:t> </a:t>
            </a:r>
            <a:endParaRPr lang="tr-TR" b="1" dirty="0"/>
          </a:p>
        </p:txBody>
      </p:sp>
      <p:sp>
        <p:nvSpPr>
          <p:cNvPr id="6" name="İçerik Yer Tutucusu 5"/>
          <p:cNvSpPr>
            <a:spLocks noGrp="1"/>
          </p:cNvSpPr>
          <p:nvPr>
            <p:ph sz="half" idx="1"/>
          </p:nvPr>
        </p:nvSpPr>
        <p:spPr/>
        <p:txBody>
          <a:bodyPr/>
          <a:lstStyle/>
          <a:p>
            <a:r>
              <a:rPr lang="de-DE" dirty="0" smtClean="0"/>
              <a:t>Internationale Übereinkommen schaffen einen Bürokratieabbau und Rechtsklarheit. </a:t>
            </a:r>
            <a:endParaRPr lang="tr-TR" dirty="0"/>
          </a:p>
          <a:p>
            <a:endParaRPr lang="tr-TR" dirty="0" smtClean="0"/>
          </a:p>
          <a:p>
            <a:r>
              <a:rPr lang="de-DE" dirty="0" smtClean="0"/>
              <a:t>Aufgrund internationaler Übereinkommen wurden insbesondere für Rechte, die einer Eintragung bedürfen, hier in Form von Patenten, Marken und Designs, Antragserleichterungen geschaffen.</a:t>
            </a:r>
            <a:endParaRPr lang="tr-TR" dirty="0"/>
          </a:p>
        </p:txBody>
      </p:sp>
    </p:spTree>
    <p:extLst>
      <p:ext uri="{BB962C8B-B14F-4D97-AF65-F5344CB8AC3E}">
        <p14:creationId xmlns:p14="http://schemas.microsoft.com/office/powerpoint/2010/main" val="27626565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19</a:t>
            </a:fld>
            <a:endParaRPr lang="de-DE"/>
          </a:p>
        </p:txBody>
      </p:sp>
      <p:sp>
        <p:nvSpPr>
          <p:cNvPr id="5" name="Unvan 4"/>
          <p:cNvSpPr>
            <a:spLocks noGrp="1"/>
          </p:cNvSpPr>
          <p:nvPr>
            <p:ph type="title"/>
          </p:nvPr>
        </p:nvSpPr>
        <p:spPr/>
        <p:txBody>
          <a:bodyPr/>
          <a:lstStyle/>
          <a:p>
            <a:r>
              <a:rPr lang="de-DE" b="1" dirty="0"/>
              <a:t>Grundsatz der Nationalität - </a:t>
            </a:r>
            <a:r>
              <a:rPr lang="de-DE" b="1" dirty="0" smtClean="0"/>
              <a:t>7</a:t>
            </a:r>
            <a:r>
              <a:rPr lang="tr-TR" b="1" dirty="0" smtClean="0"/>
              <a:t> 	</a:t>
            </a:r>
            <a:endParaRPr lang="tr-TR" b="1" dirty="0"/>
          </a:p>
        </p:txBody>
      </p:sp>
      <p:sp>
        <p:nvSpPr>
          <p:cNvPr id="6" name="İçerik Yer Tutucusu 5"/>
          <p:cNvSpPr>
            <a:spLocks noGrp="1"/>
          </p:cNvSpPr>
          <p:nvPr>
            <p:ph sz="half" idx="1"/>
          </p:nvPr>
        </p:nvSpPr>
        <p:spPr/>
        <p:txBody>
          <a:bodyPr/>
          <a:lstStyle/>
          <a:p>
            <a:pPr marL="0" indent="0">
              <a:buNone/>
            </a:pPr>
            <a:r>
              <a:rPr lang="de-DE" i="1" dirty="0" smtClean="0"/>
              <a:t>Beispiel:</a:t>
            </a:r>
            <a:r>
              <a:rPr lang="de-DE" dirty="0" smtClean="0"/>
              <a:t> Bei Patentanmeldungen können im Rahmen der internationalen Übereinkommen </a:t>
            </a:r>
            <a:endParaRPr lang="tr-TR" dirty="0" smtClean="0"/>
          </a:p>
          <a:p>
            <a:pPr marL="0" indent="0">
              <a:buNone/>
            </a:pPr>
            <a:endParaRPr lang="tr-TR" dirty="0" smtClean="0"/>
          </a:p>
          <a:p>
            <a:pPr>
              <a:buFontTx/>
              <a:buChar char="-"/>
            </a:pPr>
            <a:r>
              <a:rPr lang="tr-TR" b="1" dirty="0" err="1" smtClean="0"/>
              <a:t>European</a:t>
            </a:r>
            <a:r>
              <a:rPr lang="tr-TR" b="1" dirty="0" smtClean="0"/>
              <a:t> </a:t>
            </a:r>
            <a:r>
              <a:rPr lang="tr-TR" b="1" dirty="0"/>
              <a:t>Patent </a:t>
            </a:r>
            <a:r>
              <a:rPr lang="tr-TR" b="1" dirty="0" err="1"/>
              <a:t>Convention</a:t>
            </a:r>
            <a:r>
              <a:rPr lang="tr-TR" b="1" dirty="0"/>
              <a:t> </a:t>
            </a:r>
          </a:p>
          <a:p>
            <a:pPr>
              <a:buFontTx/>
              <a:buChar char="-"/>
            </a:pPr>
            <a:endParaRPr lang="tr-TR" b="1" dirty="0" smtClean="0"/>
          </a:p>
          <a:p>
            <a:pPr>
              <a:buFontTx/>
              <a:buChar char="-"/>
            </a:pPr>
            <a:r>
              <a:rPr lang="tr-TR" b="1" dirty="0" smtClean="0"/>
              <a:t>Patent Cooperation </a:t>
            </a:r>
            <a:r>
              <a:rPr lang="tr-TR" b="1" dirty="0"/>
              <a:t>Treaty </a:t>
            </a:r>
            <a:endParaRPr lang="tr-TR" b="1" dirty="0" smtClean="0"/>
          </a:p>
          <a:p>
            <a:pPr marL="0" indent="0">
              <a:buNone/>
            </a:pPr>
            <a:endParaRPr lang="tr-TR" dirty="0"/>
          </a:p>
          <a:p>
            <a:pPr marL="0" indent="0">
              <a:buNone/>
            </a:pPr>
            <a:r>
              <a:rPr lang="de-DE" dirty="0" smtClean="0"/>
              <a:t>im Wege eines einziges Antragsverfahrens Eintragungen in zahlreichen Ländern erreicht werden.</a:t>
            </a:r>
            <a:endParaRPr lang="tr-TR" dirty="0"/>
          </a:p>
        </p:txBody>
      </p:sp>
    </p:spTree>
    <p:extLst>
      <p:ext uri="{BB962C8B-B14F-4D97-AF65-F5344CB8AC3E}">
        <p14:creationId xmlns:p14="http://schemas.microsoft.com/office/powerpoint/2010/main" val="2168336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2</a:t>
            </a:fld>
            <a:endParaRPr lang="de-DE"/>
          </a:p>
        </p:txBody>
      </p:sp>
      <p:sp>
        <p:nvSpPr>
          <p:cNvPr id="5" name="Unvan 4"/>
          <p:cNvSpPr>
            <a:spLocks noGrp="1"/>
          </p:cNvSpPr>
          <p:nvPr>
            <p:ph type="title"/>
          </p:nvPr>
        </p:nvSpPr>
        <p:spPr/>
        <p:txBody>
          <a:bodyPr/>
          <a:lstStyle/>
          <a:p>
            <a:r>
              <a:rPr lang="de-DE" b="1" dirty="0" smtClean="0"/>
              <a:t>Übersicht</a:t>
            </a:r>
            <a:r>
              <a:rPr lang="tr-TR" b="1" dirty="0" smtClean="0"/>
              <a:t>:</a:t>
            </a:r>
            <a:endParaRPr lang="tr-TR" b="1" dirty="0"/>
          </a:p>
        </p:txBody>
      </p:sp>
      <p:sp>
        <p:nvSpPr>
          <p:cNvPr id="6" name="İçerik Yer Tutucusu 5"/>
          <p:cNvSpPr>
            <a:spLocks noGrp="1"/>
          </p:cNvSpPr>
          <p:nvPr>
            <p:ph sz="half" idx="1"/>
          </p:nvPr>
        </p:nvSpPr>
        <p:spPr>
          <a:xfrm>
            <a:off x="251518" y="1988840"/>
            <a:ext cx="8280922" cy="4032448"/>
          </a:xfrm>
        </p:spPr>
        <p:txBody>
          <a:bodyPr/>
          <a:lstStyle/>
          <a:p>
            <a:r>
              <a:rPr lang="de-DE" b="1" dirty="0" smtClean="0"/>
              <a:t>Definition geistigen Eigentums (</a:t>
            </a:r>
            <a:r>
              <a:rPr lang="de-DE" b="1" dirty="0" err="1"/>
              <a:t>fikri</a:t>
            </a:r>
            <a:r>
              <a:rPr lang="de-DE" b="1" dirty="0"/>
              <a:t> </a:t>
            </a:r>
            <a:r>
              <a:rPr lang="de-DE" b="1" dirty="0" err="1"/>
              <a:t>ve</a:t>
            </a:r>
            <a:r>
              <a:rPr lang="de-DE" b="1" dirty="0"/>
              <a:t> </a:t>
            </a:r>
            <a:r>
              <a:rPr lang="de-DE" b="1" dirty="0" err="1"/>
              <a:t>sýnai</a:t>
            </a:r>
            <a:r>
              <a:rPr lang="de-DE" b="1" dirty="0"/>
              <a:t> </a:t>
            </a:r>
            <a:r>
              <a:rPr lang="de-DE" b="1" dirty="0" err="1" smtClean="0"/>
              <a:t>mülkiyet</a:t>
            </a:r>
            <a:r>
              <a:rPr lang="de-DE" b="1" dirty="0" smtClean="0"/>
              <a:t>)</a:t>
            </a:r>
            <a:r>
              <a:rPr lang="de-DE" b="1" dirty="0"/>
              <a:t> </a:t>
            </a:r>
            <a:r>
              <a:rPr lang="de-DE" b="1" dirty="0" smtClean="0"/>
              <a:t>und Regelungen in der Türkei</a:t>
            </a:r>
          </a:p>
          <a:p>
            <a:r>
              <a:rPr lang="de-DE" b="1" dirty="0" smtClean="0"/>
              <a:t>Formen geistigen Eigentums und die Unterscheidung zwischen diesen</a:t>
            </a:r>
            <a:endParaRPr lang="tr-TR" b="1" dirty="0" smtClean="0"/>
          </a:p>
          <a:p>
            <a:r>
              <a:rPr lang="de-DE" b="1" dirty="0" smtClean="0"/>
              <a:t>Grundlagen zum Recht des geistigen Eigentums</a:t>
            </a:r>
            <a:endParaRPr lang="tr-TR" b="1" dirty="0" smtClean="0"/>
          </a:p>
          <a:p>
            <a:r>
              <a:rPr lang="de-DE" b="1" dirty="0" smtClean="0"/>
              <a:t>Schutzfristen</a:t>
            </a:r>
            <a:endParaRPr lang="tr-TR" b="1" dirty="0" smtClean="0"/>
          </a:p>
          <a:p>
            <a:r>
              <a:rPr lang="de-DE" b="1" dirty="0" smtClean="0"/>
              <a:t>Gerichtlicher Rechtsschutz</a:t>
            </a:r>
            <a:endParaRPr lang="tr-TR" b="1" dirty="0" smtClean="0"/>
          </a:p>
          <a:p>
            <a:pPr>
              <a:buNone/>
            </a:pPr>
            <a:endParaRPr lang="tr-TR" dirty="0" smtClean="0"/>
          </a:p>
          <a:p>
            <a:pPr>
              <a:buNone/>
            </a:pPr>
            <a:endParaRPr lang="tr-TR" dirty="0"/>
          </a:p>
          <a:p>
            <a:pPr>
              <a:buNone/>
            </a:pPr>
            <a:endParaRPr lang="tr-TR" dirty="0" smtClean="0"/>
          </a:p>
          <a:p>
            <a:pPr>
              <a:buNone/>
            </a:pPr>
            <a:endParaRPr lang="tr-TR" dirty="0"/>
          </a:p>
        </p:txBody>
      </p:sp>
    </p:spTree>
    <p:extLst>
      <p:ext uri="{BB962C8B-B14F-4D97-AF65-F5344CB8AC3E}">
        <p14:creationId xmlns:p14="http://schemas.microsoft.com/office/powerpoint/2010/main" val="30590706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20</a:t>
            </a:fld>
            <a:endParaRPr lang="de-DE"/>
          </a:p>
        </p:txBody>
      </p:sp>
      <p:sp>
        <p:nvSpPr>
          <p:cNvPr id="5" name="Unvan 4"/>
          <p:cNvSpPr>
            <a:spLocks noGrp="1"/>
          </p:cNvSpPr>
          <p:nvPr>
            <p:ph type="title"/>
          </p:nvPr>
        </p:nvSpPr>
        <p:spPr/>
        <p:txBody>
          <a:bodyPr/>
          <a:lstStyle/>
          <a:p>
            <a:r>
              <a:rPr lang="de-DE" b="1" dirty="0"/>
              <a:t>Grundsatz der Nationalität - </a:t>
            </a:r>
            <a:r>
              <a:rPr lang="de-DE" b="1" dirty="0" smtClean="0"/>
              <a:t>8</a:t>
            </a:r>
            <a:endParaRPr lang="tr-TR" b="1" dirty="0"/>
          </a:p>
        </p:txBody>
      </p:sp>
      <p:sp>
        <p:nvSpPr>
          <p:cNvPr id="6" name="İçerik Yer Tutucusu 5"/>
          <p:cNvSpPr>
            <a:spLocks noGrp="1"/>
          </p:cNvSpPr>
          <p:nvPr>
            <p:ph sz="half" idx="1"/>
          </p:nvPr>
        </p:nvSpPr>
        <p:spPr>
          <a:xfrm>
            <a:off x="251518" y="1988840"/>
            <a:ext cx="8208914" cy="4367510"/>
          </a:xfrm>
        </p:spPr>
        <p:txBody>
          <a:bodyPr/>
          <a:lstStyle/>
          <a:p>
            <a:r>
              <a:rPr lang="de-DE" dirty="0" smtClean="0"/>
              <a:t>Das türkische Recht lässt die Eintragung von Patenten, Marken, Designs und den Genuss von Urheberrechten auch zu Gunsten von Ausländern uneingeschränkt zu. </a:t>
            </a:r>
            <a:endParaRPr lang="tr-TR" dirty="0" smtClean="0"/>
          </a:p>
          <a:p>
            <a:endParaRPr lang="tr-TR" dirty="0"/>
          </a:p>
          <a:p>
            <a:r>
              <a:rPr lang="de-DE" u="sng" dirty="0" smtClean="0"/>
              <a:t>Der Ausländer muss lediglich folgende Voraussetzungen erfüllen:</a:t>
            </a:r>
            <a:endParaRPr lang="tr-TR" u="sng" dirty="0" smtClean="0"/>
          </a:p>
          <a:p>
            <a:pPr marL="0" indent="0">
              <a:buNone/>
            </a:pPr>
            <a:endParaRPr lang="tr-TR" dirty="0"/>
          </a:p>
          <a:p>
            <a:pPr>
              <a:buFontTx/>
              <a:buChar char="-"/>
            </a:pPr>
            <a:r>
              <a:rPr lang="de-DE" dirty="0" smtClean="0"/>
              <a:t>Staatsangehöriger eines Landes, das Mitglied des betreffenden internationalen Übereinkommens ist; </a:t>
            </a:r>
          </a:p>
          <a:p>
            <a:pPr>
              <a:buFontTx/>
              <a:buChar char="-"/>
            </a:pPr>
            <a:r>
              <a:rPr lang="de-DE" dirty="0" smtClean="0"/>
              <a:t>oder in einem solchen Land über einen Wohnsitz verfügen; </a:t>
            </a:r>
            <a:endParaRPr lang="tr-TR" dirty="0"/>
          </a:p>
          <a:p>
            <a:pPr>
              <a:buFontTx/>
              <a:buChar char="-"/>
            </a:pPr>
            <a:r>
              <a:rPr lang="de-DE" dirty="0" smtClean="0"/>
              <a:t>oder eine Industrieller oder Gewerbetreibender sein.</a:t>
            </a:r>
            <a:endParaRPr lang="tr-TR" dirty="0"/>
          </a:p>
        </p:txBody>
      </p:sp>
    </p:spTree>
    <p:extLst>
      <p:ext uri="{BB962C8B-B14F-4D97-AF65-F5344CB8AC3E}">
        <p14:creationId xmlns:p14="http://schemas.microsoft.com/office/powerpoint/2010/main" val="15372840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21</a:t>
            </a:fld>
            <a:endParaRPr lang="de-DE"/>
          </a:p>
        </p:txBody>
      </p:sp>
      <p:sp>
        <p:nvSpPr>
          <p:cNvPr id="5" name="Unvan 4"/>
          <p:cNvSpPr>
            <a:spLocks noGrp="1"/>
          </p:cNvSpPr>
          <p:nvPr>
            <p:ph type="title"/>
          </p:nvPr>
        </p:nvSpPr>
        <p:spPr/>
        <p:txBody>
          <a:bodyPr/>
          <a:lstStyle/>
          <a:p>
            <a:r>
              <a:rPr lang="de-DE" b="1" dirty="0"/>
              <a:t>Grundsatz der Nationalität - </a:t>
            </a:r>
            <a:r>
              <a:rPr lang="de-DE" b="1" dirty="0" smtClean="0"/>
              <a:t>9</a:t>
            </a:r>
            <a:r>
              <a:rPr lang="tr-TR" b="1" dirty="0" smtClean="0"/>
              <a:t> </a:t>
            </a:r>
            <a:r>
              <a:rPr lang="tr-TR" dirty="0" smtClean="0"/>
              <a:t>	</a:t>
            </a:r>
            <a:endParaRPr lang="tr-TR" dirty="0"/>
          </a:p>
        </p:txBody>
      </p:sp>
      <p:sp>
        <p:nvSpPr>
          <p:cNvPr id="6" name="İçerik Yer Tutucusu 5"/>
          <p:cNvSpPr>
            <a:spLocks noGrp="1"/>
          </p:cNvSpPr>
          <p:nvPr>
            <p:ph sz="half" idx="1"/>
          </p:nvPr>
        </p:nvSpPr>
        <p:spPr/>
        <p:txBody>
          <a:bodyPr/>
          <a:lstStyle/>
          <a:p>
            <a:r>
              <a:rPr lang="de-DE" b="1" dirty="0" smtClean="0"/>
              <a:t>Grundsatz der Gegenseitigkeit</a:t>
            </a:r>
            <a:endParaRPr lang="tr-TR" b="1" dirty="0" smtClean="0"/>
          </a:p>
          <a:p>
            <a:endParaRPr lang="tr-TR" dirty="0"/>
          </a:p>
          <a:p>
            <a:pPr marL="0" indent="0">
              <a:buNone/>
            </a:pPr>
            <a:r>
              <a:rPr lang="de-DE" dirty="0" smtClean="0"/>
              <a:t>Wenn der Ausländer die oben näher bezeichneten Voraussetzungen nicht erfüllt, wird er im Wege der </a:t>
            </a:r>
            <a:r>
              <a:rPr lang="de-DE" i="1" dirty="0" smtClean="0"/>
              <a:t>Gegenseitigkeit von den Schutzrechten</a:t>
            </a:r>
            <a:r>
              <a:rPr lang="de-DE" dirty="0" smtClean="0"/>
              <a:t> des geistigen Eigentums in der Türkei antragsberechtigt sein, wenn das Land, dessen Staatsgehöriger er ist, türkischen Staatsangehörigen gesetzlich oder faktisch die gleichen Rechte gewährt.</a:t>
            </a:r>
            <a:endParaRPr lang="tr-TR" dirty="0"/>
          </a:p>
        </p:txBody>
      </p:sp>
    </p:spTree>
    <p:extLst>
      <p:ext uri="{BB962C8B-B14F-4D97-AF65-F5344CB8AC3E}">
        <p14:creationId xmlns:p14="http://schemas.microsoft.com/office/powerpoint/2010/main" val="15710255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22</a:t>
            </a:fld>
            <a:endParaRPr lang="de-DE"/>
          </a:p>
        </p:txBody>
      </p:sp>
      <p:sp>
        <p:nvSpPr>
          <p:cNvPr id="5" name="Unvan 4"/>
          <p:cNvSpPr>
            <a:spLocks noGrp="1"/>
          </p:cNvSpPr>
          <p:nvPr>
            <p:ph type="title"/>
          </p:nvPr>
        </p:nvSpPr>
        <p:spPr/>
        <p:txBody>
          <a:bodyPr/>
          <a:lstStyle/>
          <a:p>
            <a:r>
              <a:rPr lang="de-DE" b="1" dirty="0" smtClean="0"/>
              <a:t>Grundsatz des förmlichen Rechts - </a:t>
            </a:r>
            <a:r>
              <a:rPr lang="tr-TR" b="1" dirty="0" smtClean="0"/>
              <a:t>1 </a:t>
            </a:r>
            <a:endParaRPr lang="tr-TR" b="1" dirty="0"/>
          </a:p>
        </p:txBody>
      </p:sp>
      <p:sp>
        <p:nvSpPr>
          <p:cNvPr id="6" name="İçerik Yer Tutucusu 5"/>
          <p:cNvSpPr>
            <a:spLocks noGrp="1"/>
          </p:cNvSpPr>
          <p:nvPr>
            <p:ph sz="half" idx="1"/>
          </p:nvPr>
        </p:nvSpPr>
        <p:spPr/>
        <p:txBody>
          <a:bodyPr/>
          <a:lstStyle/>
          <a:p>
            <a:pPr>
              <a:buNone/>
            </a:pPr>
            <a:r>
              <a:rPr lang="de-DE" dirty="0" smtClean="0"/>
              <a:t>Immer wieder passiert es, dass Patente eingetragen </a:t>
            </a:r>
          </a:p>
          <a:p>
            <a:pPr>
              <a:buNone/>
            </a:pPr>
            <a:r>
              <a:rPr lang="de-DE" dirty="0" smtClean="0"/>
              <a:t>werden, die keine Neuerungen beinhalten oder </a:t>
            </a:r>
          </a:p>
          <a:p>
            <a:pPr>
              <a:buNone/>
            </a:pPr>
            <a:r>
              <a:rPr lang="de-DE" dirty="0" smtClean="0"/>
              <a:t>Erfindungen betreffen, die im Eigentum Dritter sind.</a:t>
            </a:r>
          </a:p>
          <a:p>
            <a:pPr>
              <a:buNone/>
            </a:pPr>
            <a:r>
              <a:rPr lang="tr-TR" dirty="0"/>
              <a:t>	</a:t>
            </a:r>
            <a:endParaRPr lang="tr-TR" dirty="0" smtClean="0"/>
          </a:p>
          <a:p>
            <a:pPr>
              <a:buNone/>
            </a:pPr>
            <a:r>
              <a:rPr lang="de-DE" dirty="0" smtClean="0"/>
              <a:t>Das passiert in aller Regel bei Patenten,</a:t>
            </a:r>
          </a:p>
          <a:p>
            <a:pPr>
              <a:buNone/>
            </a:pPr>
            <a:r>
              <a:rPr lang="de-DE" dirty="0" smtClean="0"/>
              <a:t>Gebrauchsmustern oder industriellen Designs ohne</a:t>
            </a:r>
          </a:p>
          <a:p>
            <a:pPr>
              <a:buNone/>
            </a:pPr>
            <a:r>
              <a:rPr lang="de-DE" dirty="0" smtClean="0"/>
              <a:t>vorgeschaltete Patentrecherche.</a:t>
            </a:r>
            <a:endParaRPr lang="tr-TR" dirty="0"/>
          </a:p>
        </p:txBody>
      </p:sp>
    </p:spTree>
    <p:extLst>
      <p:ext uri="{BB962C8B-B14F-4D97-AF65-F5344CB8AC3E}">
        <p14:creationId xmlns:p14="http://schemas.microsoft.com/office/powerpoint/2010/main" val="35867241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23</a:t>
            </a:fld>
            <a:endParaRPr lang="de-DE"/>
          </a:p>
        </p:txBody>
      </p:sp>
      <p:sp>
        <p:nvSpPr>
          <p:cNvPr id="5" name="Unvan 4"/>
          <p:cNvSpPr>
            <a:spLocks noGrp="1"/>
          </p:cNvSpPr>
          <p:nvPr>
            <p:ph type="title"/>
          </p:nvPr>
        </p:nvSpPr>
        <p:spPr/>
        <p:txBody>
          <a:bodyPr/>
          <a:lstStyle/>
          <a:p>
            <a:r>
              <a:rPr lang="de-DE" b="1" dirty="0"/>
              <a:t>Grundsatz des förmlichen Rechts - 2</a:t>
            </a:r>
            <a:r>
              <a:rPr lang="tr-TR" b="1" dirty="0" smtClean="0"/>
              <a:t> </a:t>
            </a:r>
            <a:endParaRPr lang="tr-TR" b="1" dirty="0"/>
          </a:p>
        </p:txBody>
      </p:sp>
      <p:sp>
        <p:nvSpPr>
          <p:cNvPr id="6" name="İçerik Yer Tutucusu 5"/>
          <p:cNvSpPr>
            <a:spLocks noGrp="1"/>
          </p:cNvSpPr>
          <p:nvPr>
            <p:ph sz="half" idx="1"/>
          </p:nvPr>
        </p:nvSpPr>
        <p:spPr/>
        <p:txBody>
          <a:bodyPr/>
          <a:lstStyle/>
          <a:p>
            <a:pPr>
              <a:buNone/>
            </a:pPr>
            <a:r>
              <a:rPr lang="de-DE" b="1" dirty="0" smtClean="0"/>
              <a:t>Gerichtliches Verfahren wegen Patentverletzung</a:t>
            </a:r>
            <a:endParaRPr lang="tr-TR" b="1" dirty="0" smtClean="0"/>
          </a:p>
          <a:p>
            <a:pPr>
              <a:buNone/>
            </a:pPr>
            <a:endParaRPr lang="tr-TR" dirty="0" smtClean="0"/>
          </a:p>
          <a:p>
            <a:pPr>
              <a:buNone/>
            </a:pPr>
            <a:r>
              <a:rPr lang="de-DE" dirty="0" smtClean="0"/>
              <a:t>Wenn das Eigentum an dem Patent einem Dritten </a:t>
            </a:r>
          </a:p>
          <a:p>
            <a:pPr>
              <a:buNone/>
            </a:pPr>
            <a:r>
              <a:rPr lang="de-DE" dirty="0" smtClean="0"/>
              <a:t>zusteht, wird die Schutzwirkung erst nach Einleitung </a:t>
            </a:r>
          </a:p>
          <a:p>
            <a:pPr>
              <a:buNone/>
            </a:pPr>
            <a:r>
              <a:rPr lang="de-DE" dirty="0" smtClean="0"/>
              <a:t>eines gerichtlichen Patentverletzungsverfahrens und </a:t>
            </a:r>
          </a:p>
          <a:p>
            <a:pPr>
              <a:buNone/>
            </a:pPr>
            <a:r>
              <a:rPr lang="de-DE" dirty="0" smtClean="0"/>
              <a:t>Erklärung der Wirkungslosigkeit durch das Gericht </a:t>
            </a:r>
          </a:p>
          <a:p>
            <a:pPr>
              <a:buNone/>
            </a:pPr>
            <a:r>
              <a:rPr lang="de-DE" dirty="0" smtClean="0"/>
              <a:t>beendet. </a:t>
            </a:r>
            <a:r>
              <a:rPr lang="tr-TR" dirty="0"/>
              <a:t>	</a:t>
            </a:r>
          </a:p>
          <a:p>
            <a:pPr>
              <a:buNone/>
            </a:pPr>
            <a:r>
              <a:rPr lang="tr-TR" dirty="0"/>
              <a:t>	</a:t>
            </a:r>
          </a:p>
        </p:txBody>
      </p:sp>
    </p:spTree>
    <p:extLst>
      <p:ext uri="{BB962C8B-B14F-4D97-AF65-F5344CB8AC3E}">
        <p14:creationId xmlns:p14="http://schemas.microsoft.com/office/powerpoint/2010/main" val="13925252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24</a:t>
            </a:fld>
            <a:endParaRPr lang="de-DE"/>
          </a:p>
        </p:txBody>
      </p:sp>
      <p:sp>
        <p:nvSpPr>
          <p:cNvPr id="5" name="Unvan 4"/>
          <p:cNvSpPr>
            <a:spLocks noGrp="1"/>
          </p:cNvSpPr>
          <p:nvPr>
            <p:ph type="title"/>
          </p:nvPr>
        </p:nvSpPr>
        <p:spPr/>
        <p:txBody>
          <a:bodyPr/>
          <a:lstStyle/>
          <a:p>
            <a:r>
              <a:rPr lang="de-DE" b="1" dirty="0"/>
              <a:t>Grundsatz des förmlichen Rechts - 3</a:t>
            </a:r>
            <a:endParaRPr lang="tr-TR" b="1" dirty="0"/>
          </a:p>
        </p:txBody>
      </p:sp>
      <p:sp>
        <p:nvSpPr>
          <p:cNvPr id="6" name="İçerik Yer Tutucusu 5"/>
          <p:cNvSpPr>
            <a:spLocks noGrp="1"/>
          </p:cNvSpPr>
          <p:nvPr>
            <p:ph sz="half" idx="1"/>
          </p:nvPr>
        </p:nvSpPr>
        <p:spPr/>
        <p:txBody>
          <a:bodyPr/>
          <a:lstStyle/>
          <a:p>
            <a:pPr>
              <a:buNone/>
            </a:pPr>
            <a:r>
              <a:rPr lang="de-DE" dirty="0" smtClean="0"/>
              <a:t>Daher bedeutet der Grundsatz des förmlichen Rechts, </a:t>
            </a:r>
          </a:p>
          <a:p>
            <a:pPr>
              <a:buNone/>
            </a:pPr>
            <a:r>
              <a:rPr lang="de-DE" dirty="0" smtClean="0"/>
              <a:t>dass die Schutzwirkung auch nach Eintragung wieder </a:t>
            </a:r>
          </a:p>
          <a:p>
            <a:pPr>
              <a:buNone/>
            </a:pPr>
            <a:r>
              <a:rPr lang="de-DE" dirty="0" smtClean="0"/>
              <a:t>entfallen kann. </a:t>
            </a:r>
            <a:endParaRPr lang="tr-TR" dirty="0" smtClean="0"/>
          </a:p>
          <a:p>
            <a:pPr>
              <a:buNone/>
            </a:pPr>
            <a:endParaRPr lang="tr-TR" dirty="0"/>
          </a:p>
          <a:p>
            <a:pPr>
              <a:buNone/>
            </a:pPr>
            <a:r>
              <a:rPr lang="de-DE" dirty="0" smtClean="0"/>
              <a:t>Das kann auch dann der Fall sein, wenn im Weg eines</a:t>
            </a:r>
          </a:p>
          <a:p>
            <a:pPr>
              <a:buNone/>
            </a:pPr>
            <a:r>
              <a:rPr lang="de-DE" dirty="0" smtClean="0"/>
              <a:t>gerichtlichen Verfahrens festgestellt wird, dass das </a:t>
            </a:r>
          </a:p>
          <a:p>
            <a:pPr>
              <a:buNone/>
            </a:pPr>
            <a:r>
              <a:rPr lang="de-DE" dirty="0" smtClean="0"/>
              <a:t>Patent keine Neuerung beinhaltet oder wegen </a:t>
            </a:r>
          </a:p>
          <a:p>
            <a:pPr>
              <a:buNone/>
            </a:pPr>
            <a:r>
              <a:rPr lang="de-DE" dirty="0" smtClean="0"/>
              <a:t>Auslaufens der Frist bereits öffentliches Gut ist.</a:t>
            </a:r>
            <a:endParaRPr lang="tr-TR" dirty="0"/>
          </a:p>
        </p:txBody>
      </p:sp>
    </p:spTree>
    <p:extLst>
      <p:ext uri="{BB962C8B-B14F-4D97-AF65-F5344CB8AC3E}">
        <p14:creationId xmlns:p14="http://schemas.microsoft.com/office/powerpoint/2010/main" val="19601919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25</a:t>
            </a:fld>
            <a:endParaRPr lang="de-DE"/>
          </a:p>
        </p:txBody>
      </p:sp>
      <p:sp>
        <p:nvSpPr>
          <p:cNvPr id="5" name="Unvan 4"/>
          <p:cNvSpPr>
            <a:spLocks noGrp="1"/>
          </p:cNvSpPr>
          <p:nvPr>
            <p:ph type="title"/>
          </p:nvPr>
        </p:nvSpPr>
        <p:spPr/>
        <p:txBody>
          <a:bodyPr/>
          <a:lstStyle/>
          <a:p>
            <a:r>
              <a:rPr lang="de-DE" b="1" dirty="0" smtClean="0"/>
              <a:t>Grundsatz des Verbrauchs - 1</a:t>
            </a:r>
            <a:endParaRPr lang="tr-TR" b="1" dirty="0"/>
          </a:p>
        </p:txBody>
      </p:sp>
      <p:sp>
        <p:nvSpPr>
          <p:cNvPr id="6" name="İçerik Yer Tutucusu 5"/>
          <p:cNvSpPr>
            <a:spLocks noGrp="1"/>
          </p:cNvSpPr>
          <p:nvPr>
            <p:ph sz="half" idx="1"/>
          </p:nvPr>
        </p:nvSpPr>
        <p:spPr/>
        <p:txBody>
          <a:bodyPr/>
          <a:lstStyle/>
          <a:p>
            <a:r>
              <a:rPr lang="de-DE" sz="2300" dirty="0" smtClean="0"/>
              <a:t>Das Recht an der Nutzung des geistigen Eigentums endet nach Verfügung über das Recht durch den Berechtigten (Verbrauch). </a:t>
            </a:r>
            <a:endParaRPr lang="tr-TR" sz="2300" dirty="0"/>
          </a:p>
          <a:p>
            <a:endParaRPr lang="tr-TR" sz="2300" dirty="0" smtClean="0"/>
          </a:p>
          <a:p>
            <a:r>
              <a:rPr lang="de-DE" sz="2300" i="1" dirty="0" smtClean="0"/>
              <a:t>Beispiel: </a:t>
            </a:r>
            <a:r>
              <a:rPr lang="de-DE" sz="2300" dirty="0" smtClean="0"/>
              <a:t> Sportartikel der Original Marke adidas werden durch den zur Nutzung Berechtigten Produzenten an den Großhändler verkauft, der diese an die Einzelhändler veräußert, die die Ware wiederum an den Verbraucher absetzen.  </a:t>
            </a:r>
            <a:endParaRPr lang="tr-TR" sz="2300" dirty="0" smtClean="0"/>
          </a:p>
          <a:p>
            <a:endParaRPr lang="tr-TR" sz="2300" dirty="0"/>
          </a:p>
          <a:p>
            <a:r>
              <a:rPr lang="de-DE" sz="2300" dirty="0" smtClean="0"/>
              <a:t>Durch jede Verfügung wird das Nutzungsrecht der Marke an den Sachen verbraucht. </a:t>
            </a:r>
            <a:endParaRPr lang="tr-TR" sz="2300" dirty="0"/>
          </a:p>
        </p:txBody>
      </p:sp>
    </p:spTree>
    <p:extLst>
      <p:ext uri="{BB962C8B-B14F-4D97-AF65-F5344CB8AC3E}">
        <p14:creationId xmlns:p14="http://schemas.microsoft.com/office/powerpoint/2010/main" val="3379148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26</a:t>
            </a:fld>
            <a:endParaRPr lang="de-DE"/>
          </a:p>
        </p:txBody>
      </p:sp>
      <p:sp>
        <p:nvSpPr>
          <p:cNvPr id="5" name="Unvan 4"/>
          <p:cNvSpPr>
            <a:spLocks noGrp="1"/>
          </p:cNvSpPr>
          <p:nvPr>
            <p:ph type="title"/>
          </p:nvPr>
        </p:nvSpPr>
        <p:spPr/>
        <p:txBody>
          <a:bodyPr/>
          <a:lstStyle/>
          <a:p>
            <a:r>
              <a:rPr lang="de-DE" b="1" dirty="0"/>
              <a:t>Grundsatz des Verbrauchs - </a:t>
            </a:r>
            <a:r>
              <a:rPr lang="de-DE" b="1" dirty="0" smtClean="0"/>
              <a:t>2</a:t>
            </a:r>
            <a:endParaRPr lang="tr-TR" b="1" dirty="0"/>
          </a:p>
        </p:txBody>
      </p:sp>
      <p:sp>
        <p:nvSpPr>
          <p:cNvPr id="6" name="İçerik Yer Tutucusu 5"/>
          <p:cNvSpPr>
            <a:spLocks noGrp="1"/>
          </p:cNvSpPr>
          <p:nvPr>
            <p:ph sz="half" idx="1"/>
          </p:nvPr>
        </p:nvSpPr>
        <p:spPr/>
        <p:txBody>
          <a:bodyPr/>
          <a:lstStyle/>
          <a:p>
            <a:r>
              <a:rPr lang="de-DE" dirty="0" smtClean="0"/>
              <a:t>Sollte sich die Ware aber nicht als Originalware herausstellen, d.h. sollte die Ware Plagiate beinhalten, gilt nicht der Grundsatz des Verbrauchs. </a:t>
            </a:r>
          </a:p>
          <a:p>
            <a:endParaRPr lang="tr-TR" dirty="0" smtClean="0"/>
          </a:p>
          <a:p>
            <a:r>
              <a:rPr lang="de-DE" dirty="0" smtClean="0"/>
              <a:t>In diesem Fall hat der ursprünglich Berechtigte (Produzent bzw. Eigentümer der Marke) das Recht, wegen Verletzung der Marke die nationalen Gerichte anzurufen.</a:t>
            </a:r>
            <a:endParaRPr lang="tr-TR" dirty="0"/>
          </a:p>
        </p:txBody>
      </p:sp>
    </p:spTree>
    <p:extLst>
      <p:ext uri="{BB962C8B-B14F-4D97-AF65-F5344CB8AC3E}">
        <p14:creationId xmlns:p14="http://schemas.microsoft.com/office/powerpoint/2010/main" val="24735997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27</a:t>
            </a:fld>
            <a:endParaRPr lang="de-DE"/>
          </a:p>
        </p:txBody>
      </p:sp>
      <p:sp>
        <p:nvSpPr>
          <p:cNvPr id="5" name="Unvan 4"/>
          <p:cNvSpPr>
            <a:spLocks noGrp="1"/>
          </p:cNvSpPr>
          <p:nvPr>
            <p:ph type="title"/>
          </p:nvPr>
        </p:nvSpPr>
        <p:spPr/>
        <p:txBody>
          <a:bodyPr/>
          <a:lstStyle/>
          <a:p>
            <a:r>
              <a:rPr lang="de-DE" b="1" dirty="0" smtClean="0"/>
              <a:t>Grundsatz des Vorrechts - </a:t>
            </a:r>
            <a:r>
              <a:rPr lang="tr-TR" b="1" dirty="0" smtClean="0"/>
              <a:t>1 </a:t>
            </a:r>
            <a:endParaRPr lang="tr-TR" b="1" dirty="0"/>
          </a:p>
        </p:txBody>
      </p:sp>
      <p:sp>
        <p:nvSpPr>
          <p:cNvPr id="6" name="İçerik Yer Tutucusu 5"/>
          <p:cNvSpPr>
            <a:spLocks noGrp="1"/>
          </p:cNvSpPr>
          <p:nvPr>
            <p:ph sz="half" idx="1"/>
          </p:nvPr>
        </p:nvSpPr>
        <p:spPr/>
        <p:txBody>
          <a:bodyPr/>
          <a:lstStyle/>
          <a:p>
            <a:r>
              <a:rPr lang="de-DE" dirty="0" smtClean="0"/>
              <a:t>Gemäß internationalen Übereinkommen werden Antragstellern zur Eintragung von Erfindungen und Designs ein Vorrecht auf Eintragung mit Wirkung in allen Mitgliedsstaaten gewährt. </a:t>
            </a:r>
          </a:p>
          <a:p>
            <a:endParaRPr lang="tr-TR" dirty="0" smtClean="0"/>
          </a:p>
          <a:p>
            <a:r>
              <a:rPr lang="de-DE" dirty="0" smtClean="0"/>
              <a:t>Das bedeutet, dass das Vorrecht auch dann gilt, wenn das Schutzrecht bereits in einem Mitgliedsstaat erwirkt wurde.</a:t>
            </a:r>
            <a:endParaRPr lang="tr-TR" dirty="0" smtClean="0"/>
          </a:p>
          <a:p>
            <a:pPr marL="0" indent="0">
              <a:buNone/>
            </a:pPr>
            <a:endParaRPr lang="tr-TR" dirty="0" smtClean="0"/>
          </a:p>
          <a:p>
            <a:endParaRPr lang="tr-TR" dirty="0" smtClean="0"/>
          </a:p>
          <a:p>
            <a:endParaRPr lang="tr-TR" dirty="0" smtClean="0"/>
          </a:p>
          <a:p>
            <a:endParaRPr lang="tr-TR" dirty="0" smtClean="0"/>
          </a:p>
          <a:p>
            <a:pPr marL="0" indent="0">
              <a:buNone/>
            </a:pPr>
            <a:endParaRPr lang="tr-TR" dirty="0"/>
          </a:p>
        </p:txBody>
      </p:sp>
    </p:spTree>
    <p:extLst>
      <p:ext uri="{BB962C8B-B14F-4D97-AF65-F5344CB8AC3E}">
        <p14:creationId xmlns:p14="http://schemas.microsoft.com/office/powerpoint/2010/main" val="8953574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28</a:t>
            </a:fld>
            <a:endParaRPr lang="de-DE"/>
          </a:p>
        </p:txBody>
      </p:sp>
      <p:sp>
        <p:nvSpPr>
          <p:cNvPr id="5" name="Unvan 4"/>
          <p:cNvSpPr>
            <a:spLocks noGrp="1"/>
          </p:cNvSpPr>
          <p:nvPr>
            <p:ph type="title"/>
          </p:nvPr>
        </p:nvSpPr>
        <p:spPr/>
        <p:txBody>
          <a:bodyPr/>
          <a:lstStyle/>
          <a:p>
            <a:r>
              <a:rPr lang="de-DE" b="1" dirty="0"/>
              <a:t>Grundsatz des Vorrechts - </a:t>
            </a:r>
            <a:r>
              <a:rPr lang="de-DE" b="1" dirty="0" smtClean="0"/>
              <a:t>2</a:t>
            </a:r>
            <a:r>
              <a:rPr lang="tr-TR" b="1" dirty="0" smtClean="0"/>
              <a:t> </a:t>
            </a:r>
            <a:endParaRPr lang="tr-TR" dirty="0"/>
          </a:p>
        </p:txBody>
      </p:sp>
      <p:sp>
        <p:nvSpPr>
          <p:cNvPr id="6" name="İçerik Yer Tutucusu 5"/>
          <p:cNvSpPr>
            <a:spLocks noGrp="1"/>
          </p:cNvSpPr>
          <p:nvPr>
            <p:ph sz="half" idx="1"/>
          </p:nvPr>
        </p:nvSpPr>
        <p:spPr/>
        <p:txBody>
          <a:bodyPr/>
          <a:lstStyle/>
          <a:p>
            <a:r>
              <a:rPr lang="de-DE" dirty="0" smtClean="0"/>
              <a:t>Der Antragsteller kann auch aus wirtschaftlichen Erwägungen eine Eintragung nicht in allen betroffenen Ländern, sondern nur in bestimmten Ländern oder lediglich seinem eigenen Land vornehmen. </a:t>
            </a:r>
            <a:endParaRPr lang="tr-TR" dirty="0"/>
          </a:p>
          <a:p>
            <a:r>
              <a:rPr lang="de-DE" dirty="0" smtClean="0"/>
              <a:t>Durch einen solchen Fall wird es dann bei späteren Antragstellungen in den anderen Ländern zu Verschiebungen in der Chronologie kommen. Seinem Antrag wird aber das Vorrecht gegenüber Anträgen Dritter gewährt, die so ihre Anmeldung nicht durchsetzen können.</a:t>
            </a:r>
            <a:endParaRPr lang="tr-TR" dirty="0" smtClean="0"/>
          </a:p>
        </p:txBody>
      </p:sp>
    </p:spTree>
    <p:extLst>
      <p:ext uri="{BB962C8B-B14F-4D97-AF65-F5344CB8AC3E}">
        <p14:creationId xmlns:p14="http://schemas.microsoft.com/office/powerpoint/2010/main" val="17042719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29</a:t>
            </a:fld>
            <a:endParaRPr lang="de-DE"/>
          </a:p>
        </p:txBody>
      </p:sp>
      <p:sp>
        <p:nvSpPr>
          <p:cNvPr id="5" name="Unvan 4"/>
          <p:cNvSpPr>
            <a:spLocks noGrp="1"/>
          </p:cNvSpPr>
          <p:nvPr>
            <p:ph type="title"/>
          </p:nvPr>
        </p:nvSpPr>
        <p:spPr/>
        <p:txBody>
          <a:bodyPr/>
          <a:lstStyle/>
          <a:p>
            <a:r>
              <a:rPr lang="de-DE" sz="2300" b="1" dirty="0" smtClean="0"/>
              <a:t>Grundsatz des Rechtsverlustes durch Untätigkeit - </a:t>
            </a:r>
            <a:r>
              <a:rPr lang="tr-TR" sz="2300" b="1" dirty="0" smtClean="0"/>
              <a:t>1</a:t>
            </a:r>
            <a:r>
              <a:rPr lang="tr-TR" b="1" dirty="0" smtClean="0"/>
              <a:t> </a:t>
            </a:r>
            <a:endParaRPr lang="tr-TR" b="1" dirty="0"/>
          </a:p>
        </p:txBody>
      </p:sp>
      <p:sp>
        <p:nvSpPr>
          <p:cNvPr id="6" name="İçerik Yer Tutucusu 5"/>
          <p:cNvSpPr>
            <a:spLocks noGrp="1"/>
          </p:cNvSpPr>
          <p:nvPr>
            <p:ph sz="half" idx="1"/>
          </p:nvPr>
        </p:nvSpPr>
        <p:spPr/>
        <p:txBody>
          <a:bodyPr/>
          <a:lstStyle/>
          <a:p>
            <a:r>
              <a:rPr lang="de-DE" dirty="0" smtClean="0"/>
              <a:t>Eine lange Zeit der Untätigkeit führt zum Rechtsverlust. </a:t>
            </a:r>
          </a:p>
          <a:p>
            <a:endParaRPr lang="tr-TR" dirty="0" smtClean="0"/>
          </a:p>
          <a:p>
            <a:r>
              <a:rPr lang="de-DE" dirty="0" smtClean="0"/>
              <a:t>Wenn der Rechtsinhaber eine lange Zeit eine Rechtsverletzung durch Untätigkeit duldet und damit das Vertrauen erweckt, dass er sein Recht nicht durchsetzen werde, verstößt sein späteres Rechtsschutzbegehren nach Rechtsprechung des Kassationsgerichtshofes gegen Treu und Glauben.</a:t>
            </a:r>
            <a:endParaRPr lang="tr-TR" dirty="0"/>
          </a:p>
          <a:p>
            <a:endParaRPr lang="tr-TR" dirty="0" smtClean="0"/>
          </a:p>
          <a:p>
            <a:endParaRPr lang="tr-TR" dirty="0"/>
          </a:p>
        </p:txBody>
      </p:sp>
    </p:spTree>
    <p:extLst>
      <p:ext uri="{BB962C8B-B14F-4D97-AF65-F5344CB8AC3E}">
        <p14:creationId xmlns:p14="http://schemas.microsoft.com/office/powerpoint/2010/main" val="2672710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dirty="0"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3</a:t>
            </a:fld>
            <a:endParaRPr lang="de-DE"/>
          </a:p>
        </p:txBody>
      </p:sp>
      <p:sp>
        <p:nvSpPr>
          <p:cNvPr id="5" name="Unvan 4"/>
          <p:cNvSpPr>
            <a:spLocks noGrp="1"/>
          </p:cNvSpPr>
          <p:nvPr>
            <p:ph type="title"/>
          </p:nvPr>
        </p:nvSpPr>
        <p:spPr/>
        <p:txBody>
          <a:bodyPr/>
          <a:lstStyle/>
          <a:p>
            <a:r>
              <a:rPr lang="de-DE" b="1" dirty="0" smtClean="0"/>
              <a:t>Geistiges Eigentum und die Praxis im Geschäftsleben</a:t>
            </a:r>
            <a:br>
              <a:rPr lang="de-DE" b="1" dirty="0" smtClean="0"/>
            </a:br>
            <a:r>
              <a:rPr lang="de-DE" b="1" dirty="0" smtClean="0"/>
              <a:t/>
            </a:r>
            <a:br>
              <a:rPr lang="de-DE" b="1" dirty="0" smtClean="0"/>
            </a:br>
            <a:r>
              <a:rPr lang="de-DE" b="1" dirty="0"/>
              <a:t/>
            </a:r>
            <a:br>
              <a:rPr lang="de-DE" b="1" dirty="0"/>
            </a:br>
            <a:endParaRPr lang="tr-TR" b="1" dirty="0"/>
          </a:p>
        </p:txBody>
      </p:sp>
      <p:sp>
        <p:nvSpPr>
          <p:cNvPr id="6" name="İçerik Yer Tutucusu 5"/>
          <p:cNvSpPr>
            <a:spLocks noGrp="1"/>
          </p:cNvSpPr>
          <p:nvPr>
            <p:ph sz="half" idx="1"/>
          </p:nvPr>
        </p:nvSpPr>
        <p:spPr/>
        <p:txBody>
          <a:bodyPr/>
          <a:lstStyle/>
          <a:p>
            <a:endParaRPr lang="de-DE" dirty="0" smtClean="0"/>
          </a:p>
          <a:p>
            <a:r>
              <a:rPr lang="de-DE" dirty="0" smtClean="0"/>
              <a:t>Da der Begriff des geistigen Eigentums sehr weitgehend ist und die damit geschützten Rechte unterschiedlichen gesetzlichen Grundlagen unterliegen, setzt der Vortrag einen Schwerpunkt auf die häufig anzutreffenden Fälle und insbesondere auf die gewerblichen Rechte, die eine große Bedeutung in der Praxis des Geschäftslebens haben.</a:t>
            </a:r>
            <a:endParaRPr lang="tr-TR" dirty="0"/>
          </a:p>
        </p:txBody>
      </p:sp>
    </p:spTree>
    <p:extLst>
      <p:ext uri="{BB962C8B-B14F-4D97-AF65-F5344CB8AC3E}">
        <p14:creationId xmlns:p14="http://schemas.microsoft.com/office/powerpoint/2010/main" val="9787203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30</a:t>
            </a:fld>
            <a:endParaRPr lang="de-DE"/>
          </a:p>
        </p:txBody>
      </p:sp>
      <p:sp>
        <p:nvSpPr>
          <p:cNvPr id="5" name="Unvan 4"/>
          <p:cNvSpPr>
            <a:spLocks noGrp="1"/>
          </p:cNvSpPr>
          <p:nvPr>
            <p:ph type="title"/>
          </p:nvPr>
        </p:nvSpPr>
        <p:spPr/>
        <p:txBody>
          <a:bodyPr/>
          <a:lstStyle/>
          <a:p>
            <a:r>
              <a:rPr lang="de-DE" sz="2300" b="1" dirty="0"/>
              <a:t>Grundsatz des Rechtsverlustes durch Untätigkeit - </a:t>
            </a:r>
            <a:r>
              <a:rPr lang="de-DE" sz="2300" b="1" dirty="0" smtClean="0"/>
              <a:t>2</a:t>
            </a:r>
            <a:r>
              <a:rPr lang="tr-TR" b="1" dirty="0" smtClean="0"/>
              <a:t> </a:t>
            </a:r>
            <a:endParaRPr lang="tr-TR" dirty="0"/>
          </a:p>
        </p:txBody>
      </p:sp>
      <p:sp>
        <p:nvSpPr>
          <p:cNvPr id="6" name="İçerik Yer Tutucusu 5"/>
          <p:cNvSpPr>
            <a:spLocks noGrp="1"/>
          </p:cNvSpPr>
          <p:nvPr>
            <p:ph sz="half" idx="1"/>
          </p:nvPr>
        </p:nvSpPr>
        <p:spPr/>
        <p:txBody>
          <a:bodyPr/>
          <a:lstStyle/>
          <a:p>
            <a:r>
              <a:rPr lang="de-DE" dirty="0" smtClean="0"/>
              <a:t>In diesem Fällen existiert eine Einzelfallrechtsprechung, so dass jeder Fall einzeln bewertet werden muss.</a:t>
            </a:r>
          </a:p>
          <a:p>
            <a:pPr marL="0" indent="0">
              <a:buNone/>
            </a:pPr>
            <a:r>
              <a:rPr lang="de-DE" dirty="0" smtClean="0"/>
              <a:t> </a:t>
            </a:r>
            <a:endParaRPr lang="tr-TR" dirty="0"/>
          </a:p>
          <a:p>
            <a:r>
              <a:rPr lang="de-DE" dirty="0" smtClean="0"/>
              <a:t>Der Rechtsinhaber, der sich auf eine Rechtsverletzung beruft, sollte zum Zwecke der Unterbindung der Verletzung ohne Zeitverlust eine Mahnung zustellen und bei anhaltender Verletzung den (einstweiligen) gerichtlichen Rechtsweg beschreiten.</a:t>
            </a:r>
            <a:endParaRPr lang="tr-TR" dirty="0"/>
          </a:p>
        </p:txBody>
      </p:sp>
    </p:spTree>
    <p:extLst>
      <p:ext uri="{BB962C8B-B14F-4D97-AF65-F5344CB8AC3E}">
        <p14:creationId xmlns:p14="http://schemas.microsoft.com/office/powerpoint/2010/main" val="29824101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31</a:t>
            </a:fld>
            <a:endParaRPr lang="de-DE"/>
          </a:p>
        </p:txBody>
      </p:sp>
      <p:sp>
        <p:nvSpPr>
          <p:cNvPr id="5" name="Unvan 4"/>
          <p:cNvSpPr>
            <a:spLocks noGrp="1"/>
          </p:cNvSpPr>
          <p:nvPr>
            <p:ph type="title"/>
          </p:nvPr>
        </p:nvSpPr>
        <p:spPr/>
        <p:txBody>
          <a:bodyPr/>
          <a:lstStyle/>
          <a:p>
            <a:r>
              <a:rPr lang="de-DE" b="1" dirty="0" smtClean="0"/>
              <a:t>Grundsatz des mehrfachen Schutzes -</a:t>
            </a:r>
            <a:r>
              <a:rPr lang="tr-TR" b="1" dirty="0" smtClean="0"/>
              <a:t> 1 </a:t>
            </a:r>
            <a:endParaRPr lang="tr-TR" b="1" dirty="0"/>
          </a:p>
        </p:txBody>
      </p:sp>
      <p:sp>
        <p:nvSpPr>
          <p:cNvPr id="6" name="İçerik Yer Tutucusu 5"/>
          <p:cNvSpPr>
            <a:spLocks noGrp="1"/>
          </p:cNvSpPr>
          <p:nvPr>
            <p:ph sz="half" idx="1"/>
          </p:nvPr>
        </p:nvSpPr>
        <p:spPr/>
        <p:txBody>
          <a:bodyPr/>
          <a:lstStyle/>
          <a:p>
            <a:r>
              <a:rPr lang="de-DE" dirty="0" smtClean="0"/>
              <a:t>Im Recht des Schutzes des geistigen Eigentums greifen die Begrifflichkeiten wie Regelungen ineinander. </a:t>
            </a:r>
            <a:endParaRPr lang="tr-TR" dirty="0" smtClean="0"/>
          </a:p>
          <a:p>
            <a:endParaRPr lang="tr-TR" dirty="0" smtClean="0"/>
          </a:p>
          <a:p>
            <a:r>
              <a:rPr lang="de-DE" dirty="0" smtClean="0"/>
              <a:t>Der zu schützende Gegenstand kann auf mehrere Arten den Schutz gewährt bekommen.</a:t>
            </a:r>
            <a:endParaRPr lang="tr-TR" dirty="0"/>
          </a:p>
        </p:txBody>
      </p:sp>
    </p:spTree>
    <p:extLst>
      <p:ext uri="{BB962C8B-B14F-4D97-AF65-F5344CB8AC3E}">
        <p14:creationId xmlns:p14="http://schemas.microsoft.com/office/powerpoint/2010/main" val="35326032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32</a:t>
            </a:fld>
            <a:endParaRPr lang="de-DE"/>
          </a:p>
        </p:txBody>
      </p:sp>
      <p:sp>
        <p:nvSpPr>
          <p:cNvPr id="5" name="Unvan 4"/>
          <p:cNvSpPr>
            <a:spLocks noGrp="1"/>
          </p:cNvSpPr>
          <p:nvPr>
            <p:ph type="title"/>
          </p:nvPr>
        </p:nvSpPr>
        <p:spPr/>
        <p:txBody>
          <a:bodyPr/>
          <a:lstStyle/>
          <a:p>
            <a:r>
              <a:rPr lang="de-DE" b="1" dirty="0"/>
              <a:t>Grundsatz des mehrfachen Schutzes -</a:t>
            </a:r>
            <a:r>
              <a:rPr lang="tr-TR" b="1" dirty="0"/>
              <a:t> </a:t>
            </a:r>
            <a:r>
              <a:rPr lang="de-DE" b="1" dirty="0"/>
              <a:t>2</a:t>
            </a:r>
            <a:endParaRPr lang="tr-TR" b="1" dirty="0"/>
          </a:p>
        </p:txBody>
      </p:sp>
      <p:sp>
        <p:nvSpPr>
          <p:cNvPr id="6" name="İçerik Yer Tutucusu 5"/>
          <p:cNvSpPr>
            <a:spLocks noGrp="1"/>
          </p:cNvSpPr>
          <p:nvPr>
            <p:ph sz="half" idx="1"/>
          </p:nvPr>
        </p:nvSpPr>
        <p:spPr/>
        <p:txBody>
          <a:bodyPr/>
          <a:lstStyle/>
          <a:p>
            <a:pPr marL="0" indent="0">
              <a:buNone/>
            </a:pPr>
            <a:r>
              <a:rPr lang="de-DE" i="1" dirty="0" smtClean="0"/>
              <a:t>Beispiel:</a:t>
            </a:r>
            <a:endParaRPr lang="tr-TR" i="1" dirty="0" smtClean="0"/>
          </a:p>
          <a:p>
            <a:endParaRPr lang="tr-TR" dirty="0" smtClean="0"/>
          </a:p>
          <a:p>
            <a:r>
              <a:rPr lang="de-DE" dirty="0" smtClean="0"/>
              <a:t>Das Design eines Automobils wird durch die Regelungen zum Schutz des Designs geschützt.</a:t>
            </a:r>
          </a:p>
          <a:p>
            <a:pPr marL="0" indent="0">
              <a:buNone/>
            </a:pPr>
            <a:r>
              <a:rPr lang="de-DE" dirty="0" smtClean="0"/>
              <a:t> </a:t>
            </a:r>
            <a:endParaRPr lang="tr-TR" dirty="0" smtClean="0"/>
          </a:p>
          <a:p>
            <a:r>
              <a:rPr lang="de-DE" dirty="0" smtClean="0"/>
              <a:t>Sollte das besondere Design eine günstige Aerodynamik des Fahrzeuges zur Folge haben, durch die der Verbrauch des Automobils herabgesetzt wird, wird dieser Umstand durch die Regelungen von Patenten zu schützen sein.</a:t>
            </a:r>
            <a:endParaRPr lang="tr-TR" dirty="0"/>
          </a:p>
        </p:txBody>
      </p:sp>
    </p:spTree>
    <p:extLst>
      <p:ext uri="{BB962C8B-B14F-4D97-AF65-F5344CB8AC3E}">
        <p14:creationId xmlns:p14="http://schemas.microsoft.com/office/powerpoint/2010/main" val="11908095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33</a:t>
            </a:fld>
            <a:endParaRPr lang="de-DE"/>
          </a:p>
        </p:txBody>
      </p:sp>
      <p:sp>
        <p:nvSpPr>
          <p:cNvPr id="5" name="Unvan 4"/>
          <p:cNvSpPr>
            <a:spLocks noGrp="1"/>
          </p:cNvSpPr>
          <p:nvPr>
            <p:ph type="title"/>
          </p:nvPr>
        </p:nvSpPr>
        <p:spPr/>
        <p:txBody>
          <a:bodyPr/>
          <a:lstStyle/>
          <a:p>
            <a:r>
              <a:rPr lang="de-DE" b="1" dirty="0" smtClean="0"/>
              <a:t>Gewerbliche Eigentumsrechte</a:t>
            </a:r>
            <a:endParaRPr lang="tr-TR" b="1" dirty="0"/>
          </a:p>
        </p:txBody>
      </p:sp>
      <p:sp>
        <p:nvSpPr>
          <p:cNvPr id="6" name="İçerik Yer Tutucusu 5"/>
          <p:cNvSpPr>
            <a:spLocks noGrp="1"/>
          </p:cNvSpPr>
          <p:nvPr>
            <p:ph sz="half" idx="1"/>
          </p:nvPr>
        </p:nvSpPr>
        <p:spPr/>
        <p:txBody>
          <a:bodyPr/>
          <a:lstStyle/>
          <a:p>
            <a:r>
              <a:rPr lang="de-DE" dirty="0" smtClean="0"/>
              <a:t>Marken</a:t>
            </a:r>
            <a:r>
              <a:rPr lang="tr-TR" dirty="0" smtClean="0"/>
              <a:t> </a:t>
            </a:r>
            <a:endParaRPr lang="tr-TR" dirty="0"/>
          </a:p>
          <a:p>
            <a:r>
              <a:rPr lang="de-DE" dirty="0" smtClean="0"/>
              <a:t>Patente, Gebrauchsmuster</a:t>
            </a:r>
            <a:endParaRPr lang="tr-TR" dirty="0" smtClean="0"/>
          </a:p>
          <a:p>
            <a:r>
              <a:rPr lang="de-DE" dirty="0" smtClean="0"/>
              <a:t>Designs</a:t>
            </a:r>
            <a:r>
              <a:rPr lang="tr-TR" dirty="0" smtClean="0"/>
              <a:t> </a:t>
            </a:r>
          </a:p>
          <a:p>
            <a:r>
              <a:rPr lang="de-DE" dirty="0" smtClean="0"/>
              <a:t>Geografische Herkunftsangaben</a:t>
            </a:r>
            <a:endParaRPr lang="tr-TR" dirty="0" smtClean="0"/>
          </a:p>
          <a:p>
            <a:r>
              <a:rPr lang="de-DE" dirty="0" smtClean="0"/>
              <a:t>Chip-Design</a:t>
            </a:r>
            <a:endParaRPr lang="tr-TR" dirty="0" smtClean="0"/>
          </a:p>
          <a:p>
            <a:r>
              <a:rPr lang="de-DE" dirty="0" smtClean="0"/>
              <a:t>Neue Pflanzenarten</a:t>
            </a:r>
            <a:endParaRPr lang="tr-TR" dirty="0" smtClean="0"/>
          </a:p>
          <a:p>
            <a:r>
              <a:rPr lang="de-DE" dirty="0" smtClean="0"/>
              <a:t>Biotechnologische Erfindungen</a:t>
            </a:r>
            <a:r>
              <a:rPr lang="tr-TR" dirty="0" smtClean="0"/>
              <a:t> </a:t>
            </a:r>
          </a:p>
          <a:p>
            <a:r>
              <a:rPr lang="tr-TR" dirty="0"/>
              <a:t>Handels- und </a:t>
            </a:r>
            <a:r>
              <a:rPr lang="tr-TR" dirty="0" smtClean="0"/>
              <a:t>Geschäftsnamen</a:t>
            </a:r>
            <a:endParaRPr lang="de-DE" dirty="0" smtClean="0"/>
          </a:p>
          <a:p>
            <a:r>
              <a:rPr lang="de-DE" dirty="0" smtClean="0"/>
              <a:t>Domainnamen</a:t>
            </a:r>
            <a:endParaRPr lang="tr-TR" dirty="0" smtClean="0"/>
          </a:p>
          <a:p>
            <a:r>
              <a:rPr lang="de-DE" dirty="0" smtClean="0"/>
              <a:t>Geschäftsgeheimnisse</a:t>
            </a:r>
            <a:endParaRPr lang="tr-TR" dirty="0" smtClean="0"/>
          </a:p>
          <a:p>
            <a:r>
              <a:rPr lang="tr-TR" dirty="0" smtClean="0"/>
              <a:t>Know-</a:t>
            </a:r>
            <a:r>
              <a:rPr lang="de-DE" dirty="0" smtClean="0"/>
              <a:t>h</a:t>
            </a:r>
            <a:r>
              <a:rPr lang="tr-TR" dirty="0" smtClean="0"/>
              <a:t>ow </a:t>
            </a:r>
            <a:endParaRPr lang="tr-TR" dirty="0"/>
          </a:p>
          <a:p>
            <a:endParaRPr lang="tr-TR" dirty="0"/>
          </a:p>
        </p:txBody>
      </p:sp>
    </p:spTree>
    <p:extLst>
      <p:ext uri="{BB962C8B-B14F-4D97-AF65-F5344CB8AC3E}">
        <p14:creationId xmlns:p14="http://schemas.microsoft.com/office/powerpoint/2010/main" val="21315241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34</a:t>
            </a:fld>
            <a:endParaRPr lang="de-DE"/>
          </a:p>
        </p:txBody>
      </p:sp>
      <p:sp>
        <p:nvSpPr>
          <p:cNvPr id="5" name="Unvan 4"/>
          <p:cNvSpPr>
            <a:spLocks noGrp="1"/>
          </p:cNvSpPr>
          <p:nvPr>
            <p:ph type="title"/>
          </p:nvPr>
        </p:nvSpPr>
        <p:spPr/>
        <p:txBody>
          <a:bodyPr/>
          <a:lstStyle/>
          <a:p>
            <a:r>
              <a:rPr lang="de-DE" b="1" dirty="0" smtClean="0"/>
              <a:t>Marken</a:t>
            </a:r>
            <a:r>
              <a:rPr lang="tr-TR" b="1" dirty="0" smtClean="0"/>
              <a:t> </a:t>
            </a:r>
            <a:endParaRPr lang="tr-TR" b="1" dirty="0"/>
          </a:p>
        </p:txBody>
      </p:sp>
      <p:sp>
        <p:nvSpPr>
          <p:cNvPr id="6" name="İçerik Yer Tutucusu 5"/>
          <p:cNvSpPr>
            <a:spLocks noGrp="1"/>
          </p:cNvSpPr>
          <p:nvPr>
            <p:ph sz="half" idx="1"/>
          </p:nvPr>
        </p:nvSpPr>
        <p:spPr>
          <a:xfrm>
            <a:off x="251518" y="1914070"/>
            <a:ext cx="8435282" cy="4461772"/>
          </a:xfrm>
        </p:spPr>
        <p:txBody>
          <a:bodyPr/>
          <a:lstStyle/>
          <a:p>
            <a:pPr algn="just">
              <a:buNone/>
            </a:pPr>
            <a:r>
              <a:rPr lang="de-DE" sz="2200" dirty="0" smtClean="0"/>
              <a:t>Gemäß Artikel 5 der entsprechenden Rechtsverordnung mit</a:t>
            </a:r>
          </a:p>
          <a:p>
            <a:pPr algn="just">
              <a:buNone/>
            </a:pPr>
            <a:r>
              <a:rPr lang="de-DE" sz="2200" dirty="0" smtClean="0"/>
              <a:t>Gesetzeskraft gilt:</a:t>
            </a:r>
          </a:p>
          <a:p>
            <a:pPr algn="just">
              <a:buNone/>
            </a:pPr>
            <a:endParaRPr lang="tr-TR" sz="2200" dirty="0"/>
          </a:p>
          <a:p>
            <a:pPr algn="just">
              <a:buNone/>
            </a:pPr>
            <a:r>
              <a:rPr lang="de-DE" sz="2200" dirty="0" smtClean="0"/>
              <a:t>Ein Markenzeichen ist </a:t>
            </a:r>
            <a:r>
              <a:rPr lang="de-DE" sz="2200" dirty="0"/>
              <a:t>ein rechtlich geschütztes Zeichen, das </a:t>
            </a:r>
            <a:endParaRPr lang="de-DE" sz="2200" dirty="0" smtClean="0"/>
          </a:p>
          <a:p>
            <a:pPr algn="just">
              <a:buNone/>
            </a:pPr>
            <a:r>
              <a:rPr lang="de-DE" sz="2200" dirty="0"/>
              <a:t>m</a:t>
            </a:r>
            <a:r>
              <a:rPr lang="de-DE" sz="2200" dirty="0" smtClean="0"/>
              <a:t>eist dazu </a:t>
            </a:r>
            <a:r>
              <a:rPr lang="de-DE" sz="2200" dirty="0"/>
              <a:t>dient, Waren oder Dienstleistungen eines </a:t>
            </a:r>
            <a:endParaRPr lang="de-DE" sz="2200" dirty="0" smtClean="0"/>
          </a:p>
          <a:p>
            <a:pPr algn="just">
              <a:buNone/>
            </a:pPr>
            <a:r>
              <a:rPr lang="de-DE" sz="2200" dirty="0" smtClean="0"/>
              <a:t>Unternehmens von </a:t>
            </a:r>
            <a:r>
              <a:rPr lang="de-DE" sz="2200" dirty="0"/>
              <a:t>Waren und Dienstleistungen anderer </a:t>
            </a:r>
            <a:endParaRPr lang="de-DE" sz="2200" dirty="0" smtClean="0"/>
          </a:p>
          <a:p>
            <a:pPr algn="just">
              <a:buNone/>
            </a:pPr>
            <a:r>
              <a:rPr lang="de-DE" sz="2200" dirty="0" smtClean="0"/>
              <a:t>Unternehmen </a:t>
            </a:r>
            <a:r>
              <a:rPr lang="de-DE" sz="2200" dirty="0"/>
              <a:t>zu </a:t>
            </a:r>
            <a:r>
              <a:rPr lang="de-DE" sz="2200" dirty="0" smtClean="0"/>
              <a:t>unterscheiden. </a:t>
            </a:r>
          </a:p>
          <a:p>
            <a:pPr algn="just">
              <a:buNone/>
            </a:pPr>
            <a:endParaRPr lang="de-DE" sz="2200" b="1" i="1" dirty="0" smtClean="0"/>
          </a:p>
          <a:p>
            <a:pPr algn="just">
              <a:buNone/>
            </a:pPr>
            <a:r>
              <a:rPr lang="de-DE" sz="2200" dirty="0" smtClean="0"/>
              <a:t>Das Markenzeichen ist ein solches, das im Wege des Druckes </a:t>
            </a:r>
          </a:p>
          <a:p>
            <a:pPr algn="just">
              <a:buNone/>
            </a:pPr>
            <a:r>
              <a:rPr lang="de-DE" sz="2200" dirty="0" smtClean="0"/>
              <a:t>verbreitet oder vervielfältigt werden kann und einschließlich der </a:t>
            </a:r>
          </a:p>
          <a:p>
            <a:pPr algn="just">
              <a:buNone/>
            </a:pPr>
            <a:r>
              <a:rPr lang="de-DE" sz="2200" dirty="0" smtClean="0"/>
              <a:t>Namen von Personen Worte, Formen, Buchstaben, Zahlen und </a:t>
            </a:r>
          </a:p>
          <a:p>
            <a:pPr algn="just">
              <a:buNone/>
            </a:pPr>
            <a:r>
              <a:rPr lang="de-DE" sz="2200" dirty="0" smtClean="0"/>
              <a:t>Zeichnungen der Produkte oder deren Verpackungen </a:t>
            </a:r>
          </a:p>
          <a:p>
            <a:pPr algn="just">
              <a:buNone/>
            </a:pPr>
            <a:r>
              <a:rPr lang="de-DE" sz="2200" dirty="0" smtClean="0"/>
              <a:t>beinhalten kann.</a:t>
            </a:r>
            <a:r>
              <a:rPr lang="de-DE" dirty="0" smtClean="0"/>
              <a:t> </a:t>
            </a:r>
            <a:endParaRPr lang="tr-TR" dirty="0" smtClean="0"/>
          </a:p>
        </p:txBody>
      </p:sp>
    </p:spTree>
    <p:extLst>
      <p:ext uri="{BB962C8B-B14F-4D97-AF65-F5344CB8AC3E}">
        <p14:creationId xmlns:p14="http://schemas.microsoft.com/office/powerpoint/2010/main" val="36556802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35</a:t>
            </a:fld>
            <a:endParaRPr lang="de-DE"/>
          </a:p>
        </p:txBody>
      </p:sp>
      <p:sp>
        <p:nvSpPr>
          <p:cNvPr id="5" name="Unvan 4"/>
          <p:cNvSpPr>
            <a:spLocks noGrp="1"/>
          </p:cNvSpPr>
          <p:nvPr>
            <p:ph type="title"/>
          </p:nvPr>
        </p:nvSpPr>
        <p:spPr/>
        <p:txBody>
          <a:bodyPr/>
          <a:lstStyle/>
          <a:p>
            <a:r>
              <a:rPr lang="de-DE" b="1" dirty="0" smtClean="0"/>
              <a:t>Eintragungsfähige Markenzeichen </a:t>
            </a:r>
            <a:r>
              <a:rPr lang="tr-TR" b="1" dirty="0" smtClean="0"/>
              <a:t>			</a:t>
            </a:r>
            <a:endParaRPr lang="tr-TR" b="1" dirty="0"/>
          </a:p>
        </p:txBody>
      </p:sp>
      <p:sp>
        <p:nvSpPr>
          <p:cNvPr id="6" name="İçerik Yer Tutucusu 5"/>
          <p:cNvSpPr>
            <a:spLocks noGrp="1"/>
          </p:cNvSpPr>
          <p:nvPr>
            <p:ph sz="half" idx="1"/>
          </p:nvPr>
        </p:nvSpPr>
        <p:spPr>
          <a:xfrm>
            <a:off x="251518" y="1988840"/>
            <a:ext cx="7488834" cy="4032448"/>
          </a:xfrm>
        </p:spPr>
        <p:txBody>
          <a:bodyPr/>
          <a:lstStyle/>
          <a:p>
            <a:r>
              <a:rPr lang="de-DE" dirty="0" smtClean="0"/>
              <a:t>sie müssen unterscheidbar sein;</a:t>
            </a:r>
            <a:endParaRPr lang="tr-TR" dirty="0" smtClean="0"/>
          </a:p>
          <a:p>
            <a:endParaRPr lang="tr-TR" dirty="0"/>
          </a:p>
          <a:p>
            <a:r>
              <a:rPr lang="de-DE" dirty="0"/>
              <a:t>d</a:t>
            </a:r>
            <a:r>
              <a:rPr lang="de-DE" dirty="0" smtClean="0"/>
              <a:t>ie alleinige Unterscheidbarkeit ist für eine Eintragung nicht ausreichend;</a:t>
            </a:r>
            <a:endParaRPr lang="tr-TR" dirty="0" smtClean="0"/>
          </a:p>
          <a:p>
            <a:pPr marL="0" indent="0">
              <a:buNone/>
            </a:pPr>
            <a:endParaRPr lang="tr-TR" dirty="0" smtClean="0"/>
          </a:p>
          <a:p>
            <a:r>
              <a:rPr lang="de-DE" dirty="0"/>
              <a:t>e</a:t>
            </a:r>
            <a:r>
              <a:rPr lang="de-DE" dirty="0" smtClean="0"/>
              <a:t>s dürfen keine absoluten oder relativen Schutzhindernisse gegen eine Eintragung entgegenstehen.</a:t>
            </a:r>
            <a:endParaRPr lang="tr-TR" dirty="0" smtClean="0"/>
          </a:p>
        </p:txBody>
      </p:sp>
    </p:spTree>
    <p:extLst>
      <p:ext uri="{BB962C8B-B14F-4D97-AF65-F5344CB8AC3E}">
        <p14:creationId xmlns:p14="http://schemas.microsoft.com/office/powerpoint/2010/main" val="158230429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36</a:t>
            </a:fld>
            <a:endParaRPr lang="de-DE"/>
          </a:p>
        </p:txBody>
      </p:sp>
      <p:sp>
        <p:nvSpPr>
          <p:cNvPr id="5" name="Unvan 4"/>
          <p:cNvSpPr>
            <a:spLocks noGrp="1"/>
          </p:cNvSpPr>
          <p:nvPr>
            <p:ph type="title"/>
          </p:nvPr>
        </p:nvSpPr>
        <p:spPr/>
        <p:txBody>
          <a:bodyPr/>
          <a:lstStyle/>
          <a:p>
            <a:r>
              <a:rPr lang="de-DE" b="1" dirty="0" smtClean="0"/>
              <a:t>Unterscheidbarkeit</a:t>
            </a:r>
            <a:endParaRPr lang="tr-TR" b="1" dirty="0"/>
          </a:p>
        </p:txBody>
      </p:sp>
      <p:sp>
        <p:nvSpPr>
          <p:cNvPr id="6" name="İçerik Yer Tutucusu 5"/>
          <p:cNvSpPr>
            <a:spLocks noGrp="1"/>
          </p:cNvSpPr>
          <p:nvPr>
            <p:ph sz="half" idx="1"/>
          </p:nvPr>
        </p:nvSpPr>
        <p:spPr/>
        <p:txBody>
          <a:bodyPr/>
          <a:lstStyle/>
          <a:p>
            <a:r>
              <a:rPr lang="de-DE" dirty="0" smtClean="0"/>
              <a:t>Das erste und wichtigste Merkmal als Voraussetzung zur Eintragung. </a:t>
            </a:r>
            <a:endParaRPr lang="tr-TR" dirty="0" smtClean="0"/>
          </a:p>
          <a:p>
            <a:pPr marL="0" indent="0">
              <a:buNone/>
            </a:pPr>
            <a:endParaRPr lang="tr-TR" dirty="0" smtClean="0"/>
          </a:p>
          <a:p>
            <a:r>
              <a:rPr lang="de-DE" dirty="0" smtClean="0"/>
              <a:t>Das Zeichen, das eingetragen werden soll, muss keine Bedeutung haben. </a:t>
            </a:r>
            <a:endParaRPr lang="tr-TR" dirty="0" smtClean="0"/>
          </a:p>
          <a:p>
            <a:endParaRPr lang="tr-TR" dirty="0" smtClean="0"/>
          </a:p>
          <a:p>
            <a:r>
              <a:rPr lang="de-DE" dirty="0" smtClean="0"/>
              <a:t>Die Marke muss von den ähnlichen seiner Art unterscheidbar, eigen sein.</a:t>
            </a:r>
            <a:endParaRPr lang="tr-TR" dirty="0" smtClean="0"/>
          </a:p>
          <a:p>
            <a:pPr marL="0" indent="0">
              <a:buNone/>
            </a:pPr>
            <a:endParaRPr lang="tr-TR" dirty="0" smtClean="0"/>
          </a:p>
        </p:txBody>
      </p:sp>
    </p:spTree>
    <p:extLst>
      <p:ext uri="{BB962C8B-B14F-4D97-AF65-F5344CB8AC3E}">
        <p14:creationId xmlns:p14="http://schemas.microsoft.com/office/powerpoint/2010/main" val="34960795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37</a:t>
            </a:fld>
            <a:endParaRPr lang="de-DE"/>
          </a:p>
        </p:txBody>
      </p:sp>
      <p:sp>
        <p:nvSpPr>
          <p:cNvPr id="5" name="Unvan 4"/>
          <p:cNvSpPr>
            <a:spLocks noGrp="1"/>
          </p:cNvSpPr>
          <p:nvPr>
            <p:ph type="title"/>
          </p:nvPr>
        </p:nvSpPr>
        <p:spPr/>
        <p:txBody>
          <a:bodyPr/>
          <a:lstStyle/>
          <a:p>
            <a:r>
              <a:rPr lang="de-DE" b="1" dirty="0" smtClean="0"/>
              <a:t>Zeichen, die als Marke eintragungsfähig sind - 1</a:t>
            </a:r>
            <a:endParaRPr lang="tr-TR" b="1" dirty="0"/>
          </a:p>
        </p:txBody>
      </p:sp>
      <p:sp>
        <p:nvSpPr>
          <p:cNvPr id="6" name="İçerik Yer Tutucusu 5"/>
          <p:cNvSpPr>
            <a:spLocks noGrp="1"/>
          </p:cNvSpPr>
          <p:nvPr>
            <p:ph sz="half" idx="1"/>
          </p:nvPr>
        </p:nvSpPr>
        <p:spPr/>
        <p:txBody>
          <a:bodyPr/>
          <a:lstStyle/>
          <a:p>
            <a:r>
              <a:rPr lang="de-DE" dirty="0" smtClean="0"/>
              <a:t>Worte und Namen</a:t>
            </a:r>
            <a:r>
              <a:rPr lang="tr-TR" dirty="0" smtClean="0"/>
              <a:t>: </a:t>
            </a:r>
          </a:p>
          <a:p>
            <a:pPr marL="0" indent="0">
              <a:buNone/>
            </a:pPr>
            <a:endParaRPr lang="tr-TR" dirty="0"/>
          </a:p>
          <a:p>
            <a:pPr>
              <a:buFont typeface="Wingdings" panose="05000000000000000000" pitchFamily="2" charset="2"/>
              <a:buChar char="ü"/>
            </a:pPr>
            <a:r>
              <a:rPr lang="tr-TR" dirty="0"/>
              <a:t>	</a:t>
            </a:r>
            <a:r>
              <a:rPr lang="de-DE" dirty="0" smtClean="0"/>
              <a:t>es können sowohl althergebrachte, als auch 	neu kreierte Worte in Betracht kommen;</a:t>
            </a:r>
            <a:endParaRPr lang="tr-TR" dirty="0" smtClean="0"/>
          </a:p>
          <a:p>
            <a:pPr marL="0" indent="0">
              <a:buNone/>
            </a:pPr>
            <a:endParaRPr lang="tr-TR" dirty="0" smtClean="0"/>
          </a:p>
          <a:p>
            <a:pPr>
              <a:buFont typeface="Wingdings" panose="05000000000000000000" pitchFamily="2" charset="2"/>
              <a:buChar char="ü"/>
            </a:pPr>
            <a:r>
              <a:rPr lang="tr-TR" dirty="0"/>
              <a:t>	</a:t>
            </a:r>
            <a:r>
              <a:rPr lang="de-DE" dirty="0" smtClean="0"/>
              <a:t>es können Worte mit und ohne Bedeutung</a:t>
            </a:r>
          </a:p>
          <a:p>
            <a:pPr marL="0" indent="0">
              <a:buNone/>
            </a:pPr>
            <a:r>
              <a:rPr lang="de-DE" dirty="0"/>
              <a:t>	</a:t>
            </a:r>
            <a:r>
              <a:rPr lang="de-DE" dirty="0" smtClean="0"/>
              <a:t>eingetragen werden; </a:t>
            </a:r>
            <a:r>
              <a:rPr lang="tr-TR" dirty="0" smtClean="0"/>
              <a:t>	</a:t>
            </a:r>
            <a:endParaRPr lang="de-DE" dirty="0" smtClean="0"/>
          </a:p>
          <a:p>
            <a:pPr marL="0" indent="0">
              <a:buNone/>
            </a:pPr>
            <a:endParaRPr lang="de-DE" dirty="0" smtClean="0"/>
          </a:p>
          <a:p>
            <a:pPr>
              <a:buFont typeface="Wingdings" panose="05000000000000000000" pitchFamily="2" charset="2"/>
              <a:buChar char="ü"/>
            </a:pPr>
            <a:r>
              <a:rPr lang="de-DE" dirty="0" smtClean="0"/>
              <a:t>	es können Namen von Personen, 	Phantasienamen, türkische oder ausländische 	Namen eingetragen werden. </a:t>
            </a:r>
            <a:endParaRPr lang="tr-TR" dirty="0"/>
          </a:p>
        </p:txBody>
      </p:sp>
    </p:spTree>
    <p:extLst>
      <p:ext uri="{BB962C8B-B14F-4D97-AF65-F5344CB8AC3E}">
        <p14:creationId xmlns:p14="http://schemas.microsoft.com/office/powerpoint/2010/main" val="389438139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38</a:t>
            </a:fld>
            <a:endParaRPr lang="de-DE"/>
          </a:p>
        </p:txBody>
      </p:sp>
      <p:sp>
        <p:nvSpPr>
          <p:cNvPr id="5" name="Unvan 4"/>
          <p:cNvSpPr>
            <a:spLocks noGrp="1"/>
          </p:cNvSpPr>
          <p:nvPr>
            <p:ph type="title"/>
          </p:nvPr>
        </p:nvSpPr>
        <p:spPr/>
        <p:txBody>
          <a:bodyPr/>
          <a:lstStyle/>
          <a:p>
            <a:r>
              <a:rPr lang="de-DE" b="1" dirty="0"/>
              <a:t>Zeichen, die als Marke eintragungsfähig sind - </a:t>
            </a:r>
            <a:r>
              <a:rPr lang="de-DE" b="1" dirty="0" smtClean="0"/>
              <a:t>2</a:t>
            </a:r>
            <a:r>
              <a:rPr lang="tr-TR" b="1" dirty="0" smtClean="0"/>
              <a:t>				 </a:t>
            </a:r>
            <a:r>
              <a:rPr lang="tr-TR" dirty="0" smtClean="0"/>
              <a:t/>
            </a:r>
            <a:br>
              <a:rPr lang="tr-TR" dirty="0" smtClean="0"/>
            </a:br>
            <a:r>
              <a:rPr lang="tr-TR" dirty="0"/>
              <a:t/>
            </a:r>
            <a:br>
              <a:rPr lang="tr-TR" dirty="0"/>
            </a:br>
            <a:endParaRPr lang="tr-TR" dirty="0"/>
          </a:p>
        </p:txBody>
      </p:sp>
      <p:sp>
        <p:nvSpPr>
          <p:cNvPr id="6" name="İçerik Yer Tutucusu 5"/>
          <p:cNvSpPr>
            <a:spLocks noGrp="1"/>
          </p:cNvSpPr>
          <p:nvPr>
            <p:ph sz="half" idx="1"/>
          </p:nvPr>
        </p:nvSpPr>
        <p:spPr/>
        <p:txBody>
          <a:bodyPr/>
          <a:lstStyle/>
          <a:p>
            <a:r>
              <a:rPr lang="de-DE" dirty="0" smtClean="0"/>
              <a:t>Zeichen</a:t>
            </a:r>
            <a:r>
              <a:rPr lang="tr-TR" dirty="0" smtClean="0"/>
              <a:t>: </a:t>
            </a:r>
          </a:p>
          <a:p>
            <a:endParaRPr lang="tr-TR" b="1" dirty="0"/>
          </a:p>
          <a:p>
            <a:pPr>
              <a:buFont typeface="Wingdings" panose="05000000000000000000" pitchFamily="2" charset="2"/>
              <a:buChar char="ü"/>
            </a:pPr>
            <a:r>
              <a:rPr lang="de-DE" dirty="0" smtClean="0"/>
              <a:t>Wichtig ist, dass das Zeichen mit einer Zeichnung sichtbar gemacht werden kann und das Merkmal der Unterscheidbarkeit erfüllt;</a:t>
            </a:r>
          </a:p>
          <a:p>
            <a:pPr marL="0" indent="0">
              <a:buNone/>
            </a:pPr>
            <a:r>
              <a:rPr lang="de-DE" dirty="0" smtClean="0"/>
              <a:t> </a:t>
            </a:r>
            <a:endParaRPr lang="tr-TR" dirty="0" smtClean="0"/>
          </a:p>
          <a:p>
            <a:pPr>
              <a:buFont typeface="Wingdings" panose="05000000000000000000" pitchFamily="2" charset="2"/>
              <a:buChar char="ü"/>
            </a:pPr>
            <a:r>
              <a:rPr lang="de-DE" dirty="0" smtClean="0"/>
              <a:t>Alle Arten von zwei- oder dreidimensionalen Zeichen, Designs und Formen können als Marken eingetragen werden.</a:t>
            </a:r>
            <a:endParaRPr lang="tr-TR" dirty="0" smtClean="0"/>
          </a:p>
          <a:p>
            <a:pPr>
              <a:buFont typeface="Wingdings" panose="05000000000000000000" pitchFamily="2" charset="2"/>
              <a:buChar char="ü"/>
            </a:pPr>
            <a:endParaRPr lang="tr-TR" dirty="0"/>
          </a:p>
        </p:txBody>
      </p:sp>
    </p:spTree>
    <p:extLst>
      <p:ext uri="{BB962C8B-B14F-4D97-AF65-F5344CB8AC3E}">
        <p14:creationId xmlns:p14="http://schemas.microsoft.com/office/powerpoint/2010/main" val="205689785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39</a:t>
            </a:fld>
            <a:endParaRPr lang="de-DE"/>
          </a:p>
        </p:txBody>
      </p:sp>
      <p:sp>
        <p:nvSpPr>
          <p:cNvPr id="5" name="Unvan 4"/>
          <p:cNvSpPr>
            <a:spLocks noGrp="1"/>
          </p:cNvSpPr>
          <p:nvPr>
            <p:ph type="title"/>
          </p:nvPr>
        </p:nvSpPr>
        <p:spPr/>
        <p:txBody>
          <a:bodyPr/>
          <a:lstStyle/>
          <a:p>
            <a:r>
              <a:rPr lang="de-DE" b="1" dirty="0"/>
              <a:t>Zeichen, die als Marke eintragungsfähig sind - </a:t>
            </a:r>
            <a:r>
              <a:rPr lang="de-DE" b="1" dirty="0" smtClean="0"/>
              <a:t>3</a:t>
            </a:r>
            <a:endParaRPr lang="tr-TR" dirty="0"/>
          </a:p>
        </p:txBody>
      </p:sp>
      <p:sp>
        <p:nvSpPr>
          <p:cNvPr id="6" name="İçerik Yer Tutucusu 5"/>
          <p:cNvSpPr>
            <a:spLocks noGrp="1"/>
          </p:cNvSpPr>
          <p:nvPr>
            <p:ph sz="half" idx="1"/>
          </p:nvPr>
        </p:nvSpPr>
        <p:spPr/>
        <p:txBody>
          <a:bodyPr/>
          <a:lstStyle/>
          <a:p>
            <a:r>
              <a:rPr lang="de-DE" sz="2100" dirty="0" smtClean="0"/>
              <a:t>Buchstaben und Zahlen</a:t>
            </a:r>
            <a:r>
              <a:rPr lang="tr-TR" sz="2100" dirty="0" smtClean="0"/>
              <a:t>:</a:t>
            </a:r>
          </a:p>
          <a:p>
            <a:endParaRPr lang="tr-TR" sz="2100" dirty="0" smtClean="0"/>
          </a:p>
          <a:p>
            <a:pPr>
              <a:buFont typeface="Wingdings" panose="05000000000000000000" pitchFamily="2" charset="2"/>
              <a:buChar char="ü"/>
            </a:pPr>
            <a:r>
              <a:rPr lang="de-DE" sz="2100" dirty="0" smtClean="0"/>
              <a:t>Es ist nicht möglich, einzelne Buchstaben oder Zahlen auf eine Person als Marke einzutragen oder ihm Schutzrechte an diesen zu gewähren. </a:t>
            </a:r>
            <a:endParaRPr lang="tr-TR" sz="2100" dirty="0" smtClean="0"/>
          </a:p>
          <a:p>
            <a:pPr>
              <a:buFont typeface="Wingdings" panose="05000000000000000000" pitchFamily="2" charset="2"/>
              <a:buChar char="ü"/>
            </a:pPr>
            <a:endParaRPr lang="tr-TR" sz="2100" dirty="0" smtClean="0"/>
          </a:p>
          <a:p>
            <a:pPr>
              <a:buFont typeface="Wingdings" panose="05000000000000000000" pitchFamily="2" charset="2"/>
              <a:buChar char="ü"/>
            </a:pPr>
            <a:r>
              <a:rPr lang="de-DE" sz="2100" dirty="0" smtClean="0"/>
              <a:t>Nur wenn Kombinationen geschaffen werden, die eine Unterscheidbarkeit gewähren, kann eine Eintragung als Marke stattfinden. </a:t>
            </a:r>
          </a:p>
          <a:p>
            <a:pPr>
              <a:buFont typeface="Wingdings" panose="05000000000000000000" pitchFamily="2" charset="2"/>
              <a:buChar char="ü"/>
            </a:pPr>
            <a:endParaRPr lang="tr-TR" sz="2100" dirty="0"/>
          </a:p>
          <a:p>
            <a:pPr marL="0" indent="0">
              <a:buNone/>
            </a:pPr>
            <a:r>
              <a:rPr lang="de-DE" sz="2100" i="1" dirty="0" smtClean="0"/>
              <a:t>Beispiel</a:t>
            </a:r>
            <a:r>
              <a:rPr lang="tr-TR" sz="2100" i="1" dirty="0" smtClean="0"/>
              <a:t>:</a:t>
            </a:r>
            <a:r>
              <a:rPr lang="tr-TR" sz="2100" b="1" dirty="0" smtClean="0"/>
              <a:t> </a:t>
            </a:r>
            <a:r>
              <a:rPr lang="tr-TR" sz="2100" dirty="0" smtClean="0"/>
              <a:t>BMW, TCDD </a:t>
            </a:r>
            <a:r>
              <a:rPr lang="de-DE" sz="2100" dirty="0" smtClean="0"/>
              <a:t>(</a:t>
            </a:r>
            <a:r>
              <a:rPr lang="de-DE" sz="2100" dirty="0" err="1" smtClean="0"/>
              <a:t>Türkiye</a:t>
            </a:r>
            <a:r>
              <a:rPr lang="de-DE" sz="2100" dirty="0" smtClean="0"/>
              <a:t> </a:t>
            </a:r>
            <a:r>
              <a:rPr lang="de-DE" sz="2100" dirty="0" err="1" smtClean="0"/>
              <a:t>Cumhuriyeti</a:t>
            </a:r>
            <a:r>
              <a:rPr lang="de-DE" sz="2100" dirty="0" smtClean="0"/>
              <a:t> </a:t>
            </a:r>
            <a:r>
              <a:rPr lang="de-DE" sz="2100" dirty="0"/>
              <a:t>Devlet </a:t>
            </a:r>
            <a:r>
              <a:rPr lang="de-DE" sz="2100" dirty="0" err="1" smtClean="0"/>
              <a:t>Demiryollarý</a:t>
            </a:r>
            <a:r>
              <a:rPr lang="de-DE" sz="2100" dirty="0" smtClean="0"/>
              <a:t> | Staatliche Eisenbahn der Republik Türkei) sind markenfähig, nur der Buchstabe A oder die Zahl 4 nicht. </a:t>
            </a:r>
            <a:endParaRPr lang="tr-TR" sz="2100" dirty="0"/>
          </a:p>
        </p:txBody>
      </p:sp>
    </p:spTree>
    <p:extLst>
      <p:ext uri="{BB962C8B-B14F-4D97-AF65-F5344CB8AC3E}">
        <p14:creationId xmlns:p14="http://schemas.microsoft.com/office/powerpoint/2010/main" val="28847446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4</a:t>
            </a:fld>
            <a:endParaRPr lang="de-DE"/>
          </a:p>
        </p:txBody>
      </p:sp>
      <p:sp>
        <p:nvSpPr>
          <p:cNvPr id="5" name="Unvan 4"/>
          <p:cNvSpPr>
            <a:spLocks noGrp="1"/>
          </p:cNvSpPr>
          <p:nvPr>
            <p:ph type="title"/>
          </p:nvPr>
        </p:nvSpPr>
        <p:spPr>
          <a:xfrm>
            <a:off x="251518" y="1268760"/>
            <a:ext cx="8568954" cy="432048"/>
          </a:xfrm>
        </p:spPr>
        <p:txBody>
          <a:bodyPr/>
          <a:lstStyle/>
          <a:p>
            <a:r>
              <a:rPr lang="de-DE" b="1" dirty="0" smtClean="0"/>
              <a:t>Gesetzliche Grundlagen in der Türkei</a:t>
            </a:r>
            <a:endParaRPr lang="tr-TR" b="1" dirty="0"/>
          </a:p>
        </p:txBody>
      </p:sp>
      <p:sp>
        <p:nvSpPr>
          <p:cNvPr id="6" name="İçerik Yer Tutucusu 5"/>
          <p:cNvSpPr>
            <a:spLocks noGrp="1"/>
          </p:cNvSpPr>
          <p:nvPr>
            <p:ph sz="half" idx="1"/>
          </p:nvPr>
        </p:nvSpPr>
        <p:spPr>
          <a:xfrm>
            <a:off x="251518" y="1988840"/>
            <a:ext cx="9073010" cy="4032448"/>
          </a:xfrm>
        </p:spPr>
        <p:txBody>
          <a:bodyPr/>
          <a:lstStyle/>
          <a:p>
            <a:r>
              <a:rPr lang="de-DE" sz="2100" dirty="0" smtClean="0"/>
              <a:t>Gesetz zum Schutz der geistigen und </a:t>
            </a:r>
            <a:r>
              <a:rPr lang="de-DE" sz="2100" dirty="0"/>
              <a:t>künstlerischen Werke mit </a:t>
            </a:r>
            <a:r>
              <a:rPr lang="de-DE" sz="2100" dirty="0" smtClean="0"/>
              <a:t>der Ziffer </a:t>
            </a:r>
            <a:r>
              <a:rPr lang="tr-TR" sz="2100" dirty="0" smtClean="0"/>
              <a:t>5846 </a:t>
            </a:r>
            <a:endParaRPr lang="de-DE" sz="2100" dirty="0" smtClean="0"/>
          </a:p>
          <a:p>
            <a:pPr marL="0" indent="0">
              <a:buNone/>
            </a:pPr>
            <a:r>
              <a:rPr lang="de-DE" sz="2100" dirty="0"/>
              <a:t> </a:t>
            </a:r>
            <a:r>
              <a:rPr lang="de-DE" sz="2100" dirty="0" smtClean="0"/>
              <a:t>   (</a:t>
            </a:r>
            <a:r>
              <a:rPr lang="tr-TR" sz="2100" dirty="0" smtClean="0"/>
              <a:t>Fikir ve Sanat Eserleri Kanunu</a:t>
            </a:r>
            <a:r>
              <a:rPr lang="de-DE" sz="2100" dirty="0" smtClean="0"/>
              <a:t>)</a:t>
            </a:r>
            <a:r>
              <a:rPr lang="tr-TR" sz="2100" dirty="0"/>
              <a:t>	</a:t>
            </a:r>
            <a:endParaRPr lang="tr-TR" sz="2100" dirty="0" smtClean="0"/>
          </a:p>
          <a:p>
            <a:r>
              <a:rPr lang="de-DE" sz="2100" dirty="0" smtClean="0"/>
              <a:t>Rechtsverordnung mit Gesetzeskraft zum Schutz der Patentrechte mit der Ziffer </a:t>
            </a:r>
            <a:r>
              <a:rPr lang="tr-TR" sz="2100" dirty="0" smtClean="0"/>
              <a:t>551 </a:t>
            </a:r>
            <a:r>
              <a:rPr lang="de-DE" sz="2100" dirty="0" smtClean="0"/>
              <a:t>(</a:t>
            </a:r>
            <a:r>
              <a:rPr lang="tr-TR" sz="2100" dirty="0"/>
              <a:t>Patent Haklarýnýn </a:t>
            </a:r>
            <a:r>
              <a:rPr lang="tr-TR" sz="2100" dirty="0" smtClean="0"/>
              <a:t>Korunmasý </a:t>
            </a:r>
            <a:r>
              <a:rPr lang="tr-TR" sz="2100" dirty="0"/>
              <a:t>Hakkýnda </a:t>
            </a:r>
            <a:r>
              <a:rPr lang="tr-TR" sz="2100" dirty="0" smtClean="0"/>
              <a:t>Kanun Hükmünde Kararname</a:t>
            </a:r>
            <a:r>
              <a:rPr lang="de-DE" sz="2100" dirty="0" smtClean="0"/>
              <a:t>, </a:t>
            </a:r>
            <a:r>
              <a:rPr lang="tr-TR" sz="2100" b="1" dirty="0" smtClean="0"/>
              <a:t>’’</a:t>
            </a:r>
            <a:r>
              <a:rPr lang="de-DE" sz="2100" b="1" dirty="0" smtClean="0"/>
              <a:t>KHK“</a:t>
            </a:r>
            <a:r>
              <a:rPr lang="de-DE" sz="2100" dirty="0" smtClean="0"/>
              <a:t>)</a:t>
            </a:r>
            <a:r>
              <a:rPr lang="tr-TR" sz="2100" dirty="0" smtClean="0"/>
              <a:t>	</a:t>
            </a:r>
          </a:p>
          <a:p>
            <a:r>
              <a:rPr lang="de-DE" sz="2100" dirty="0"/>
              <a:t>Rechtsverordnung mit Gesetzeskraft </a:t>
            </a:r>
            <a:r>
              <a:rPr lang="de-DE" sz="2100" dirty="0" smtClean="0"/>
              <a:t>zum Schutz des industriellen Designs mit der Ziffer </a:t>
            </a:r>
            <a:r>
              <a:rPr lang="tr-TR" sz="2100" dirty="0" smtClean="0"/>
              <a:t>554 </a:t>
            </a:r>
            <a:r>
              <a:rPr lang="de-DE" sz="2100" dirty="0" smtClean="0"/>
              <a:t>(</a:t>
            </a:r>
            <a:r>
              <a:rPr lang="tr-TR" sz="2100" dirty="0"/>
              <a:t>Endüstriyel Tasarýmlarýn Korunmasý </a:t>
            </a:r>
            <a:r>
              <a:rPr lang="tr-TR" sz="2100" dirty="0" smtClean="0"/>
              <a:t>Hakkýnda</a:t>
            </a:r>
            <a:r>
              <a:rPr lang="de-DE" sz="2100" dirty="0" smtClean="0"/>
              <a:t> KHK)</a:t>
            </a:r>
            <a:endParaRPr lang="tr-TR" sz="2100" dirty="0" smtClean="0"/>
          </a:p>
          <a:p>
            <a:r>
              <a:rPr lang="de-DE" sz="2100" dirty="0"/>
              <a:t>Rechtsverordnung mit Gesetzeskraft </a:t>
            </a:r>
            <a:r>
              <a:rPr lang="de-DE" sz="2100" dirty="0" smtClean="0"/>
              <a:t>zum Schutz von Marken mit der Ziffer </a:t>
            </a:r>
            <a:r>
              <a:rPr lang="tr-TR" sz="2100" dirty="0" smtClean="0"/>
              <a:t>556 </a:t>
            </a:r>
            <a:r>
              <a:rPr lang="de-DE" sz="2100" dirty="0" smtClean="0"/>
              <a:t>(</a:t>
            </a:r>
            <a:r>
              <a:rPr lang="fi-FI" sz="2100" dirty="0"/>
              <a:t>Markalarýn Korunmasý Hakkýnda </a:t>
            </a:r>
            <a:r>
              <a:rPr lang="tr-TR" sz="2100" dirty="0" smtClean="0"/>
              <a:t>KHK</a:t>
            </a:r>
            <a:r>
              <a:rPr lang="de-DE" sz="2100" dirty="0" smtClean="0"/>
              <a:t>)</a:t>
            </a:r>
            <a:endParaRPr lang="tr-TR" sz="2100" dirty="0" smtClean="0"/>
          </a:p>
          <a:p>
            <a:r>
              <a:rPr lang="de-DE" sz="2100" dirty="0"/>
              <a:t>Rechtsverordnung mit Gesetzeskraft zum Schutz </a:t>
            </a:r>
            <a:r>
              <a:rPr lang="de-DE" sz="2100" dirty="0" smtClean="0"/>
              <a:t>von geografischen   Herkunftsangaben mit der Ziffer </a:t>
            </a:r>
            <a:r>
              <a:rPr lang="tr-TR" sz="2100" dirty="0" smtClean="0"/>
              <a:t>555 </a:t>
            </a:r>
            <a:r>
              <a:rPr lang="de-DE" sz="2100" dirty="0" smtClean="0"/>
              <a:t>(</a:t>
            </a:r>
            <a:r>
              <a:rPr lang="tr-TR" sz="2100" dirty="0"/>
              <a:t>Coðrafi </a:t>
            </a:r>
            <a:r>
              <a:rPr lang="de-DE" sz="2100" dirty="0" err="1"/>
              <a:t>Ýþ</a:t>
            </a:r>
            <a:r>
              <a:rPr lang="tr-TR" sz="2100" dirty="0" smtClean="0"/>
              <a:t>aretlerin </a:t>
            </a:r>
            <a:r>
              <a:rPr lang="tr-TR" sz="2100" dirty="0"/>
              <a:t>Korunmasý Hakkýnda </a:t>
            </a:r>
            <a:r>
              <a:rPr lang="tr-TR" sz="2100" dirty="0" smtClean="0"/>
              <a:t>KHK</a:t>
            </a:r>
            <a:r>
              <a:rPr lang="de-DE" sz="2100" dirty="0" smtClean="0"/>
              <a:t>)</a:t>
            </a:r>
            <a:endParaRPr lang="tr-TR" sz="2100" dirty="0"/>
          </a:p>
        </p:txBody>
      </p:sp>
    </p:spTree>
    <p:extLst>
      <p:ext uri="{BB962C8B-B14F-4D97-AF65-F5344CB8AC3E}">
        <p14:creationId xmlns:p14="http://schemas.microsoft.com/office/powerpoint/2010/main" val="6152892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40</a:t>
            </a:fld>
            <a:endParaRPr lang="de-DE"/>
          </a:p>
        </p:txBody>
      </p:sp>
      <p:sp>
        <p:nvSpPr>
          <p:cNvPr id="5" name="Unvan 4"/>
          <p:cNvSpPr>
            <a:spLocks noGrp="1"/>
          </p:cNvSpPr>
          <p:nvPr>
            <p:ph type="title"/>
          </p:nvPr>
        </p:nvSpPr>
        <p:spPr/>
        <p:txBody>
          <a:bodyPr/>
          <a:lstStyle/>
          <a:p>
            <a:r>
              <a:rPr lang="de-DE" b="1" dirty="0"/>
              <a:t>Zeichen, die als Marke eintragungsfähig sind - </a:t>
            </a:r>
            <a:r>
              <a:rPr lang="de-DE" b="1" dirty="0" smtClean="0"/>
              <a:t>4</a:t>
            </a:r>
            <a:r>
              <a:rPr lang="tr-TR" b="1" dirty="0" smtClean="0"/>
              <a:t>			</a:t>
            </a:r>
            <a:endParaRPr lang="tr-TR" dirty="0"/>
          </a:p>
        </p:txBody>
      </p:sp>
      <p:sp>
        <p:nvSpPr>
          <p:cNvPr id="6" name="İçerik Yer Tutucusu 5"/>
          <p:cNvSpPr>
            <a:spLocks noGrp="1"/>
          </p:cNvSpPr>
          <p:nvPr>
            <p:ph sz="half" idx="1"/>
          </p:nvPr>
        </p:nvSpPr>
        <p:spPr/>
        <p:txBody>
          <a:bodyPr/>
          <a:lstStyle/>
          <a:p>
            <a:r>
              <a:rPr lang="de-DE" dirty="0" smtClean="0"/>
              <a:t>Farben</a:t>
            </a:r>
            <a:r>
              <a:rPr lang="tr-TR" dirty="0" smtClean="0"/>
              <a:t>:</a:t>
            </a:r>
          </a:p>
          <a:p>
            <a:endParaRPr lang="tr-TR" b="1" dirty="0"/>
          </a:p>
          <a:p>
            <a:pPr>
              <a:buFont typeface="Wingdings" panose="05000000000000000000" pitchFamily="2" charset="2"/>
              <a:buChar char="ü"/>
            </a:pPr>
            <a:r>
              <a:rPr lang="de-DE" dirty="0" smtClean="0"/>
              <a:t>Einzelne Farben können nicht als Marke eingetragen werden.</a:t>
            </a:r>
          </a:p>
          <a:p>
            <a:pPr marL="0" indent="0">
              <a:buNone/>
            </a:pPr>
            <a:r>
              <a:rPr lang="de-DE" dirty="0" smtClean="0"/>
              <a:t> </a:t>
            </a:r>
            <a:endParaRPr lang="tr-TR" dirty="0" smtClean="0"/>
          </a:p>
          <a:p>
            <a:pPr>
              <a:buFont typeface="Wingdings" panose="05000000000000000000" pitchFamily="2" charset="2"/>
              <a:buChar char="ü"/>
            </a:pPr>
            <a:r>
              <a:rPr lang="de-DE" dirty="0" smtClean="0"/>
              <a:t>Auch die Farben können wie die Buchstaben und Zahlen nur in einer Kombination, die eine Unterscheidbarkeit schafft, eingetragen werden. </a:t>
            </a:r>
          </a:p>
          <a:p>
            <a:pPr>
              <a:buFont typeface="Wingdings" panose="05000000000000000000" pitchFamily="2" charset="2"/>
              <a:buChar char="ü"/>
            </a:pPr>
            <a:endParaRPr lang="tr-TR" dirty="0" smtClean="0"/>
          </a:p>
          <a:p>
            <a:pPr marL="0" indent="0">
              <a:buNone/>
            </a:pPr>
            <a:r>
              <a:rPr lang="de-DE" i="1" dirty="0" smtClean="0"/>
              <a:t>Beispiel:</a:t>
            </a:r>
            <a:r>
              <a:rPr lang="tr-TR" b="1" dirty="0" smtClean="0"/>
              <a:t> </a:t>
            </a:r>
            <a:r>
              <a:rPr lang="tr-TR" dirty="0" smtClean="0"/>
              <a:t>Blaupunkt, </a:t>
            </a:r>
            <a:r>
              <a:rPr lang="tr-TR" dirty="0"/>
              <a:t>Yeþil </a:t>
            </a:r>
            <a:r>
              <a:rPr lang="tr-TR" dirty="0" smtClean="0"/>
              <a:t>Boru</a:t>
            </a:r>
            <a:r>
              <a:rPr lang="de-DE" dirty="0" smtClean="0"/>
              <a:t> (Grünes Rohr)</a:t>
            </a:r>
            <a:endParaRPr lang="tr-TR" dirty="0"/>
          </a:p>
        </p:txBody>
      </p:sp>
    </p:spTree>
    <p:extLst>
      <p:ext uri="{BB962C8B-B14F-4D97-AF65-F5344CB8AC3E}">
        <p14:creationId xmlns:p14="http://schemas.microsoft.com/office/powerpoint/2010/main" val="11576669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41</a:t>
            </a:fld>
            <a:endParaRPr lang="de-DE"/>
          </a:p>
        </p:txBody>
      </p:sp>
      <p:sp>
        <p:nvSpPr>
          <p:cNvPr id="5" name="Unvan 4"/>
          <p:cNvSpPr>
            <a:spLocks noGrp="1"/>
          </p:cNvSpPr>
          <p:nvPr>
            <p:ph type="title"/>
          </p:nvPr>
        </p:nvSpPr>
        <p:spPr/>
        <p:txBody>
          <a:bodyPr/>
          <a:lstStyle/>
          <a:p>
            <a:r>
              <a:rPr lang="de-DE" b="1" dirty="0"/>
              <a:t>Zeichen, die als Marke eintragungsfähig sind - </a:t>
            </a:r>
            <a:r>
              <a:rPr lang="de-DE" b="1" dirty="0" smtClean="0"/>
              <a:t>5 </a:t>
            </a:r>
            <a:r>
              <a:rPr lang="tr-TR" b="1" dirty="0" smtClean="0"/>
              <a:t>	</a:t>
            </a:r>
            <a:endParaRPr lang="tr-TR" dirty="0"/>
          </a:p>
        </p:txBody>
      </p:sp>
      <p:sp>
        <p:nvSpPr>
          <p:cNvPr id="6" name="İçerik Yer Tutucusu 5"/>
          <p:cNvSpPr>
            <a:spLocks noGrp="1"/>
          </p:cNvSpPr>
          <p:nvPr>
            <p:ph sz="half" idx="1"/>
          </p:nvPr>
        </p:nvSpPr>
        <p:spPr/>
        <p:txBody>
          <a:bodyPr/>
          <a:lstStyle/>
          <a:p>
            <a:r>
              <a:rPr lang="de-DE" dirty="0" smtClean="0"/>
              <a:t>Geräusche, Gerüche und Geschmäcker</a:t>
            </a:r>
          </a:p>
          <a:p>
            <a:endParaRPr lang="tr-TR" b="1" dirty="0"/>
          </a:p>
          <a:p>
            <a:pPr>
              <a:buFont typeface="Wingdings" panose="05000000000000000000" pitchFamily="2" charset="2"/>
              <a:buChar char="ü"/>
            </a:pPr>
            <a:r>
              <a:rPr lang="de-DE" dirty="0" smtClean="0"/>
              <a:t>Es ist umstritten, ob diese als Marke eingetragen werden können. </a:t>
            </a:r>
            <a:endParaRPr lang="tr-TR" dirty="0" smtClean="0"/>
          </a:p>
          <a:p>
            <a:pPr>
              <a:buFont typeface="Wingdings" panose="05000000000000000000" pitchFamily="2" charset="2"/>
              <a:buChar char="ü"/>
            </a:pPr>
            <a:endParaRPr lang="tr-TR" dirty="0" smtClean="0"/>
          </a:p>
          <a:p>
            <a:pPr>
              <a:buFont typeface="Wingdings" panose="05000000000000000000" pitchFamily="2" charset="2"/>
              <a:buChar char="ü"/>
            </a:pPr>
            <a:r>
              <a:rPr lang="de-DE" dirty="0" smtClean="0"/>
              <a:t>In der Lehre wird vertreten, das Geräusche in der Form eingetragen werden können, in denen sie als Noten angegeben werden können.</a:t>
            </a:r>
            <a:endParaRPr lang="tr-TR" dirty="0" smtClean="0"/>
          </a:p>
          <a:p>
            <a:pPr>
              <a:buFont typeface="Wingdings" panose="05000000000000000000" pitchFamily="2" charset="2"/>
              <a:buChar char="ü"/>
            </a:pPr>
            <a:endParaRPr lang="tr-TR" dirty="0"/>
          </a:p>
          <a:p>
            <a:pPr marL="0" indent="0">
              <a:buNone/>
            </a:pPr>
            <a:r>
              <a:rPr lang="de-DE" i="1" dirty="0" smtClean="0"/>
              <a:t>Beispiel:</a:t>
            </a:r>
            <a:r>
              <a:rPr lang="tr-TR" b="1" dirty="0" smtClean="0"/>
              <a:t> </a:t>
            </a:r>
            <a:r>
              <a:rPr lang="de-DE" dirty="0" smtClean="0"/>
              <a:t>Nokia-Melodie</a:t>
            </a:r>
            <a:endParaRPr lang="tr-TR" dirty="0" smtClean="0"/>
          </a:p>
          <a:p>
            <a:endParaRPr lang="tr-TR" b="1" dirty="0" smtClean="0"/>
          </a:p>
          <a:p>
            <a:endParaRPr lang="tr-TR" b="1" dirty="0"/>
          </a:p>
        </p:txBody>
      </p:sp>
    </p:spTree>
    <p:extLst>
      <p:ext uri="{BB962C8B-B14F-4D97-AF65-F5344CB8AC3E}">
        <p14:creationId xmlns:p14="http://schemas.microsoft.com/office/powerpoint/2010/main" val="47787518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42</a:t>
            </a:fld>
            <a:endParaRPr lang="de-DE"/>
          </a:p>
        </p:txBody>
      </p:sp>
      <p:sp>
        <p:nvSpPr>
          <p:cNvPr id="5" name="Unvan 4"/>
          <p:cNvSpPr>
            <a:spLocks noGrp="1"/>
          </p:cNvSpPr>
          <p:nvPr>
            <p:ph type="title"/>
          </p:nvPr>
        </p:nvSpPr>
        <p:spPr/>
        <p:txBody>
          <a:bodyPr/>
          <a:lstStyle/>
          <a:p>
            <a:r>
              <a:rPr lang="de-DE" b="1" dirty="0"/>
              <a:t>Zeichen, die als Marke eintragungsfähig sind - </a:t>
            </a:r>
            <a:r>
              <a:rPr lang="de-DE" b="1" dirty="0" smtClean="0"/>
              <a:t>6</a:t>
            </a:r>
            <a:endParaRPr lang="tr-TR" dirty="0"/>
          </a:p>
        </p:txBody>
      </p:sp>
      <p:sp>
        <p:nvSpPr>
          <p:cNvPr id="6" name="İçerik Yer Tutucusu 5"/>
          <p:cNvSpPr>
            <a:spLocks noGrp="1"/>
          </p:cNvSpPr>
          <p:nvPr>
            <p:ph sz="half" idx="1"/>
          </p:nvPr>
        </p:nvSpPr>
        <p:spPr>
          <a:xfrm>
            <a:off x="251518" y="1988840"/>
            <a:ext cx="8280922" cy="4032448"/>
          </a:xfrm>
        </p:spPr>
        <p:txBody>
          <a:bodyPr/>
          <a:lstStyle/>
          <a:p>
            <a:r>
              <a:rPr lang="de-DE" dirty="0" smtClean="0"/>
              <a:t>Lichtbilder, Bilder und sonstigen Zeichen geistigen Eigentums</a:t>
            </a:r>
            <a:endParaRPr lang="tr-TR" dirty="0" smtClean="0"/>
          </a:p>
          <a:p>
            <a:endParaRPr lang="tr-TR" b="1" dirty="0"/>
          </a:p>
          <a:p>
            <a:pPr>
              <a:buFont typeface="Wingdings" panose="05000000000000000000" pitchFamily="2" charset="2"/>
              <a:buChar char="ü"/>
            </a:pPr>
            <a:r>
              <a:rPr lang="de-DE" dirty="0" smtClean="0"/>
              <a:t>Eine natürliche Person kann ihr eigenes Bild oder ein Zeichen oder ein Bild, deren Urheberrecht der Antragsteller innehat, als Marke eintragen.</a:t>
            </a:r>
            <a:endParaRPr lang="tr-TR" dirty="0" smtClean="0"/>
          </a:p>
          <a:p>
            <a:pPr>
              <a:buFont typeface="Wingdings" panose="05000000000000000000" pitchFamily="2" charset="2"/>
              <a:buChar char="ü"/>
            </a:pPr>
            <a:endParaRPr lang="tr-TR" dirty="0"/>
          </a:p>
          <a:p>
            <a:pPr>
              <a:buFont typeface="Wingdings" panose="05000000000000000000" pitchFamily="2" charset="2"/>
              <a:buChar char="ü"/>
            </a:pPr>
            <a:r>
              <a:rPr lang="de-DE" dirty="0" smtClean="0"/>
              <a:t>Wenn eine Eintragung durch eine Person erwirkt wird, die nicht Rechtsinhaber ist, kann durch den tatsächlichen Rechtsinhaber die Eintragung im Wege eines gerichtlichen Verfahrens wirkungslos erklärt werden.</a:t>
            </a:r>
            <a:endParaRPr lang="tr-TR" dirty="0"/>
          </a:p>
        </p:txBody>
      </p:sp>
    </p:spTree>
    <p:extLst>
      <p:ext uri="{BB962C8B-B14F-4D97-AF65-F5344CB8AC3E}">
        <p14:creationId xmlns:p14="http://schemas.microsoft.com/office/powerpoint/2010/main" val="118302460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43</a:t>
            </a:fld>
            <a:endParaRPr lang="de-DE"/>
          </a:p>
        </p:txBody>
      </p:sp>
      <p:sp>
        <p:nvSpPr>
          <p:cNvPr id="5" name="Unvan 4"/>
          <p:cNvSpPr>
            <a:spLocks noGrp="1"/>
          </p:cNvSpPr>
          <p:nvPr>
            <p:ph type="title"/>
          </p:nvPr>
        </p:nvSpPr>
        <p:spPr/>
        <p:txBody>
          <a:bodyPr/>
          <a:lstStyle/>
          <a:p>
            <a:r>
              <a:rPr lang="de-DE" b="1" dirty="0" smtClean="0"/>
              <a:t>Absolute Schutzhindernisse</a:t>
            </a:r>
            <a:endParaRPr lang="tr-TR" b="1" dirty="0"/>
          </a:p>
        </p:txBody>
      </p:sp>
      <p:sp>
        <p:nvSpPr>
          <p:cNvPr id="6" name="İçerik Yer Tutucusu 5"/>
          <p:cNvSpPr>
            <a:spLocks noGrp="1"/>
          </p:cNvSpPr>
          <p:nvPr>
            <p:ph sz="half" idx="1"/>
          </p:nvPr>
        </p:nvSpPr>
        <p:spPr>
          <a:xfrm>
            <a:off x="251518" y="1988840"/>
            <a:ext cx="8064898" cy="4608512"/>
          </a:xfrm>
        </p:spPr>
        <p:txBody>
          <a:bodyPr/>
          <a:lstStyle/>
          <a:p>
            <a:pPr>
              <a:buFont typeface="Wingdings" panose="05000000000000000000" pitchFamily="2" charset="2"/>
              <a:buChar char="ü"/>
            </a:pPr>
            <a:r>
              <a:rPr lang="de-DE" sz="2100" dirty="0" smtClean="0"/>
              <a:t>Zeichen, deren Eintragung tatsächlich nicht möglich ist</a:t>
            </a:r>
            <a:endParaRPr lang="tr-TR" sz="2100" dirty="0" smtClean="0"/>
          </a:p>
          <a:p>
            <a:pPr>
              <a:buFont typeface="Wingdings" panose="05000000000000000000" pitchFamily="2" charset="2"/>
              <a:buChar char="ü"/>
            </a:pPr>
            <a:r>
              <a:rPr lang="de-DE" sz="2100" dirty="0" smtClean="0"/>
              <a:t>Existenz gleicher oder nicht unterscheidbarer Zeichen</a:t>
            </a:r>
            <a:endParaRPr lang="tr-TR" sz="2100" dirty="0" smtClean="0"/>
          </a:p>
          <a:p>
            <a:pPr>
              <a:buFont typeface="Wingdings" panose="05000000000000000000" pitchFamily="2" charset="2"/>
              <a:buChar char="ü"/>
            </a:pPr>
            <a:r>
              <a:rPr lang="de-DE" sz="2100" dirty="0" smtClean="0"/>
              <a:t>Beschreibende Zeichen</a:t>
            </a:r>
            <a:endParaRPr lang="tr-TR" sz="2100" dirty="0" smtClean="0"/>
          </a:p>
          <a:p>
            <a:pPr>
              <a:buFont typeface="Wingdings" panose="05000000000000000000" pitchFamily="2" charset="2"/>
              <a:buChar char="ü"/>
            </a:pPr>
            <a:r>
              <a:rPr lang="de-DE" sz="2100" dirty="0" smtClean="0"/>
              <a:t>Bezeichnungen von Berufen und Kunstrichtungen</a:t>
            </a:r>
            <a:endParaRPr lang="tr-TR" sz="2100" dirty="0" smtClean="0"/>
          </a:p>
          <a:p>
            <a:pPr>
              <a:buFont typeface="Wingdings" panose="05000000000000000000" pitchFamily="2" charset="2"/>
              <a:buChar char="ü"/>
            </a:pPr>
            <a:r>
              <a:rPr lang="de-DE" sz="2100" dirty="0" smtClean="0"/>
              <a:t>Zeichen, die die Form des Produktes wiedergeben</a:t>
            </a:r>
            <a:endParaRPr lang="tr-TR" sz="2100" dirty="0" smtClean="0"/>
          </a:p>
          <a:p>
            <a:pPr>
              <a:buFont typeface="Wingdings" panose="05000000000000000000" pitchFamily="2" charset="2"/>
              <a:buChar char="ü"/>
            </a:pPr>
            <a:r>
              <a:rPr lang="de-DE" sz="2100" dirty="0" smtClean="0"/>
              <a:t>Zeichen, die den wahren Wert des Gegenstandes wiedergeben</a:t>
            </a:r>
            <a:endParaRPr lang="tr-TR" sz="2100" dirty="0" smtClean="0"/>
          </a:p>
          <a:p>
            <a:pPr>
              <a:buFont typeface="Wingdings" panose="05000000000000000000" pitchFamily="2" charset="2"/>
              <a:buChar char="ü"/>
            </a:pPr>
            <a:r>
              <a:rPr lang="de-DE" sz="2100" dirty="0" smtClean="0"/>
              <a:t>Marken, die die Verbraucher täuschen können</a:t>
            </a:r>
          </a:p>
          <a:p>
            <a:pPr>
              <a:buFont typeface="Wingdings" panose="05000000000000000000" pitchFamily="2" charset="2"/>
              <a:buChar char="ü"/>
            </a:pPr>
            <a:r>
              <a:rPr lang="de-DE" sz="2100" dirty="0" smtClean="0"/>
              <a:t>Marken, die staatlichen oder internationalen Organisationen gehören</a:t>
            </a:r>
            <a:endParaRPr lang="tr-TR" sz="2100" dirty="0" smtClean="0"/>
          </a:p>
          <a:p>
            <a:pPr>
              <a:buFont typeface="Wingdings" panose="05000000000000000000" pitchFamily="2" charset="2"/>
              <a:buChar char="ü"/>
            </a:pPr>
            <a:r>
              <a:rPr lang="de-DE" sz="2100" dirty="0" smtClean="0"/>
              <a:t>Marken, die Allgemeingut sind</a:t>
            </a:r>
            <a:endParaRPr lang="tr-TR" sz="2100" dirty="0" smtClean="0"/>
          </a:p>
          <a:p>
            <a:pPr>
              <a:buFont typeface="Wingdings" panose="05000000000000000000" pitchFamily="2" charset="2"/>
              <a:buChar char="ü"/>
            </a:pPr>
            <a:r>
              <a:rPr lang="de-DE" sz="2100" dirty="0" smtClean="0"/>
              <a:t>Marken, die religiöse Werte und Zeichen beinhalten</a:t>
            </a:r>
            <a:endParaRPr lang="tr-TR" sz="2100" dirty="0" smtClean="0"/>
          </a:p>
          <a:p>
            <a:pPr>
              <a:buFont typeface="Wingdings" panose="05000000000000000000" pitchFamily="2" charset="2"/>
              <a:buChar char="ü"/>
            </a:pPr>
            <a:r>
              <a:rPr lang="de-DE" sz="2100" dirty="0" smtClean="0"/>
              <a:t>Marken, die gegen die öffentliche Ordnung und die gegen die guten Sitten verstoßen</a:t>
            </a:r>
            <a:endParaRPr lang="tr-TR" sz="2100" dirty="0"/>
          </a:p>
        </p:txBody>
      </p:sp>
    </p:spTree>
    <p:extLst>
      <p:ext uri="{BB962C8B-B14F-4D97-AF65-F5344CB8AC3E}">
        <p14:creationId xmlns:p14="http://schemas.microsoft.com/office/powerpoint/2010/main" val="370254182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44</a:t>
            </a:fld>
            <a:endParaRPr lang="de-DE"/>
          </a:p>
        </p:txBody>
      </p:sp>
      <p:sp>
        <p:nvSpPr>
          <p:cNvPr id="5" name="Unvan 4"/>
          <p:cNvSpPr>
            <a:spLocks noGrp="1"/>
          </p:cNvSpPr>
          <p:nvPr>
            <p:ph type="title"/>
          </p:nvPr>
        </p:nvSpPr>
        <p:spPr/>
        <p:txBody>
          <a:bodyPr/>
          <a:lstStyle/>
          <a:p>
            <a:r>
              <a:rPr lang="de-DE" b="1" dirty="0" smtClean="0"/>
              <a:t>Relative Schutzhindernisse</a:t>
            </a:r>
            <a:endParaRPr lang="tr-TR" b="1" dirty="0"/>
          </a:p>
        </p:txBody>
      </p:sp>
      <p:sp>
        <p:nvSpPr>
          <p:cNvPr id="6" name="İçerik Yer Tutucusu 5"/>
          <p:cNvSpPr>
            <a:spLocks noGrp="1"/>
          </p:cNvSpPr>
          <p:nvPr>
            <p:ph sz="half" idx="1"/>
          </p:nvPr>
        </p:nvSpPr>
        <p:spPr>
          <a:xfrm>
            <a:off x="251518" y="1988840"/>
            <a:ext cx="8712970" cy="4032448"/>
          </a:xfrm>
        </p:spPr>
        <p:txBody>
          <a:bodyPr/>
          <a:lstStyle/>
          <a:p>
            <a:r>
              <a:rPr lang="de-DE" sz="2300" dirty="0" smtClean="0"/>
              <a:t>wenn die Marke bereits eingetragen war;</a:t>
            </a:r>
            <a:endParaRPr lang="tr-TR" sz="2300" dirty="0" smtClean="0"/>
          </a:p>
          <a:p>
            <a:r>
              <a:rPr lang="de-DE" sz="2300" dirty="0"/>
              <a:t>w</a:t>
            </a:r>
            <a:r>
              <a:rPr lang="de-DE" sz="2300" dirty="0" smtClean="0"/>
              <a:t>enn eine Verwechslung mit einer bereits eingetragenen Marke vorhanden ist; </a:t>
            </a:r>
            <a:endParaRPr lang="tr-TR" sz="2300" dirty="0" smtClean="0"/>
          </a:p>
          <a:p>
            <a:r>
              <a:rPr lang="de-DE" sz="2300" dirty="0"/>
              <a:t>w</a:t>
            </a:r>
            <a:r>
              <a:rPr lang="de-DE" sz="2300" dirty="0" smtClean="0"/>
              <a:t>enn eine Eintragung ohne die Genehmigung des Markeninhabers beantragt wird; </a:t>
            </a:r>
          </a:p>
          <a:p>
            <a:r>
              <a:rPr lang="de-DE" sz="2300" dirty="0"/>
              <a:t>w</a:t>
            </a:r>
            <a:r>
              <a:rPr lang="de-DE" sz="2300" dirty="0" smtClean="0"/>
              <a:t>enn eine bekannte Marke für andere Waren und Dienstleistungen eingetragen werden soll; </a:t>
            </a:r>
            <a:endParaRPr lang="tr-TR" sz="2300" dirty="0" smtClean="0"/>
          </a:p>
          <a:p>
            <a:r>
              <a:rPr lang="de-DE" sz="2300" dirty="0"/>
              <a:t>w</a:t>
            </a:r>
            <a:r>
              <a:rPr lang="de-DE" sz="2300" dirty="0" smtClean="0"/>
              <a:t>enn der Antrag missbräuchlich gestellt wird.</a:t>
            </a:r>
            <a:endParaRPr lang="tr-TR" sz="2300" dirty="0" smtClean="0"/>
          </a:p>
          <a:p>
            <a:pPr marL="0" indent="0">
              <a:buNone/>
            </a:pPr>
            <a:endParaRPr lang="tr-TR" sz="2300" dirty="0"/>
          </a:p>
          <a:p>
            <a:pPr marL="0" indent="0">
              <a:buNone/>
            </a:pPr>
            <a:r>
              <a:rPr lang="de-DE" sz="2300" i="1" dirty="0" smtClean="0"/>
              <a:t>Die relativen Schutzhindernisse sind nicht abschließend aufgezählt; sie können entsprechend den oben genannten Beispielen vervielfältigt werden. </a:t>
            </a:r>
            <a:endParaRPr lang="tr-TR" sz="2300" i="1" dirty="0"/>
          </a:p>
        </p:txBody>
      </p:sp>
    </p:spTree>
    <p:extLst>
      <p:ext uri="{BB962C8B-B14F-4D97-AF65-F5344CB8AC3E}">
        <p14:creationId xmlns:p14="http://schemas.microsoft.com/office/powerpoint/2010/main" val="32062836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45</a:t>
            </a:fld>
            <a:endParaRPr lang="de-DE"/>
          </a:p>
        </p:txBody>
      </p:sp>
      <p:sp>
        <p:nvSpPr>
          <p:cNvPr id="5" name="Unvan 4"/>
          <p:cNvSpPr>
            <a:spLocks noGrp="1"/>
          </p:cNvSpPr>
          <p:nvPr>
            <p:ph type="title"/>
          </p:nvPr>
        </p:nvSpPr>
        <p:spPr/>
        <p:txBody>
          <a:bodyPr/>
          <a:lstStyle/>
          <a:p>
            <a:r>
              <a:rPr lang="de-DE" b="1" dirty="0" smtClean="0"/>
              <a:t>Eintragungsverfahren zur Marke</a:t>
            </a:r>
            <a:endParaRPr lang="tr-TR" b="1" dirty="0"/>
          </a:p>
        </p:txBody>
      </p:sp>
      <p:sp>
        <p:nvSpPr>
          <p:cNvPr id="6" name="İçerik Yer Tutucusu 5"/>
          <p:cNvSpPr>
            <a:spLocks noGrp="1"/>
          </p:cNvSpPr>
          <p:nvPr>
            <p:ph sz="half" idx="1"/>
          </p:nvPr>
        </p:nvSpPr>
        <p:spPr>
          <a:xfrm>
            <a:off x="251518" y="1988840"/>
            <a:ext cx="8496946" cy="4032448"/>
          </a:xfrm>
        </p:spPr>
        <p:txBody>
          <a:bodyPr/>
          <a:lstStyle/>
          <a:p>
            <a:r>
              <a:rPr lang="de-DE" dirty="0" smtClean="0"/>
              <a:t>Türkische Staatsangehörige und ausländische Staatsangehörige im Wege internationaler Übereinkommen sind antragsberechtigt. </a:t>
            </a:r>
            <a:endParaRPr lang="tr-TR" dirty="0" smtClean="0"/>
          </a:p>
          <a:p>
            <a:endParaRPr lang="tr-TR" dirty="0" smtClean="0"/>
          </a:p>
          <a:p>
            <a:r>
              <a:rPr lang="de-DE" dirty="0" smtClean="0"/>
              <a:t>Der Antrag ist beim Türkischen Patentinstitut zu stellen. </a:t>
            </a:r>
            <a:endParaRPr lang="tr-TR" dirty="0" smtClean="0"/>
          </a:p>
          <a:p>
            <a:endParaRPr lang="tr-TR" dirty="0"/>
          </a:p>
          <a:p>
            <a:r>
              <a:rPr lang="de-DE" dirty="0" smtClean="0"/>
              <a:t>Innerhalb von drei Monaten nach Veröffentlichung können Dritte absolute oder relative Schutzhindernisse geltend machen.</a:t>
            </a:r>
            <a:endParaRPr lang="tr-TR" dirty="0"/>
          </a:p>
        </p:txBody>
      </p:sp>
    </p:spTree>
    <p:extLst>
      <p:ext uri="{BB962C8B-B14F-4D97-AF65-F5344CB8AC3E}">
        <p14:creationId xmlns:p14="http://schemas.microsoft.com/office/powerpoint/2010/main" val="239535202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46</a:t>
            </a:fld>
            <a:endParaRPr lang="de-DE"/>
          </a:p>
        </p:txBody>
      </p:sp>
      <p:sp>
        <p:nvSpPr>
          <p:cNvPr id="5" name="Unvan 4"/>
          <p:cNvSpPr>
            <a:spLocks noGrp="1"/>
          </p:cNvSpPr>
          <p:nvPr>
            <p:ph type="title"/>
          </p:nvPr>
        </p:nvSpPr>
        <p:spPr/>
        <p:txBody>
          <a:bodyPr/>
          <a:lstStyle/>
          <a:p>
            <a:r>
              <a:rPr lang="de-DE" b="1" dirty="0" smtClean="0"/>
              <a:t>Schutzdauer der Marke und Erneuerung</a:t>
            </a:r>
            <a:endParaRPr lang="tr-TR" b="1" dirty="0"/>
          </a:p>
        </p:txBody>
      </p:sp>
      <p:sp>
        <p:nvSpPr>
          <p:cNvPr id="6" name="İçerik Yer Tutucusu 5"/>
          <p:cNvSpPr>
            <a:spLocks noGrp="1"/>
          </p:cNvSpPr>
          <p:nvPr>
            <p:ph sz="half" idx="1"/>
          </p:nvPr>
        </p:nvSpPr>
        <p:spPr>
          <a:xfrm>
            <a:off x="251518" y="1988840"/>
            <a:ext cx="8280922" cy="4032448"/>
          </a:xfrm>
        </p:spPr>
        <p:txBody>
          <a:bodyPr/>
          <a:lstStyle/>
          <a:p>
            <a:r>
              <a:rPr lang="de-DE" sz="2200" dirty="0" smtClean="0"/>
              <a:t>Die Schutzdauer einer Marke beträgt ab Antragstellung 10 Jahre.</a:t>
            </a:r>
            <a:endParaRPr lang="tr-TR" sz="2200" dirty="0" smtClean="0"/>
          </a:p>
          <a:p>
            <a:r>
              <a:rPr lang="de-DE" sz="2200" dirty="0" smtClean="0"/>
              <a:t>Die </a:t>
            </a:r>
            <a:r>
              <a:rPr lang="de-DE" sz="2200" dirty="0"/>
              <a:t>Schutzdauer ist grundsätzlich nicht beschränkt</a:t>
            </a:r>
            <a:r>
              <a:rPr lang="de-DE" sz="2200" dirty="0" smtClean="0"/>
              <a:t>. Diese Frist kann beliebig oft um weitere 10 Jahre verlängert werden. </a:t>
            </a:r>
          </a:p>
          <a:p>
            <a:r>
              <a:rPr lang="de-DE" sz="2200" dirty="0"/>
              <a:t>Der Markenschutz erlischt daher nur durch Nichtzahlung der Gebühr, durch Nichtbenutzung oder durch ein „Verkommen“ der Marke zum </a:t>
            </a:r>
            <a:r>
              <a:rPr lang="de-DE" sz="2200" dirty="0" smtClean="0"/>
              <a:t>Gattungsbegriff. </a:t>
            </a:r>
            <a:endParaRPr lang="tr-TR" sz="2200" dirty="0" smtClean="0"/>
          </a:p>
          <a:p>
            <a:r>
              <a:rPr lang="de-DE" sz="2200" dirty="0" smtClean="0"/>
              <a:t>Wenn die Marke mit Ablauf der Schutzdauer nicht verlängert wird, kann für die Dauer von zwei Jahren die Marke nicht für das gleiche oder ähnliche Produkt auf einen Dritten angemeldet werden. </a:t>
            </a:r>
            <a:endParaRPr lang="tr-TR" sz="2200" dirty="0"/>
          </a:p>
        </p:txBody>
      </p:sp>
    </p:spTree>
    <p:extLst>
      <p:ext uri="{BB962C8B-B14F-4D97-AF65-F5344CB8AC3E}">
        <p14:creationId xmlns:p14="http://schemas.microsoft.com/office/powerpoint/2010/main" val="12794033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47</a:t>
            </a:fld>
            <a:endParaRPr lang="de-DE"/>
          </a:p>
        </p:txBody>
      </p:sp>
      <p:sp>
        <p:nvSpPr>
          <p:cNvPr id="5" name="Unvan 4"/>
          <p:cNvSpPr>
            <a:spLocks noGrp="1"/>
          </p:cNvSpPr>
          <p:nvPr>
            <p:ph type="title"/>
          </p:nvPr>
        </p:nvSpPr>
        <p:spPr/>
        <p:txBody>
          <a:bodyPr/>
          <a:lstStyle/>
          <a:p>
            <a:r>
              <a:rPr lang="de-DE" b="1" dirty="0" smtClean="0"/>
              <a:t>Pflicht zur Nutzung der Marke</a:t>
            </a:r>
            <a:endParaRPr lang="tr-TR" b="1" dirty="0"/>
          </a:p>
        </p:txBody>
      </p:sp>
      <p:sp>
        <p:nvSpPr>
          <p:cNvPr id="6" name="İçerik Yer Tutucusu 5"/>
          <p:cNvSpPr>
            <a:spLocks noGrp="1"/>
          </p:cNvSpPr>
          <p:nvPr>
            <p:ph sz="half" idx="1"/>
          </p:nvPr>
        </p:nvSpPr>
        <p:spPr/>
        <p:txBody>
          <a:bodyPr/>
          <a:lstStyle/>
          <a:p>
            <a:r>
              <a:rPr lang="de-DE" dirty="0" smtClean="0"/>
              <a:t>Die Schutzwirkung der Marke geht im Falle </a:t>
            </a:r>
            <a:r>
              <a:rPr lang="de-DE" dirty="0"/>
              <a:t>der ununterbrochenen mangelnden Nutzung </a:t>
            </a:r>
            <a:r>
              <a:rPr lang="de-DE" dirty="0" smtClean="0"/>
              <a:t>für die Dauer von fünf Jahren ab oder nach Eintragung verloren. </a:t>
            </a:r>
            <a:endParaRPr lang="tr-TR" dirty="0"/>
          </a:p>
        </p:txBody>
      </p:sp>
    </p:spTree>
    <p:extLst>
      <p:ext uri="{BB962C8B-B14F-4D97-AF65-F5344CB8AC3E}">
        <p14:creationId xmlns:p14="http://schemas.microsoft.com/office/powerpoint/2010/main" val="162497213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48</a:t>
            </a:fld>
            <a:endParaRPr lang="de-DE"/>
          </a:p>
        </p:txBody>
      </p:sp>
      <p:sp>
        <p:nvSpPr>
          <p:cNvPr id="5" name="Unvan 4"/>
          <p:cNvSpPr>
            <a:spLocks noGrp="1"/>
          </p:cNvSpPr>
          <p:nvPr>
            <p:ph type="title"/>
          </p:nvPr>
        </p:nvSpPr>
        <p:spPr/>
        <p:txBody>
          <a:bodyPr/>
          <a:lstStyle/>
          <a:p>
            <a:r>
              <a:rPr lang="de-DE" b="1" dirty="0" smtClean="0"/>
              <a:t>Verlust der Schutzwirkung der Marke</a:t>
            </a:r>
            <a:endParaRPr lang="tr-TR" b="1" dirty="0"/>
          </a:p>
        </p:txBody>
      </p:sp>
      <p:sp>
        <p:nvSpPr>
          <p:cNvPr id="6" name="İçerik Yer Tutucusu 5"/>
          <p:cNvSpPr>
            <a:spLocks noGrp="1"/>
          </p:cNvSpPr>
          <p:nvPr>
            <p:ph sz="half" idx="1"/>
          </p:nvPr>
        </p:nvSpPr>
        <p:spPr>
          <a:xfrm>
            <a:off x="251518" y="1988840"/>
            <a:ext cx="8640962" cy="4032448"/>
          </a:xfrm>
        </p:spPr>
        <p:txBody>
          <a:bodyPr/>
          <a:lstStyle/>
          <a:p>
            <a:r>
              <a:rPr lang="de-DE" dirty="0" smtClean="0"/>
              <a:t>Mangelnde Verlängerung der Markenanmeldung nach Ablauf der Schutzdauer und</a:t>
            </a:r>
          </a:p>
          <a:p>
            <a:endParaRPr lang="tr-TR" dirty="0" smtClean="0"/>
          </a:p>
          <a:p>
            <a:r>
              <a:rPr lang="de-DE" dirty="0" smtClean="0"/>
              <a:t>der Verzicht des Markeninhabers auf die weitere Nutzung</a:t>
            </a:r>
            <a:endParaRPr lang="tr-TR" dirty="0" smtClean="0"/>
          </a:p>
          <a:p>
            <a:endParaRPr lang="de-DE" dirty="0" smtClean="0"/>
          </a:p>
          <a:p>
            <a:pPr marL="0" indent="0">
              <a:buNone/>
            </a:pPr>
            <a:r>
              <a:rPr lang="de-DE" dirty="0" smtClean="0"/>
              <a:t>führen zum Verlust der Schutzwirkung der Marke.</a:t>
            </a:r>
            <a:endParaRPr lang="de-DE" dirty="0"/>
          </a:p>
        </p:txBody>
      </p:sp>
    </p:spTree>
    <p:extLst>
      <p:ext uri="{BB962C8B-B14F-4D97-AF65-F5344CB8AC3E}">
        <p14:creationId xmlns:p14="http://schemas.microsoft.com/office/powerpoint/2010/main" val="269278824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49</a:t>
            </a:fld>
            <a:endParaRPr lang="de-DE"/>
          </a:p>
        </p:txBody>
      </p:sp>
      <p:sp>
        <p:nvSpPr>
          <p:cNvPr id="5" name="Unvan 4"/>
          <p:cNvSpPr>
            <a:spLocks noGrp="1"/>
          </p:cNvSpPr>
          <p:nvPr>
            <p:ph type="title"/>
          </p:nvPr>
        </p:nvSpPr>
        <p:spPr/>
        <p:txBody>
          <a:bodyPr/>
          <a:lstStyle/>
          <a:p>
            <a:r>
              <a:rPr lang="de-DE" b="1" dirty="0" smtClean="0"/>
              <a:t>Wirkungslosigkeit der Marke</a:t>
            </a:r>
            <a:endParaRPr lang="tr-TR" b="1" dirty="0"/>
          </a:p>
        </p:txBody>
      </p:sp>
      <p:sp>
        <p:nvSpPr>
          <p:cNvPr id="6" name="İçerik Yer Tutucusu 5"/>
          <p:cNvSpPr>
            <a:spLocks noGrp="1"/>
          </p:cNvSpPr>
          <p:nvPr>
            <p:ph sz="half" idx="1"/>
          </p:nvPr>
        </p:nvSpPr>
        <p:spPr>
          <a:xfrm>
            <a:off x="251518" y="1988840"/>
            <a:ext cx="8568954" cy="4032448"/>
          </a:xfrm>
        </p:spPr>
        <p:txBody>
          <a:bodyPr/>
          <a:lstStyle/>
          <a:p>
            <a:r>
              <a:rPr lang="de-DE" dirty="0" smtClean="0"/>
              <a:t>Die Wirkungslosigkeit einer Marke kann nur im Wege eines Gerichtsverfahrens festgestellt werden. </a:t>
            </a:r>
            <a:endParaRPr lang="tr-TR" dirty="0" smtClean="0"/>
          </a:p>
          <a:p>
            <a:endParaRPr lang="tr-TR" dirty="0"/>
          </a:p>
          <a:p>
            <a:r>
              <a:rPr lang="de-DE" dirty="0" smtClean="0"/>
              <a:t>Ein solches Gerichtsverfahren kann mit der Begründung eingeleitet werden, dass zu Unrecht eine Markeneintragung vorgenommen wurde oder die Schutzwirkung nach Eintragung verloren gegangen ist.</a:t>
            </a:r>
            <a:endParaRPr lang="tr-TR" dirty="0"/>
          </a:p>
        </p:txBody>
      </p:sp>
    </p:spTree>
    <p:extLst>
      <p:ext uri="{BB962C8B-B14F-4D97-AF65-F5344CB8AC3E}">
        <p14:creationId xmlns:p14="http://schemas.microsoft.com/office/powerpoint/2010/main" val="35644784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5</a:t>
            </a:fld>
            <a:endParaRPr lang="de-DE"/>
          </a:p>
        </p:txBody>
      </p:sp>
      <p:sp>
        <p:nvSpPr>
          <p:cNvPr id="5" name="Unvan 4"/>
          <p:cNvSpPr>
            <a:spLocks noGrp="1"/>
          </p:cNvSpPr>
          <p:nvPr>
            <p:ph type="title"/>
          </p:nvPr>
        </p:nvSpPr>
        <p:spPr>
          <a:xfrm>
            <a:off x="251518" y="1268760"/>
            <a:ext cx="8856986" cy="432048"/>
          </a:xfrm>
        </p:spPr>
        <p:txBody>
          <a:bodyPr/>
          <a:lstStyle/>
          <a:p>
            <a:r>
              <a:rPr lang="de-DE" sz="2200" b="1" dirty="0" smtClean="0"/>
              <a:t>Definition des Begriffs </a:t>
            </a:r>
            <a:r>
              <a:rPr lang="tr-TR" sz="2200" b="1" dirty="0" smtClean="0"/>
              <a:t>“</a:t>
            </a:r>
            <a:r>
              <a:rPr lang="de-DE" sz="2200" b="1" dirty="0" smtClean="0"/>
              <a:t>geistiges Eigentum</a:t>
            </a:r>
            <a:r>
              <a:rPr lang="tr-TR" sz="2200" b="1" dirty="0" smtClean="0"/>
              <a:t>”</a:t>
            </a:r>
            <a:r>
              <a:rPr lang="tr-TR" b="1" dirty="0" smtClean="0"/>
              <a:t/>
            </a:r>
            <a:br>
              <a:rPr lang="tr-TR" b="1" dirty="0" smtClean="0"/>
            </a:br>
            <a:r>
              <a:rPr lang="de-DE" b="1" dirty="0" smtClean="0"/>
              <a:t/>
            </a:r>
            <a:br>
              <a:rPr lang="de-DE" b="1" dirty="0" smtClean="0"/>
            </a:br>
            <a:r>
              <a:rPr lang="de-DE" sz="2100" dirty="0" smtClean="0">
                <a:solidFill>
                  <a:schemeClr val="tx1"/>
                </a:solidFill>
              </a:rPr>
              <a:t>Die Begrifflichkeit „geistiges Eigentum“ wird in der Lehre und Anwendung unterschiedlich benannt. </a:t>
            </a:r>
            <a:r>
              <a:rPr lang="tr-TR" sz="2100" dirty="0" smtClean="0">
                <a:solidFill>
                  <a:schemeClr val="tx1"/>
                </a:solidFill>
              </a:rPr>
              <a:t/>
            </a:r>
            <a:br>
              <a:rPr lang="tr-TR" sz="2100" dirty="0" smtClean="0">
                <a:solidFill>
                  <a:schemeClr val="tx1"/>
                </a:solidFill>
              </a:rPr>
            </a:br>
            <a:r>
              <a:rPr lang="tr-TR" sz="2100" i="1" dirty="0" smtClean="0">
                <a:solidFill>
                  <a:schemeClr val="tx1"/>
                </a:solidFill>
              </a:rPr>
              <a:t/>
            </a:r>
            <a:br>
              <a:rPr lang="tr-TR" sz="2100" i="1" dirty="0" smtClean="0">
                <a:solidFill>
                  <a:schemeClr val="tx1"/>
                </a:solidFill>
              </a:rPr>
            </a:br>
            <a:r>
              <a:rPr lang="de-DE" sz="2100" b="1" i="1" dirty="0" smtClean="0">
                <a:solidFill>
                  <a:schemeClr val="tx1"/>
                </a:solidFill>
              </a:rPr>
              <a:t>Beispiele</a:t>
            </a:r>
            <a:r>
              <a:rPr lang="tr-TR" sz="2100" b="1" i="1" dirty="0" smtClean="0">
                <a:solidFill>
                  <a:schemeClr val="tx1"/>
                </a:solidFill>
              </a:rPr>
              <a:t>: </a:t>
            </a:r>
            <a:r>
              <a:rPr lang="de-DE" sz="2100" b="1" i="1" dirty="0" smtClean="0">
                <a:solidFill>
                  <a:schemeClr val="tx1"/>
                </a:solidFill>
              </a:rPr>
              <a:t> </a:t>
            </a:r>
            <a:r>
              <a:rPr lang="de-DE" sz="2100" dirty="0" smtClean="0">
                <a:solidFill>
                  <a:schemeClr val="tx1"/>
                </a:solidFill>
              </a:rPr>
              <a:t>Geistiges Recht (</a:t>
            </a:r>
            <a:r>
              <a:rPr lang="tr-TR" sz="2100" i="1" dirty="0" smtClean="0">
                <a:solidFill>
                  <a:schemeClr val="tx1"/>
                </a:solidFill>
              </a:rPr>
              <a:t>Fikri Hukuk</a:t>
            </a:r>
            <a:r>
              <a:rPr lang="de-DE" sz="2100" i="1" dirty="0" smtClean="0">
                <a:solidFill>
                  <a:schemeClr val="tx1"/>
                </a:solidFill>
              </a:rPr>
              <a:t>)</a:t>
            </a:r>
            <a:r>
              <a:rPr lang="tr-TR" sz="2100" i="1" dirty="0" smtClean="0">
                <a:solidFill>
                  <a:schemeClr val="tx1"/>
                </a:solidFill>
              </a:rPr>
              <a:t>, </a:t>
            </a:r>
            <a:r>
              <a:rPr lang="de-DE" sz="2100" dirty="0" smtClean="0">
                <a:solidFill>
                  <a:schemeClr val="tx1"/>
                </a:solidFill>
              </a:rPr>
              <a:t>Geistige Rechte (</a:t>
            </a:r>
            <a:r>
              <a:rPr lang="tr-TR" sz="2100" i="1" dirty="0" smtClean="0">
                <a:solidFill>
                  <a:schemeClr val="tx1"/>
                </a:solidFill>
              </a:rPr>
              <a:t>Fikri Haklar</a:t>
            </a:r>
            <a:r>
              <a:rPr lang="de-DE" sz="2100" i="1" dirty="0" smtClean="0">
                <a:solidFill>
                  <a:schemeClr val="tx1"/>
                </a:solidFill>
              </a:rPr>
              <a:t>)</a:t>
            </a:r>
            <a:r>
              <a:rPr lang="tr-TR" sz="2100" i="1" dirty="0" smtClean="0">
                <a:solidFill>
                  <a:schemeClr val="tx1"/>
                </a:solidFill>
              </a:rPr>
              <a:t>, </a:t>
            </a:r>
            <a:r>
              <a:rPr lang="de-DE" sz="2100" dirty="0" smtClean="0">
                <a:solidFill>
                  <a:schemeClr val="tx1"/>
                </a:solidFill>
              </a:rPr>
              <a:t>Geistige und gewerbliche Rechte</a:t>
            </a:r>
            <a:r>
              <a:rPr lang="de-DE" sz="2100" i="1" dirty="0" smtClean="0">
                <a:solidFill>
                  <a:schemeClr val="tx1"/>
                </a:solidFill>
              </a:rPr>
              <a:t> (</a:t>
            </a:r>
            <a:r>
              <a:rPr lang="tr-TR" sz="2100" i="1" dirty="0" smtClean="0">
                <a:solidFill>
                  <a:schemeClr val="tx1"/>
                </a:solidFill>
              </a:rPr>
              <a:t>Fikri ve </a:t>
            </a:r>
            <a:r>
              <a:rPr lang="tr-TR" sz="2100" i="1" dirty="0">
                <a:solidFill>
                  <a:schemeClr val="tx1"/>
                </a:solidFill>
              </a:rPr>
              <a:t>Sýnai </a:t>
            </a:r>
            <a:r>
              <a:rPr lang="tr-TR" sz="2100" i="1" dirty="0" smtClean="0">
                <a:solidFill>
                  <a:schemeClr val="tx1"/>
                </a:solidFill>
              </a:rPr>
              <a:t>Haklar</a:t>
            </a:r>
            <a:r>
              <a:rPr lang="de-DE" sz="2100" i="1" dirty="0" smtClean="0">
                <a:solidFill>
                  <a:schemeClr val="tx1"/>
                </a:solidFill>
              </a:rPr>
              <a:t>)</a:t>
            </a:r>
            <a:r>
              <a:rPr lang="tr-TR" sz="2100" i="1" dirty="0" smtClean="0">
                <a:solidFill>
                  <a:schemeClr val="tx1"/>
                </a:solidFill>
              </a:rPr>
              <a:t> </a:t>
            </a:r>
            <a:r>
              <a:rPr lang="tr-TR" sz="2100" dirty="0" smtClean="0"/>
              <a:t/>
            </a:r>
            <a:br>
              <a:rPr lang="tr-TR" sz="2100" dirty="0" smtClean="0"/>
            </a:br>
            <a:r>
              <a:rPr lang="tr-TR" dirty="0" smtClean="0"/>
              <a:t/>
            </a:r>
            <a:br>
              <a:rPr lang="tr-TR" dirty="0" smtClean="0"/>
            </a:br>
            <a:r>
              <a:rPr lang="de-DE" sz="2200" b="1" dirty="0"/>
              <a:t>W</a:t>
            </a:r>
            <a:r>
              <a:rPr lang="de-DE" sz="2200" b="1" dirty="0" smtClean="0"/>
              <a:t>as umfasst der Begriff „geistiges Eigentum“ (f</a:t>
            </a:r>
            <a:r>
              <a:rPr lang="tr-TR" sz="2200" b="1" dirty="0" smtClean="0"/>
              <a:t>ikri mülkiyet</a:t>
            </a:r>
            <a:r>
              <a:rPr lang="de-DE" sz="2200" b="1" dirty="0" smtClean="0"/>
              <a:t>)</a:t>
            </a:r>
            <a:r>
              <a:rPr lang="tr-TR" sz="2200" b="1" dirty="0" smtClean="0"/>
              <a:t> </a:t>
            </a:r>
            <a:r>
              <a:rPr lang="de-DE" sz="2200" b="1" dirty="0" smtClean="0"/>
              <a:t>im Allgemeinen</a:t>
            </a:r>
            <a:r>
              <a:rPr lang="tr-TR" sz="2200" b="1" dirty="0" smtClean="0"/>
              <a:t>? </a:t>
            </a:r>
            <a:r>
              <a:rPr lang="tr-TR" b="1" dirty="0"/>
              <a:t/>
            </a:r>
            <a:br>
              <a:rPr lang="tr-TR" b="1" dirty="0"/>
            </a:br>
            <a:r>
              <a:rPr lang="de-DE" sz="2100" dirty="0" smtClean="0">
                <a:solidFill>
                  <a:schemeClr val="tx1"/>
                </a:solidFill>
              </a:rPr>
              <a:t>Geistige und </a:t>
            </a:r>
            <a:r>
              <a:rPr lang="de-DE" sz="2100" dirty="0" smtClean="0">
                <a:solidFill>
                  <a:schemeClr val="tx1"/>
                </a:solidFill>
              </a:rPr>
              <a:t>künstlerische Werke </a:t>
            </a:r>
            <a:r>
              <a:rPr lang="de-DE" sz="2100" dirty="0" smtClean="0">
                <a:solidFill>
                  <a:schemeClr val="tx1"/>
                </a:solidFill>
              </a:rPr>
              <a:t>(Urheberrechte), Patente, Gebrauchsmuster, Designs, Marken, Geografische Herkunftsangaben, Chip-Design, neue Pflanzenarten, </a:t>
            </a:r>
            <a:r>
              <a:rPr lang="de-DE" sz="2100" dirty="0" err="1" smtClean="0">
                <a:solidFill>
                  <a:schemeClr val="tx1"/>
                </a:solidFill>
              </a:rPr>
              <a:t>Sofwareprogramme</a:t>
            </a:r>
            <a:r>
              <a:rPr lang="de-DE" sz="2100" dirty="0" smtClean="0">
                <a:solidFill>
                  <a:schemeClr val="tx1"/>
                </a:solidFill>
              </a:rPr>
              <a:t>, K</a:t>
            </a:r>
            <a:r>
              <a:rPr lang="tr-TR" sz="2100" dirty="0" smtClean="0">
                <a:solidFill>
                  <a:schemeClr val="tx1"/>
                </a:solidFill>
              </a:rPr>
              <a:t>now-</a:t>
            </a:r>
            <a:r>
              <a:rPr lang="de-DE" sz="2100" dirty="0" smtClean="0">
                <a:solidFill>
                  <a:schemeClr val="tx1"/>
                </a:solidFill>
              </a:rPr>
              <a:t>h</a:t>
            </a:r>
            <a:r>
              <a:rPr lang="tr-TR" sz="2100" dirty="0" smtClean="0">
                <a:solidFill>
                  <a:schemeClr val="tx1"/>
                </a:solidFill>
              </a:rPr>
              <a:t>ow</a:t>
            </a:r>
            <a:r>
              <a:rPr lang="tr-TR" sz="2100" dirty="0">
                <a:solidFill>
                  <a:schemeClr val="tx1"/>
                </a:solidFill>
              </a:rPr>
              <a:t>, </a:t>
            </a:r>
            <a:r>
              <a:rPr lang="de-DE" sz="2100" dirty="0" smtClean="0">
                <a:solidFill>
                  <a:schemeClr val="tx1"/>
                </a:solidFill>
              </a:rPr>
              <a:t>Datenbanken, Handels- und Geschäftsnamen, Domainnamen, Geschäftsgeheimnisse, Gentechnologie, Biotechnologie</a:t>
            </a:r>
            <a:r>
              <a:rPr lang="tr-TR" dirty="0"/>
              <a:t/>
            </a:r>
            <a:br>
              <a:rPr lang="tr-TR" dirty="0"/>
            </a:br>
            <a:r>
              <a:rPr lang="tr-TR" dirty="0" smtClean="0"/>
              <a:t/>
            </a:r>
            <a:br>
              <a:rPr lang="tr-TR" dirty="0" smtClean="0"/>
            </a:br>
            <a:r>
              <a:rPr lang="tr-TR" b="1" dirty="0"/>
              <a:t/>
            </a:r>
            <a:br>
              <a:rPr lang="tr-TR" b="1" dirty="0"/>
            </a:br>
            <a:endParaRPr lang="tr-TR" dirty="0"/>
          </a:p>
        </p:txBody>
      </p:sp>
      <p:sp>
        <p:nvSpPr>
          <p:cNvPr id="8" name="Unvan 4"/>
          <p:cNvSpPr txBox="1">
            <a:spLocks/>
          </p:cNvSpPr>
          <p:nvPr/>
        </p:nvSpPr>
        <p:spPr>
          <a:xfrm>
            <a:off x="233934" y="2348880"/>
            <a:ext cx="7200802" cy="432048"/>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2400" b="0" kern="1200">
                <a:solidFill>
                  <a:srgbClr val="7E161A"/>
                </a:solidFill>
                <a:latin typeface="TurkishHlv" pitchFamily="34" charset="0"/>
                <a:ea typeface="+mj-ea"/>
                <a:cs typeface="+mj-cs"/>
              </a:defRPr>
            </a:lvl1pPr>
          </a:lstStyle>
          <a:p>
            <a:r>
              <a:rPr lang="tr-TR" dirty="0" smtClean="0"/>
              <a:t/>
            </a:r>
            <a:br>
              <a:rPr lang="tr-TR" dirty="0" smtClean="0"/>
            </a:br>
            <a:r>
              <a:rPr lang="tr-TR" dirty="0" smtClean="0"/>
              <a:t/>
            </a:r>
            <a:br>
              <a:rPr lang="tr-TR" dirty="0" smtClean="0"/>
            </a:br>
            <a:r>
              <a:rPr lang="tr-TR" b="1" dirty="0" smtClean="0"/>
              <a:t/>
            </a:r>
            <a:br>
              <a:rPr lang="tr-TR" b="1" dirty="0" smtClean="0"/>
            </a:br>
            <a:endParaRPr lang="tr-TR" dirty="0"/>
          </a:p>
        </p:txBody>
      </p:sp>
    </p:spTree>
    <p:extLst>
      <p:ext uri="{BB962C8B-B14F-4D97-AF65-F5344CB8AC3E}">
        <p14:creationId xmlns:p14="http://schemas.microsoft.com/office/powerpoint/2010/main" val="144888718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50</a:t>
            </a:fld>
            <a:endParaRPr lang="de-DE"/>
          </a:p>
        </p:txBody>
      </p:sp>
      <p:sp>
        <p:nvSpPr>
          <p:cNvPr id="5" name="Unvan 4"/>
          <p:cNvSpPr>
            <a:spLocks noGrp="1"/>
          </p:cNvSpPr>
          <p:nvPr>
            <p:ph type="title"/>
          </p:nvPr>
        </p:nvSpPr>
        <p:spPr/>
        <p:txBody>
          <a:bodyPr/>
          <a:lstStyle/>
          <a:p>
            <a:r>
              <a:rPr lang="de-DE" b="1" dirty="0" smtClean="0"/>
              <a:t>Verletzung des Markenschutzrechts</a:t>
            </a:r>
            <a:endParaRPr lang="tr-TR" b="1" dirty="0"/>
          </a:p>
        </p:txBody>
      </p:sp>
      <p:sp>
        <p:nvSpPr>
          <p:cNvPr id="6" name="İçerik Yer Tutucusu 5"/>
          <p:cNvSpPr>
            <a:spLocks noGrp="1"/>
          </p:cNvSpPr>
          <p:nvPr>
            <p:ph sz="half" idx="1"/>
          </p:nvPr>
        </p:nvSpPr>
        <p:spPr/>
        <p:txBody>
          <a:bodyPr/>
          <a:lstStyle/>
          <a:p>
            <a:r>
              <a:rPr lang="de-DE" dirty="0" smtClean="0"/>
              <a:t>Unter Markenverletzung wird verstanden, wenn ein Dritter ohne Berechtigung einen nicht genehmigten Rechtsbereich betritt. </a:t>
            </a:r>
            <a:endParaRPr lang="tr-TR" dirty="0" smtClean="0"/>
          </a:p>
          <a:p>
            <a:endParaRPr lang="tr-TR" dirty="0"/>
          </a:p>
          <a:p>
            <a:r>
              <a:rPr lang="de-DE" dirty="0" smtClean="0"/>
              <a:t>Sie wird als rechtliches Fehlverhalten und in der Folge als unerlaubte Handlung eingestuft.</a:t>
            </a:r>
            <a:endParaRPr lang="tr-TR" dirty="0"/>
          </a:p>
        </p:txBody>
      </p:sp>
    </p:spTree>
    <p:extLst>
      <p:ext uri="{BB962C8B-B14F-4D97-AF65-F5344CB8AC3E}">
        <p14:creationId xmlns:p14="http://schemas.microsoft.com/office/powerpoint/2010/main" val="131870692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51</a:t>
            </a:fld>
            <a:endParaRPr lang="de-DE"/>
          </a:p>
        </p:txBody>
      </p:sp>
      <p:sp>
        <p:nvSpPr>
          <p:cNvPr id="5" name="Unvan 4"/>
          <p:cNvSpPr>
            <a:spLocks noGrp="1"/>
          </p:cNvSpPr>
          <p:nvPr>
            <p:ph type="title"/>
          </p:nvPr>
        </p:nvSpPr>
        <p:spPr/>
        <p:txBody>
          <a:bodyPr/>
          <a:lstStyle/>
          <a:p>
            <a:r>
              <a:rPr lang="de-DE" b="1" dirty="0" smtClean="0"/>
              <a:t>Tatbestände einer Markenverletzung</a:t>
            </a:r>
            <a:endParaRPr lang="tr-TR" b="1" dirty="0"/>
          </a:p>
        </p:txBody>
      </p:sp>
      <p:sp>
        <p:nvSpPr>
          <p:cNvPr id="6" name="İçerik Yer Tutucusu 5"/>
          <p:cNvSpPr>
            <a:spLocks noGrp="1"/>
          </p:cNvSpPr>
          <p:nvPr>
            <p:ph sz="half" idx="1"/>
          </p:nvPr>
        </p:nvSpPr>
        <p:spPr>
          <a:xfrm>
            <a:off x="251518" y="1988840"/>
            <a:ext cx="8280922" cy="4032448"/>
          </a:xfrm>
        </p:spPr>
        <p:txBody>
          <a:bodyPr/>
          <a:lstStyle/>
          <a:p>
            <a:r>
              <a:rPr lang="de-DE" sz="2200" dirty="0" smtClean="0"/>
              <a:t>Es muss ein Zeichen vorliegen, das als Marke eingetragen wurde. </a:t>
            </a:r>
            <a:endParaRPr lang="tr-TR" sz="2200" dirty="0" smtClean="0"/>
          </a:p>
          <a:p>
            <a:endParaRPr lang="tr-TR" sz="2200" dirty="0" smtClean="0"/>
          </a:p>
          <a:p>
            <a:r>
              <a:rPr lang="de-DE" sz="2200" dirty="0" smtClean="0"/>
              <a:t>Es muss eine durch den Berechtigten ungenehmigte Nutzung eines Dritten vorliegen. </a:t>
            </a:r>
            <a:endParaRPr lang="tr-TR" sz="2200" dirty="0" smtClean="0"/>
          </a:p>
          <a:p>
            <a:endParaRPr lang="tr-TR" sz="2200" dirty="0" smtClean="0"/>
          </a:p>
          <a:p>
            <a:r>
              <a:rPr lang="de-DE" sz="2200" dirty="0" smtClean="0"/>
              <a:t>Die ungenehmigte Nutzung muss in dem Land stattfinden, in dem die Eintragung Wirkung entfaltet. </a:t>
            </a:r>
          </a:p>
          <a:p>
            <a:endParaRPr lang="tr-TR" sz="2200" dirty="0" smtClean="0"/>
          </a:p>
          <a:p>
            <a:r>
              <a:rPr lang="de-DE" sz="2200" dirty="0" smtClean="0"/>
              <a:t>Die Verletzung muss innerhalb der Schutzdauer stattfinden. </a:t>
            </a:r>
            <a:endParaRPr lang="tr-TR" sz="2200" dirty="0" smtClean="0"/>
          </a:p>
          <a:p>
            <a:endParaRPr lang="tr-TR" sz="2200" dirty="0" smtClean="0"/>
          </a:p>
          <a:p>
            <a:r>
              <a:rPr lang="de-DE" sz="2200" dirty="0" smtClean="0"/>
              <a:t>Es muss ein Verhalten vorliegen, das als Verletzung ausgelegt wird. </a:t>
            </a:r>
            <a:endParaRPr lang="tr-TR" sz="2200" dirty="0" smtClean="0"/>
          </a:p>
          <a:p>
            <a:endParaRPr lang="tr-TR" dirty="0"/>
          </a:p>
        </p:txBody>
      </p:sp>
    </p:spTree>
    <p:extLst>
      <p:ext uri="{BB962C8B-B14F-4D97-AF65-F5344CB8AC3E}">
        <p14:creationId xmlns:p14="http://schemas.microsoft.com/office/powerpoint/2010/main" val="407174899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52</a:t>
            </a:fld>
            <a:endParaRPr lang="de-DE"/>
          </a:p>
        </p:txBody>
      </p:sp>
      <p:sp>
        <p:nvSpPr>
          <p:cNvPr id="5" name="Unvan 4"/>
          <p:cNvSpPr>
            <a:spLocks noGrp="1"/>
          </p:cNvSpPr>
          <p:nvPr>
            <p:ph type="title"/>
          </p:nvPr>
        </p:nvSpPr>
        <p:spPr/>
        <p:txBody>
          <a:bodyPr/>
          <a:lstStyle/>
          <a:p>
            <a:r>
              <a:rPr lang="tr-TR" b="1" dirty="0" smtClean="0"/>
              <a:t>Patent</a:t>
            </a:r>
            <a:endParaRPr lang="tr-TR" b="1" dirty="0"/>
          </a:p>
        </p:txBody>
      </p:sp>
      <p:sp>
        <p:nvSpPr>
          <p:cNvPr id="6" name="İçerik Yer Tutucusu 5"/>
          <p:cNvSpPr>
            <a:spLocks noGrp="1"/>
          </p:cNvSpPr>
          <p:nvPr>
            <p:ph sz="half" idx="1"/>
          </p:nvPr>
        </p:nvSpPr>
        <p:spPr/>
        <p:txBody>
          <a:bodyPr/>
          <a:lstStyle/>
          <a:p>
            <a:pPr marL="0" indent="0">
              <a:buNone/>
            </a:pPr>
            <a:r>
              <a:rPr lang="de-DE" dirty="0" smtClean="0"/>
              <a:t>Der Begriff des Patentes bedeutet unter Einschluss des Patentrechtes,</a:t>
            </a:r>
          </a:p>
          <a:p>
            <a:pPr marL="0" indent="0">
              <a:buNone/>
            </a:pPr>
            <a:endParaRPr lang="tr-TR" dirty="0"/>
          </a:p>
          <a:p>
            <a:pPr marL="0" indent="0">
              <a:buNone/>
            </a:pPr>
            <a:r>
              <a:rPr lang="de-DE" i="1" dirty="0" smtClean="0"/>
              <a:t>dass die Erfindung eines Erfinders</a:t>
            </a:r>
            <a:r>
              <a:rPr lang="tr-TR" i="1" dirty="0" smtClean="0"/>
              <a:t> </a:t>
            </a:r>
          </a:p>
          <a:p>
            <a:pPr marL="0" indent="0">
              <a:buNone/>
            </a:pPr>
            <a:r>
              <a:rPr lang="de-DE" i="1" dirty="0" smtClean="0"/>
              <a:t>für eine bestimmte Dauer </a:t>
            </a:r>
            <a:endParaRPr lang="tr-TR" i="1" dirty="0" smtClean="0"/>
          </a:p>
          <a:p>
            <a:pPr marL="0" indent="0">
              <a:buNone/>
            </a:pPr>
            <a:r>
              <a:rPr lang="de-DE" i="1" dirty="0" smtClean="0"/>
              <a:t>im Rahmen der gesetzlichen Vorgaben</a:t>
            </a:r>
            <a:endParaRPr lang="tr-TR" i="1" dirty="0" smtClean="0"/>
          </a:p>
          <a:p>
            <a:pPr marL="0" indent="0">
              <a:buNone/>
            </a:pPr>
            <a:endParaRPr lang="tr-TR" b="1" dirty="0"/>
          </a:p>
          <a:p>
            <a:pPr marL="0" indent="0">
              <a:buNone/>
            </a:pPr>
            <a:r>
              <a:rPr lang="de-DE" dirty="0" smtClean="0"/>
              <a:t>geschützt wird. </a:t>
            </a:r>
            <a:endParaRPr lang="tr-TR" dirty="0"/>
          </a:p>
        </p:txBody>
      </p:sp>
    </p:spTree>
    <p:extLst>
      <p:ext uri="{BB962C8B-B14F-4D97-AF65-F5344CB8AC3E}">
        <p14:creationId xmlns:p14="http://schemas.microsoft.com/office/powerpoint/2010/main" val="75901149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53</a:t>
            </a:fld>
            <a:endParaRPr lang="de-DE"/>
          </a:p>
        </p:txBody>
      </p:sp>
      <p:sp>
        <p:nvSpPr>
          <p:cNvPr id="5" name="Unvan 4"/>
          <p:cNvSpPr>
            <a:spLocks noGrp="1"/>
          </p:cNvSpPr>
          <p:nvPr>
            <p:ph type="title"/>
          </p:nvPr>
        </p:nvSpPr>
        <p:spPr/>
        <p:txBody>
          <a:bodyPr/>
          <a:lstStyle/>
          <a:p>
            <a:r>
              <a:rPr lang="de-DE" b="1" dirty="0" smtClean="0"/>
              <a:t>Patentarten</a:t>
            </a:r>
            <a:r>
              <a:rPr lang="tr-TR" b="1" dirty="0" smtClean="0"/>
              <a:t> - 1</a:t>
            </a:r>
            <a:endParaRPr lang="tr-TR" b="1" dirty="0"/>
          </a:p>
        </p:txBody>
      </p:sp>
      <p:sp>
        <p:nvSpPr>
          <p:cNvPr id="6" name="İçerik Yer Tutucusu 5"/>
          <p:cNvSpPr>
            <a:spLocks noGrp="1"/>
          </p:cNvSpPr>
          <p:nvPr>
            <p:ph sz="half" idx="1"/>
          </p:nvPr>
        </p:nvSpPr>
        <p:spPr/>
        <p:txBody>
          <a:bodyPr/>
          <a:lstStyle/>
          <a:p>
            <a:r>
              <a:rPr lang="de-DE" sz="2200" dirty="0" smtClean="0"/>
              <a:t>Patent eines Erzeugnisses und eines Verfahrens</a:t>
            </a:r>
            <a:endParaRPr lang="tr-TR" sz="2200" dirty="0" smtClean="0"/>
          </a:p>
          <a:p>
            <a:endParaRPr lang="tr-TR" dirty="0"/>
          </a:p>
          <a:p>
            <a:pPr>
              <a:buFont typeface="Wingdings" panose="05000000000000000000" pitchFamily="2" charset="2"/>
              <a:buChar char="ü"/>
            </a:pPr>
            <a:r>
              <a:rPr lang="de-DE" sz="2200" i="1" dirty="0" err="1" smtClean="0"/>
              <a:t>Erzeugnispatent</a:t>
            </a:r>
            <a:r>
              <a:rPr lang="de-DE" sz="2200" i="1" dirty="0" smtClean="0"/>
              <a:t>:</a:t>
            </a:r>
            <a:r>
              <a:rPr lang="de-DE" sz="2200" dirty="0" smtClean="0"/>
              <a:t> </a:t>
            </a:r>
            <a:r>
              <a:rPr lang="de-DE" sz="2200" dirty="0"/>
              <a:t>Betreffen Lehren zur Gestaltung, Konstruktion oder inneren (stofflichen) Zusammensetzung (Beschaffenheit) eines Gegenstandes (Fertig- oder Halbfabrikats, Zwischenprodukts), der durch die beanspruchten Parameter eindeutig gekennzeichnet sein muss</a:t>
            </a:r>
            <a:r>
              <a:rPr lang="de-DE" sz="2200" dirty="0" smtClean="0"/>
              <a:t>.</a:t>
            </a:r>
          </a:p>
          <a:p>
            <a:pPr>
              <a:buFont typeface="Wingdings" panose="05000000000000000000" pitchFamily="2" charset="2"/>
              <a:buChar char="ü"/>
            </a:pPr>
            <a:endParaRPr lang="tr-TR" sz="2200" dirty="0" smtClean="0"/>
          </a:p>
          <a:p>
            <a:pPr>
              <a:buFont typeface="Wingdings" panose="05000000000000000000" pitchFamily="2" charset="2"/>
              <a:buChar char="ü"/>
            </a:pPr>
            <a:r>
              <a:rPr lang="de-DE" sz="2200" i="1" dirty="0" smtClean="0"/>
              <a:t>Verfahrenspatent:</a:t>
            </a:r>
            <a:r>
              <a:rPr lang="de-DE" sz="2200" dirty="0" smtClean="0"/>
              <a:t> </a:t>
            </a:r>
            <a:r>
              <a:rPr lang="de-DE" sz="2200" dirty="0"/>
              <a:t>Stellen die Anwendung des erfindungsgemäßen Verfahrens unter Schutz. </a:t>
            </a:r>
            <a:endParaRPr lang="tr-TR" sz="2200" dirty="0" smtClean="0"/>
          </a:p>
          <a:p>
            <a:pPr marL="0" indent="0">
              <a:buNone/>
            </a:pPr>
            <a:endParaRPr lang="tr-TR" dirty="0"/>
          </a:p>
        </p:txBody>
      </p:sp>
    </p:spTree>
    <p:extLst>
      <p:ext uri="{BB962C8B-B14F-4D97-AF65-F5344CB8AC3E}">
        <p14:creationId xmlns:p14="http://schemas.microsoft.com/office/powerpoint/2010/main" val="240523496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54</a:t>
            </a:fld>
            <a:endParaRPr lang="de-DE"/>
          </a:p>
        </p:txBody>
      </p:sp>
      <p:sp>
        <p:nvSpPr>
          <p:cNvPr id="5" name="Unvan 4"/>
          <p:cNvSpPr>
            <a:spLocks noGrp="1"/>
          </p:cNvSpPr>
          <p:nvPr>
            <p:ph type="title"/>
          </p:nvPr>
        </p:nvSpPr>
        <p:spPr/>
        <p:txBody>
          <a:bodyPr/>
          <a:lstStyle/>
          <a:p>
            <a:r>
              <a:rPr lang="de-DE" b="1" dirty="0" smtClean="0"/>
              <a:t>Patentarten</a:t>
            </a:r>
            <a:r>
              <a:rPr lang="tr-TR" b="1" dirty="0" smtClean="0"/>
              <a:t> </a:t>
            </a:r>
            <a:r>
              <a:rPr lang="tr-TR" b="1" dirty="0"/>
              <a:t>- </a:t>
            </a:r>
            <a:r>
              <a:rPr lang="de-DE" b="1" dirty="0" smtClean="0"/>
              <a:t>2</a:t>
            </a:r>
            <a:endParaRPr lang="tr-TR" b="1" dirty="0"/>
          </a:p>
        </p:txBody>
      </p:sp>
      <p:sp>
        <p:nvSpPr>
          <p:cNvPr id="6" name="İçerik Yer Tutucusu 5"/>
          <p:cNvSpPr>
            <a:spLocks noGrp="1"/>
          </p:cNvSpPr>
          <p:nvPr>
            <p:ph sz="half" idx="1"/>
          </p:nvPr>
        </p:nvSpPr>
        <p:spPr/>
        <p:txBody>
          <a:bodyPr/>
          <a:lstStyle/>
          <a:p>
            <a:r>
              <a:rPr lang="de-DE" dirty="0" smtClean="0"/>
              <a:t>Patent mit und ohne Recherche</a:t>
            </a:r>
          </a:p>
          <a:p>
            <a:endParaRPr lang="tr-TR" dirty="0"/>
          </a:p>
          <a:p>
            <a:pPr>
              <a:buFont typeface="Wingdings" panose="05000000000000000000" pitchFamily="2" charset="2"/>
              <a:buChar char="ü"/>
            </a:pPr>
            <a:r>
              <a:rPr lang="de-DE" dirty="0" smtClean="0"/>
              <a:t>Es handelt sich um ein </a:t>
            </a:r>
            <a:r>
              <a:rPr lang="de-DE" b="1" dirty="0" smtClean="0"/>
              <a:t>Patent ohne Recherche</a:t>
            </a:r>
            <a:r>
              <a:rPr lang="de-DE" dirty="0" smtClean="0"/>
              <a:t>, wenn ein Patent durch das Türkische Patentinstitut auf Antrag ohne Durchführung einer Patentrecherche eingetragen wird. </a:t>
            </a:r>
          </a:p>
          <a:p>
            <a:pPr>
              <a:buFont typeface="Wingdings" panose="05000000000000000000" pitchFamily="2" charset="2"/>
              <a:buChar char="ü"/>
            </a:pPr>
            <a:endParaRPr lang="tr-TR" dirty="0"/>
          </a:p>
          <a:p>
            <a:pPr>
              <a:buFont typeface="Wingdings" panose="05000000000000000000" pitchFamily="2" charset="2"/>
              <a:buChar char="ü"/>
            </a:pPr>
            <a:r>
              <a:rPr lang="de-DE" dirty="0" smtClean="0"/>
              <a:t>Bei einem solchen nach Durchführung einer Patentrecherche handelt es sich um ein </a:t>
            </a:r>
            <a:r>
              <a:rPr lang="de-DE" b="1" dirty="0" smtClean="0"/>
              <a:t>Patent mit Recherche</a:t>
            </a:r>
            <a:r>
              <a:rPr lang="de-DE" dirty="0" smtClean="0"/>
              <a:t>. </a:t>
            </a:r>
            <a:endParaRPr lang="tr-TR" b="1" dirty="0"/>
          </a:p>
        </p:txBody>
      </p:sp>
    </p:spTree>
    <p:extLst>
      <p:ext uri="{BB962C8B-B14F-4D97-AF65-F5344CB8AC3E}">
        <p14:creationId xmlns:p14="http://schemas.microsoft.com/office/powerpoint/2010/main" val="243477036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55</a:t>
            </a:fld>
            <a:endParaRPr lang="de-DE"/>
          </a:p>
        </p:txBody>
      </p:sp>
      <p:sp>
        <p:nvSpPr>
          <p:cNvPr id="5" name="Unvan 4"/>
          <p:cNvSpPr>
            <a:spLocks noGrp="1"/>
          </p:cNvSpPr>
          <p:nvPr>
            <p:ph type="title"/>
          </p:nvPr>
        </p:nvSpPr>
        <p:spPr/>
        <p:txBody>
          <a:bodyPr/>
          <a:lstStyle/>
          <a:p>
            <a:r>
              <a:rPr lang="de-DE" b="1" dirty="0" smtClean="0"/>
              <a:t>Patentarten - 3</a:t>
            </a:r>
            <a:r>
              <a:rPr lang="tr-TR" b="1" dirty="0" smtClean="0"/>
              <a:t> </a:t>
            </a:r>
            <a:endParaRPr lang="tr-TR" b="1" dirty="0"/>
          </a:p>
        </p:txBody>
      </p:sp>
      <p:sp>
        <p:nvSpPr>
          <p:cNvPr id="6" name="İçerik Yer Tutucusu 5"/>
          <p:cNvSpPr>
            <a:spLocks noGrp="1"/>
          </p:cNvSpPr>
          <p:nvPr>
            <p:ph sz="half" idx="1"/>
          </p:nvPr>
        </p:nvSpPr>
        <p:spPr>
          <a:xfrm>
            <a:off x="251518" y="1704754"/>
            <a:ext cx="8496946" cy="4032448"/>
          </a:xfrm>
        </p:spPr>
        <p:txBody>
          <a:bodyPr/>
          <a:lstStyle/>
          <a:p>
            <a:endParaRPr lang="tr-TR" b="1" dirty="0" smtClean="0"/>
          </a:p>
          <a:p>
            <a:r>
              <a:rPr lang="de-DE" b="1" dirty="0" smtClean="0"/>
              <a:t>Zusatzpatent</a:t>
            </a:r>
            <a:endParaRPr lang="tr-TR" b="1" dirty="0" smtClean="0"/>
          </a:p>
          <a:p>
            <a:endParaRPr lang="tr-TR" dirty="0"/>
          </a:p>
          <a:p>
            <a:pPr>
              <a:buFont typeface="Wingdings" panose="05000000000000000000" pitchFamily="2" charset="2"/>
              <a:buChar char="ü"/>
            </a:pPr>
            <a:r>
              <a:rPr lang="de-DE" dirty="0" smtClean="0"/>
              <a:t>Das Zusatzpatent wird für eine Verbesserung oder weitere Ausbildung des Hauptpatentes vergeben. </a:t>
            </a:r>
            <a:endParaRPr lang="tr-TR" dirty="0" smtClean="0"/>
          </a:p>
          <a:p>
            <a:endParaRPr lang="tr-TR" dirty="0"/>
          </a:p>
          <a:p>
            <a:r>
              <a:rPr lang="de-DE" b="1" dirty="0" smtClean="0"/>
              <a:t>Geheimpatente</a:t>
            </a:r>
            <a:endParaRPr lang="tr-TR" b="1" dirty="0" smtClean="0"/>
          </a:p>
          <a:p>
            <a:pPr>
              <a:buFont typeface="Wingdings" panose="05000000000000000000" pitchFamily="2" charset="2"/>
              <a:buChar char="ü"/>
            </a:pPr>
            <a:endParaRPr lang="tr-TR" dirty="0"/>
          </a:p>
          <a:p>
            <a:pPr>
              <a:buFont typeface="Wingdings" panose="05000000000000000000" pitchFamily="2" charset="2"/>
              <a:buChar char="ü"/>
            </a:pPr>
            <a:r>
              <a:rPr lang="de-DE" dirty="0" smtClean="0"/>
              <a:t>Um Geheimpatente handelt es bei denen, die aus Gründen der nationalen Sicherheit im Wege eines geheimen Verfahrens in ein nichtöffentliches Register eingetragen werden.</a:t>
            </a:r>
            <a:endParaRPr lang="tr-TR" dirty="0"/>
          </a:p>
        </p:txBody>
      </p:sp>
    </p:spTree>
    <p:extLst>
      <p:ext uri="{BB962C8B-B14F-4D97-AF65-F5344CB8AC3E}">
        <p14:creationId xmlns:p14="http://schemas.microsoft.com/office/powerpoint/2010/main" val="406453111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56</a:t>
            </a:fld>
            <a:endParaRPr lang="de-DE"/>
          </a:p>
        </p:txBody>
      </p:sp>
      <p:sp>
        <p:nvSpPr>
          <p:cNvPr id="5" name="Unvan 4"/>
          <p:cNvSpPr>
            <a:spLocks noGrp="1"/>
          </p:cNvSpPr>
          <p:nvPr>
            <p:ph type="title"/>
          </p:nvPr>
        </p:nvSpPr>
        <p:spPr/>
        <p:txBody>
          <a:bodyPr/>
          <a:lstStyle/>
          <a:p>
            <a:r>
              <a:rPr lang="de-DE" b="1" dirty="0" smtClean="0"/>
              <a:t>Patentgegenstand</a:t>
            </a:r>
            <a:r>
              <a:rPr lang="tr-TR" b="1" dirty="0" smtClean="0"/>
              <a:t>: </a:t>
            </a:r>
            <a:r>
              <a:rPr lang="de-DE" b="1" dirty="0" smtClean="0"/>
              <a:t>ERFINDUNG</a:t>
            </a:r>
            <a:endParaRPr lang="tr-TR" b="1" dirty="0"/>
          </a:p>
        </p:txBody>
      </p:sp>
      <p:sp>
        <p:nvSpPr>
          <p:cNvPr id="6" name="İçerik Yer Tutucusu 5"/>
          <p:cNvSpPr>
            <a:spLocks noGrp="1"/>
          </p:cNvSpPr>
          <p:nvPr>
            <p:ph sz="half" idx="1"/>
          </p:nvPr>
        </p:nvSpPr>
        <p:spPr>
          <a:xfrm>
            <a:off x="251518" y="1988840"/>
            <a:ext cx="8435282" cy="4032448"/>
          </a:xfrm>
        </p:spPr>
        <p:txBody>
          <a:bodyPr/>
          <a:lstStyle/>
          <a:p>
            <a:r>
              <a:rPr lang="de-DE" dirty="0" smtClean="0"/>
              <a:t>Der Gegenstand eines Patentes betrifft regelmäßig eine Erfindung. </a:t>
            </a:r>
            <a:endParaRPr lang="tr-TR" dirty="0" smtClean="0"/>
          </a:p>
          <a:p>
            <a:endParaRPr lang="tr-TR" dirty="0"/>
          </a:p>
          <a:p>
            <a:r>
              <a:rPr lang="de-DE" dirty="0" smtClean="0"/>
              <a:t>Der Grundsatz ist gesetzlich geregelt. </a:t>
            </a:r>
            <a:endParaRPr lang="tr-TR" dirty="0" smtClean="0"/>
          </a:p>
          <a:p>
            <a:endParaRPr lang="tr-TR" dirty="0"/>
          </a:p>
          <a:p>
            <a:r>
              <a:rPr lang="de-DE" dirty="0" smtClean="0"/>
              <a:t>Gemäß der Lehre und der Rechtsprechung handelt es sich dann um </a:t>
            </a:r>
            <a:r>
              <a:rPr lang="de-DE" dirty="0"/>
              <a:t>eine Erfindung, wenn </a:t>
            </a:r>
            <a:r>
              <a:rPr lang="de-DE" dirty="0" smtClean="0"/>
              <a:t>eine </a:t>
            </a:r>
            <a:r>
              <a:rPr lang="de-DE" dirty="0"/>
              <a:t>schöpferische </a:t>
            </a:r>
            <a:r>
              <a:rPr lang="de-DE" dirty="0" smtClean="0"/>
              <a:t>Leistung vorliegt, </a:t>
            </a:r>
            <a:r>
              <a:rPr lang="de-DE" dirty="0"/>
              <a:t>durch die eine neue </a:t>
            </a:r>
            <a:r>
              <a:rPr lang="de-DE" dirty="0" smtClean="0"/>
              <a:t>Problemlösung im Wege technischer Regeln entdeckt wird. </a:t>
            </a:r>
            <a:endParaRPr lang="tr-TR" dirty="0"/>
          </a:p>
        </p:txBody>
      </p:sp>
    </p:spTree>
    <p:extLst>
      <p:ext uri="{BB962C8B-B14F-4D97-AF65-F5344CB8AC3E}">
        <p14:creationId xmlns:p14="http://schemas.microsoft.com/office/powerpoint/2010/main" val="331019673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57</a:t>
            </a:fld>
            <a:endParaRPr lang="de-DE"/>
          </a:p>
        </p:txBody>
      </p:sp>
      <p:sp>
        <p:nvSpPr>
          <p:cNvPr id="5" name="Unvan 4"/>
          <p:cNvSpPr>
            <a:spLocks noGrp="1"/>
          </p:cNvSpPr>
          <p:nvPr>
            <p:ph type="title"/>
          </p:nvPr>
        </p:nvSpPr>
        <p:spPr/>
        <p:txBody>
          <a:bodyPr/>
          <a:lstStyle/>
          <a:p>
            <a:r>
              <a:rPr lang="de-DE" b="1" dirty="0" smtClean="0"/>
              <a:t>Voraussetzungen zur Erteilung eines Patentes</a:t>
            </a:r>
            <a:endParaRPr lang="tr-TR" b="1" dirty="0"/>
          </a:p>
        </p:txBody>
      </p:sp>
      <p:sp>
        <p:nvSpPr>
          <p:cNvPr id="6" name="İçerik Yer Tutucusu 5"/>
          <p:cNvSpPr>
            <a:spLocks noGrp="1"/>
          </p:cNvSpPr>
          <p:nvPr>
            <p:ph sz="half" idx="1"/>
          </p:nvPr>
        </p:nvSpPr>
        <p:spPr>
          <a:xfrm>
            <a:off x="251518" y="1988840"/>
            <a:ext cx="8352930" cy="4032448"/>
          </a:xfrm>
        </p:spPr>
        <p:txBody>
          <a:bodyPr/>
          <a:lstStyle/>
          <a:p>
            <a:r>
              <a:rPr lang="de-DE" b="1" dirty="0" smtClean="0"/>
              <a:t>Neuheit</a:t>
            </a:r>
            <a:endParaRPr lang="tr-TR" b="1" dirty="0" smtClean="0"/>
          </a:p>
          <a:p>
            <a:endParaRPr lang="tr-TR" b="1" dirty="0"/>
          </a:p>
          <a:p>
            <a:r>
              <a:rPr lang="de-DE" b="1" dirty="0" smtClean="0"/>
              <a:t>Überwindung des aktuellen Wissensstandes der Technik</a:t>
            </a:r>
          </a:p>
          <a:p>
            <a:endParaRPr lang="tr-TR" b="1" dirty="0"/>
          </a:p>
          <a:p>
            <a:r>
              <a:rPr lang="de-DE" b="1" dirty="0" smtClean="0"/>
              <a:t>Gewerbliche Anwendbarkeit</a:t>
            </a:r>
          </a:p>
          <a:p>
            <a:endParaRPr lang="tr-TR" b="1" dirty="0"/>
          </a:p>
          <a:p>
            <a:r>
              <a:rPr lang="de-DE" b="1" dirty="0" smtClean="0"/>
              <a:t>Fehlende Zuordnung zu Entdeckungen, die nicht patentiert werden können</a:t>
            </a:r>
            <a:endParaRPr lang="tr-TR" b="1" dirty="0" smtClean="0"/>
          </a:p>
          <a:p>
            <a:pPr marL="0" indent="0">
              <a:buNone/>
            </a:pPr>
            <a:r>
              <a:rPr lang="tr-TR" b="1" dirty="0"/>
              <a:t>	</a:t>
            </a:r>
            <a:r>
              <a:rPr lang="de-DE" i="1" dirty="0" smtClean="0"/>
              <a:t>Beispiel:</a:t>
            </a:r>
            <a:r>
              <a:rPr lang="tr-TR" b="1" dirty="0" smtClean="0"/>
              <a:t> </a:t>
            </a:r>
            <a:r>
              <a:rPr lang="de-DE" dirty="0" smtClean="0"/>
              <a:t>Entdeckungen, wissenschaftliche Theorien, 	mathematische Methoden</a:t>
            </a:r>
            <a:endParaRPr lang="tr-TR" dirty="0" smtClean="0"/>
          </a:p>
          <a:p>
            <a:endParaRPr lang="tr-TR" b="1" dirty="0" smtClean="0"/>
          </a:p>
          <a:p>
            <a:pPr marL="0" indent="0">
              <a:buNone/>
            </a:pPr>
            <a:endParaRPr lang="tr-TR" b="1" dirty="0"/>
          </a:p>
        </p:txBody>
      </p:sp>
    </p:spTree>
    <p:extLst>
      <p:ext uri="{BB962C8B-B14F-4D97-AF65-F5344CB8AC3E}">
        <p14:creationId xmlns:p14="http://schemas.microsoft.com/office/powerpoint/2010/main" val="279043040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58</a:t>
            </a:fld>
            <a:endParaRPr lang="de-DE"/>
          </a:p>
        </p:txBody>
      </p:sp>
      <p:sp>
        <p:nvSpPr>
          <p:cNvPr id="5" name="Unvan 4"/>
          <p:cNvSpPr>
            <a:spLocks noGrp="1"/>
          </p:cNvSpPr>
          <p:nvPr>
            <p:ph type="title"/>
          </p:nvPr>
        </p:nvSpPr>
        <p:spPr/>
        <p:txBody>
          <a:bodyPr/>
          <a:lstStyle/>
          <a:p>
            <a:r>
              <a:rPr lang="de-DE" b="1" dirty="0" smtClean="0"/>
              <a:t>Verfahren zur Eintragung eines Patentes</a:t>
            </a:r>
            <a:endParaRPr lang="tr-TR" b="1" dirty="0"/>
          </a:p>
        </p:txBody>
      </p:sp>
      <p:sp>
        <p:nvSpPr>
          <p:cNvPr id="6" name="İçerik Yer Tutucusu 5"/>
          <p:cNvSpPr>
            <a:spLocks noGrp="1"/>
          </p:cNvSpPr>
          <p:nvPr>
            <p:ph sz="half" idx="1"/>
          </p:nvPr>
        </p:nvSpPr>
        <p:spPr/>
        <p:txBody>
          <a:bodyPr/>
          <a:lstStyle/>
          <a:p>
            <a:r>
              <a:rPr lang="de-DE" dirty="0" smtClean="0"/>
              <a:t>Die </a:t>
            </a:r>
            <a:r>
              <a:rPr lang="de-DE" dirty="0" err="1" smtClean="0"/>
              <a:t>antragsberechtigte</a:t>
            </a:r>
            <a:r>
              <a:rPr lang="de-DE" dirty="0" smtClean="0"/>
              <a:t> Person kann unter Einhaltung der gesetzlichen Vorgaben sowohl ein nationales Patent in der Türkei, als auch im Wege des internationalen Patentsystems, dem PCT-Vertrag (Patent </a:t>
            </a:r>
            <a:r>
              <a:rPr lang="de-DE" dirty="0" err="1" smtClean="0"/>
              <a:t>Cooperation</a:t>
            </a:r>
            <a:r>
              <a:rPr lang="de-DE" dirty="0" smtClean="0"/>
              <a:t> Treaty) oder dem EPC (European Patent </a:t>
            </a:r>
            <a:r>
              <a:rPr lang="de-DE" dirty="0" err="1" smtClean="0"/>
              <a:t>Convention</a:t>
            </a:r>
            <a:r>
              <a:rPr lang="de-DE" dirty="0" smtClean="0"/>
              <a:t>) ein internationales Patent mit Wirkung in den Mitgliedsstaaten beantragen.</a:t>
            </a:r>
            <a:endParaRPr lang="tr-TR" dirty="0"/>
          </a:p>
        </p:txBody>
      </p:sp>
    </p:spTree>
    <p:extLst>
      <p:ext uri="{BB962C8B-B14F-4D97-AF65-F5344CB8AC3E}">
        <p14:creationId xmlns:p14="http://schemas.microsoft.com/office/powerpoint/2010/main" val="79096267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59</a:t>
            </a:fld>
            <a:endParaRPr lang="de-DE"/>
          </a:p>
        </p:txBody>
      </p:sp>
      <p:sp>
        <p:nvSpPr>
          <p:cNvPr id="5" name="Unvan 4"/>
          <p:cNvSpPr>
            <a:spLocks noGrp="1"/>
          </p:cNvSpPr>
          <p:nvPr>
            <p:ph type="title"/>
          </p:nvPr>
        </p:nvSpPr>
        <p:spPr/>
        <p:txBody>
          <a:bodyPr/>
          <a:lstStyle/>
          <a:p>
            <a:r>
              <a:rPr lang="de-DE" b="1" dirty="0" smtClean="0"/>
              <a:t>Patent </a:t>
            </a:r>
            <a:r>
              <a:rPr lang="de-DE" b="1" dirty="0" err="1" smtClean="0"/>
              <a:t>Cooperation</a:t>
            </a:r>
            <a:r>
              <a:rPr lang="de-DE" b="1" dirty="0" smtClean="0"/>
              <a:t> Treaty </a:t>
            </a:r>
            <a:r>
              <a:rPr lang="tr-TR" b="1" dirty="0" smtClean="0"/>
              <a:t>(PCT)</a:t>
            </a:r>
            <a:endParaRPr lang="tr-TR" b="1" dirty="0"/>
          </a:p>
        </p:txBody>
      </p:sp>
      <p:sp>
        <p:nvSpPr>
          <p:cNvPr id="6" name="İçerik Yer Tutucusu 5"/>
          <p:cNvSpPr>
            <a:spLocks noGrp="1"/>
          </p:cNvSpPr>
          <p:nvPr>
            <p:ph sz="half" idx="1"/>
          </p:nvPr>
        </p:nvSpPr>
        <p:spPr/>
        <p:txBody>
          <a:bodyPr/>
          <a:lstStyle/>
          <a:p>
            <a:r>
              <a:rPr lang="de-DE" dirty="0"/>
              <a:t>Der PCT-Vertrag unterstützt Anmelder, die weltweiten Patentschutz für ihre Erfindungen anstreben, ist Patentämtern bei der Entscheidungsfindung zur Patenterteilung behilflich und erleichtert den allgemeinen Zugang zu einer Fülle von erfindungsbezogenen technischen Informationen. Mit der Einreichung einer PCT-Anmeldung können Anmelder gleichzeitig Patentschutz für ihre Erfindung in 148 Ländern anstreben.</a:t>
            </a:r>
            <a:endParaRPr lang="tr-TR" dirty="0"/>
          </a:p>
        </p:txBody>
      </p:sp>
    </p:spTree>
    <p:extLst>
      <p:ext uri="{BB962C8B-B14F-4D97-AF65-F5344CB8AC3E}">
        <p14:creationId xmlns:p14="http://schemas.microsoft.com/office/powerpoint/2010/main" val="20794778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6</a:t>
            </a:fld>
            <a:endParaRPr lang="de-DE"/>
          </a:p>
        </p:txBody>
      </p:sp>
      <p:sp>
        <p:nvSpPr>
          <p:cNvPr id="5" name="Unvan 4"/>
          <p:cNvSpPr>
            <a:spLocks noGrp="1"/>
          </p:cNvSpPr>
          <p:nvPr>
            <p:ph type="title"/>
          </p:nvPr>
        </p:nvSpPr>
        <p:spPr>
          <a:xfrm>
            <a:off x="251518" y="1268760"/>
            <a:ext cx="7704858" cy="432048"/>
          </a:xfrm>
        </p:spPr>
        <p:txBody>
          <a:bodyPr/>
          <a:lstStyle/>
          <a:p>
            <a:r>
              <a:rPr lang="de-DE" b="1" dirty="0" smtClean="0"/>
              <a:t>Der Begriff des geistigen Eigentums wird erweitert</a:t>
            </a:r>
            <a:endParaRPr lang="tr-TR" b="1" dirty="0"/>
          </a:p>
        </p:txBody>
      </p:sp>
      <p:sp>
        <p:nvSpPr>
          <p:cNvPr id="6" name="İçerik Yer Tutucusu 5"/>
          <p:cNvSpPr>
            <a:spLocks noGrp="1"/>
          </p:cNvSpPr>
          <p:nvPr>
            <p:ph sz="half" idx="1"/>
          </p:nvPr>
        </p:nvSpPr>
        <p:spPr/>
        <p:txBody>
          <a:bodyPr/>
          <a:lstStyle/>
          <a:p>
            <a:r>
              <a:rPr lang="de-DE" dirty="0" smtClean="0"/>
              <a:t>Parallel zur Entwicklung der Technologie wird der Begriff des geistigen Eigentums auch erweitert.</a:t>
            </a:r>
            <a:endParaRPr lang="tr-TR" dirty="0" smtClean="0"/>
          </a:p>
          <a:p>
            <a:pPr marL="0" indent="0">
              <a:buNone/>
            </a:pPr>
            <a:r>
              <a:rPr lang="tr-TR" dirty="0" smtClean="0"/>
              <a:t> </a:t>
            </a:r>
          </a:p>
          <a:p>
            <a:endParaRPr lang="tr-TR" dirty="0"/>
          </a:p>
          <a:p>
            <a:r>
              <a:rPr lang="de-DE" dirty="0" smtClean="0"/>
              <a:t>Es wird diskutiert, Begrifflichkeiten wie die der Nanotechnologie und der biologischen Vielfalt unter das geistige Eigentum zu fassen.</a:t>
            </a:r>
            <a:endParaRPr lang="tr-TR" dirty="0"/>
          </a:p>
        </p:txBody>
      </p:sp>
    </p:spTree>
    <p:extLst>
      <p:ext uri="{BB962C8B-B14F-4D97-AF65-F5344CB8AC3E}">
        <p14:creationId xmlns:p14="http://schemas.microsoft.com/office/powerpoint/2010/main" val="136101679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60</a:t>
            </a:fld>
            <a:endParaRPr lang="de-DE"/>
          </a:p>
        </p:txBody>
      </p:sp>
      <p:sp>
        <p:nvSpPr>
          <p:cNvPr id="5" name="Unvan 4"/>
          <p:cNvSpPr>
            <a:spLocks noGrp="1"/>
          </p:cNvSpPr>
          <p:nvPr>
            <p:ph type="title"/>
          </p:nvPr>
        </p:nvSpPr>
        <p:spPr/>
        <p:txBody>
          <a:bodyPr/>
          <a:lstStyle/>
          <a:p>
            <a:r>
              <a:rPr lang="tr-TR" b="1" dirty="0"/>
              <a:t>European Patent Convention </a:t>
            </a:r>
            <a:r>
              <a:rPr lang="tr-TR" b="1" dirty="0" smtClean="0"/>
              <a:t>(EPC)	</a:t>
            </a:r>
            <a:endParaRPr lang="tr-TR" b="1" dirty="0"/>
          </a:p>
        </p:txBody>
      </p:sp>
      <p:sp>
        <p:nvSpPr>
          <p:cNvPr id="6" name="İçerik Yer Tutucusu 5"/>
          <p:cNvSpPr>
            <a:spLocks noGrp="1"/>
          </p:cNvSpPr>
          <p:nvPr>
            <p:ph sz="half" idx="1"/>
          </p:nvPr>
        </p:nvSpPr>
        <p:spPr/>
        <p:txBody>
          <a:bodyPr/>
          <a:lstStyle/>
          <a:p>
            <a:r>
              <a:rPr lang="de-DE" sz="2200" dirty="0"/>
              <a:t>Das Europäische Patentübereinkommen </a:t>
            </a:r>
            <a:r>
              <a:rPr lang="de-DE" sz="2200" dirty="0" smtClean="0"/>
              <a:t>(EPC) ist </a:t>
            </a:r>
            <a:r>
              <a:rPr lang="de-DE" sz="2200" dirty="0"/>
              <a:t>ein internationaler Vertrag, durch den die Europäische Patentorganisation (EPO) geschaffen wurde und die Erteilung Europäischer Patente geregelt wird. Durch das EPÜ bilden seine Vertragsstaaten auch einen Sonderverband gemäß der Pariser Verbandsübereinkunft zum Schutz des gewerblichen Eigentums (PVÜ), müssen also dessen Bestimmungen einhalten (z. B. zur Priorität</a:t>
            </a:r>
            <a:r>
              <a:rPr lang="de-DE" sz="2200" dirty="0" smtClean="0"/>
              <a:t>). Das Übereinkommen wurde durch die Gründungsstaaten am 5. Oktober 1973 unterzeichnet. Die Türkei ist am 1. November 2000 beigetreten. </a:t>
            </a:r>
            <a:endParaRPr lang="tr-TR" sz="2200" dirty="0"/>
          </a:p>
        </p:txBody>
      </p:sp>
    </p:spTree>
    <p:extLst>
      <p:ext uri="{BB962C8B-B14F-4D97-AF65-F5344CB8AC3E}">
        <p14:creationId xmlns:p14="http://schemas.microsoft.com/office/powerpoint/2010/main" val="262374399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61</a:t>
            </a:fld>
            <a:endParaRPr lang="de-DE"/>
          </a:p>
        </p:txBody>
      </p:sp>
      <p:sp>
        <p:nvSpPr>
          <p:cNvPr id="5" name="Unvan 4"/>
          <p:cNvSpPr>
            <a:spLocks noGrp="1"/>
          </p:cNvSpPr>
          <p:nvPr>
            <p:ph type="title"/>
          </p:nvPr>
        </p:nvSpPr>
        <p:spPr/>
        <p:txBody>
          <a:bodyPr/>
          <a:lstStyle/>
          <a:p>
            <a:r>
              <a:rPr lang="de-DE" b="1" dirty="0" smtClean="0"/>
              <a:t>Wirkungen der Patenteintragung</a:t>
            </a:r>
            <a:endParaRPr lang="tr-TR" b="1" dirty="0"/>
          </a:p>
        </p:txBody>
      </p:sp>
      <p:sp>
        <p:nvSpPr>
          <p:cNvPr id="6" name="İçerik Yer Tutucusu 5"/>
          <p:cNvSpPr>
            <a:spLocks noGrp="1"/>
          </p:cNvSpPr>
          <p:nvPr>
            <p:ph sz="half" idx="1"/>
          </p:nvPr>
        </p:nvSpPr>
        <p:spPr>
          <a:xfrm>
            <a:off x="251518" y="1988840"/>
            <a:ext cx="7848874" cy="4032448"/>
          </a:xfrm>
        </p:spPr>
        <p:txBody>
          <a:bodyPr/>
          <a:lstStyle/>
          <a:p>
            <a:r>
              <a:rPr lang="de-DE" dirty="0"/>
              <a:t>Der Inhaber des Patents ist berechtigt, anderen die Nutzung der Erfindung zu erlauben oder zu untersagen</a:t>
            </a:r>
            <a:r>
              <a:rPr lang="de-DE" dirty="0" smtClean="0"/>
              <a:t>.</a:t>
            </a:r>
          </a:p>
          <a:p>
            <a:r>
              <a:rPr lang="de-DE" dirty="0" smtClean="0"/>
              <a:t>Das Schutzrecht unterliegt bestimmten Grenzen:</a:t>
            </a:r>
          </a:p>
          <a:p>
            <a:pPr marL="0" indent="0">
              <a:buNone/>
            </a:pPr>
            <a:r>
              <a:rPr lang="de-DE" i="1" dirty="0" smtClean="0"/>
              <a:t>    Beispiel:</a:t>
            </a:r>
            <a:r>
              <a:rPr lang="de-DE" dirty="0"/>
              <a:t> </a:t>
            </a:r>
            <a:r>
              <a:rPr lang="de-DE" dirty="0" smtClean="0"/>
              <a:t>Ungeschützt ist die Nutzung zum Zwecke der</a:t>
            </a:r>
          </a:p>
          <a:p>
            <a:pPr marL="0" indent="0">
              <a:buNone/>
            </a:pPr>
            <a:r>
              <a:rPr lang="de-DE" dirty="0" smtClean="0"/>
              <a:t>    Probe. Nach Auslaufen der Schutzdauer von regelmäßig </a:t>
            </a:r>
          </a:p>
          <a:p>
            <a:pPr marL="0" indent="0">
              <a:buNone/>
            </a:pPr>
            <a:r>
              <a:rPr lang="de-DE" dirty="0" smtClean="0"/>
              <a:t>    20 Jahren entfällt die Schutzwirkung. Die Schutzwirkung    </a:t>
            </a:r>
          </a:p>
          <a:p>
            <a:pPr marL="0" indent="0">
              <a:buNone/>
            </a:pPr>
            <a:r>
              <a:rPr lang="de-DE" dirty="0"/>
              <a:t> </a:t>
            </a:r>
            <a:r>
              <a:rPr lang="de-DE" dirty="0" smtClean="0"/>
              <a:t>   entfaltet nur innerhalb der Staatsgrenzen Wirkung, in </a:t>
            </a:r>
          </a:p>
          <a:p>
            <a:pPr marL="0" indent="0">
              <a:buNone/>
            </a:pPr>
            <a:r>
              <a:rPr lang="de-DE" dirty="0"/>
              <a:t> </a:t>
            </a:r>
            <a:r>
              <a:rPr lang="de-DE" dirty="0" smtClean="0"/>
              <a:t>   denen das Patent Rechtswirksamkeit entfaltet     </a:t>
            </a:r>
          </a:p>
          <a:p>
            <a:pPr marL="0" indent="0">
              <a:buNone/>
            </a:pPr>
            <a:r>
              <a:rPr lang="de-DE" dirty="0"/>
              <a:t> </a:t>
            </a:r>
            <a:r>
              <a:rPr lang="de-DE" dirty="0" smtClean="0"/>
              <a:t>   (nationales und internationales Patent). </a:t>
            </a:r>
            <a:endParaRPr lang="tr-TR" dirty="0" smtClean="0"/>
          </a:p>
          <a:p>
            <a:r>
              <a:rPr lang="de-DE" dirty="0" smtClean="0"/>
              <a:t>Die jährlichen Gebühren müssen entrichtet werden</a:t>
            </a:r>
            <a:r>
              <a:rPr lang="tr-TR" dirty="0" smtClean="0"/>
              <a:t>.</a:t>
            </a:r>
          </a:p>
          <a:p>
            <a:r>
              <a:rPr lang="de-DE" dirty="0" smtClean="0"/>
              <a:t>Es entsteht das Recht zur Nutzung des Patentes. </a:t>
            </a:r>
            <a:endParaRPr lang="tr-TR" dirty="0" smtClean="0"/>
          </a:p>
          <a:p>
            <a:pPr marL="0" indent="0">
              <a:buNone/>
            </a:pPr>
            <a:r>
              <a:rPr lang="tr-TR" dirty="0"/>
              <a:t>	</a:t>
            </a:r>
            <a:r>
              <a:rPr lang="tr-TR" dirty="0" smtClean="0"/>
              <a:t>	</a:t>
            </a:r>
          </a:p>
        </p:txBody>
      </p:sp>
    </p:spTree>
    <p:extLst>
      <p:ext uri="{BB962C8B-B14F-4D97-AF65-F5344CB8AC3E}">
        <p14:creationId xmlns:p14="http://schemas.microsoft.com/office/powerpoint/2010/main" val="307064435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62</a:t>
            </a:fld>
            <a:endParaRPr lang="de-DE"/>
          </a:p>
        </p:txBody>
      </p:sp>
      <p:sp>
        <p:nvSpPr>
          <p:cNvPr id="5" name="Unvan 4"/>
          <p:cNvSpPr>
            <a:spLocks noGrp="1"/>
          </p:cNvSpPr>
          <p:nvPr>
            <p:ph type="title"/>
          </p:nvPr>
        </p:nvSpPr>
        <p:spPr/>
        <p:txBody>
          <a:bodyPr/>
          <a:lstStyle/>
          <a:p>
            <a:r>
              <a:rPr lang="de-DE" b="1" dirty="0" smtClean="0"/>
              <a:t>Auslaufen des Patentrechtes</a:t>
            </a:r>
            <a:endParaRPr lang="tr-TR" b="1" dirty="0"/>
          </a:p>
        </p:txBody>
      </p:sp>
      <p:sp>
        <p:nvSpPr>
          <p:cNvPr id="6" name="İçerik Yer Tutucusu 5"/>
          <p:cNvSpPr>
            <a:spLocks noGrp="1"/>
          </p:cNvSpPr>
          <p:nvPr>
            <p:ph sz="half" idx="1"/>
          </p:nvPr>
        </p:nvSpPr>
        <p:spPr/>
        <p:txBody>
          <a:bodyPr/>
          <a:lstStyle/>
          <a:p>
            <a:r>
              <a:rPr lang="de-DE" dirty="0"/>
              <a:t>d</a:t>
            </a:r>
            <a:r>
              <a:rPr lang="de-DE" dirty="0" smtClean="0"/>
              <a:t>urch Ablaufen der Schutzfrist von 20 Jahren;</a:t>
            </a:r>
            <a:endParaRPr lang="tr-TR" dirty="0" smtClean="0"/>
          </a:p>
          <a:p>
            <a:endParaRPr lang="tr-TR" dirty="0" smtClean="0"/>
          </a:p>
          <a:p>
            <a:r>
              <a:rPr lang="de-DE" dirty="0" smtClean="0"/>
              <a:t>durch Verzicht des Rechtsinhabers des Patentes; </a:t>
            </a:r>
            <a:endParaRPr lang="tr-TR" dirty="0" smtClean="0"/>
          </a:p>
          <a:p>
            <a:endParaRPr lang="tr-TR" dirty="0"/>
          </a:p>
          <a:p>
            <a:r>
              <a:rPr lang="de-DE" dirty="0" smtClean="0"/>
              <a:t>durch unterlassene Entrichtung der jährlichen Gebühren;</a:t>
            </a:r>
            <a:endParaRPr lang="tr-TR" dirty="0" smtClean="0"/>
          </a:p>
          <a:p>
            <a:endParaRPr lang="tr-TR" dirty="0"/>
          </a:p>
          <a:p>
            <a:r>
              <a:rPr lang="de-DE" dirty="0" smtClean="0"/>
              <a:t>durch Erklärung der Rechtswirksamkeit durch das Gericht.</a:t>
            </a:r>
            <a:endParaRPr lang="tr-TR" dirty="0"/>
          </a:p>
        </p:txBody>
      </p:sp>
    </p:spTree>
    <p:extLst>
      <p:ext uri="{BB962C8B-B14F-4D97-AF65-F5344CB8AC3E}">
        <p14:creationId xmlns:p14="http://schemas.microsoft.com/office/powerpoint/2010/main" val="233776384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63</a:t>
            </a:fld>
            <a:endParaRPr lang="de-DE"/>
          </a:p>
        </p:txBody>
      </p:sp>
      <p:sp>
        <p:nvSpPr>
          <p:cNvPr id="5" name="Unvan 4"/>
          <p:cNvSpPr>
            <a:spLocks noGrp="1"/>
          </p:cNvSpPr>
          <p:nvPr>
            <p:ph type="title"/>
          </p:nvPr>
        </p:nvSpPr>
        <p:spPr/>
        <p:txBody>
          <a:bodyPr/>
          <a:lstStyle/>
          <a:p>
            <a:r>
              <a:rPr lang="de-DE" b="1" dirty="0" smtClean="0"/>
              <a:t>Patentverletzung</a:t>
            </a:r>
            <a:endParaRPr lang="tr-TR" b="1" dirty="0"/>
          </a:p>
        </p:txBody>
      </p:sp>
      <p:sp>
        <p:nvSpPr>
          <p:cNvPr id="6" name="İçerik Yer Tutucusu 5"/>
          <p:cNvSpPr>
            <a:spLocks noGrp="1"/>
          </p:cNvSpPr>
          <p:nvPr>
            <p:ph sz="half" idx="1"/>
          </p:nvPr>
        </p:nvSpPr>
        <p:spPr/>
        <p:txBody>
          <a:bodyPr/>
          <a:lstStyle/>
          <a:p>
            <a:r>
              <a:rPr lang="de-DE" sz="2200" dirty="0"/>
              <a:t>Als Patentverletzung bezeichnet man die unrechtmäßige Nutzung von Patenten. Dies kann unabsichtlich sowie vorsätzlich geschehen, wenn eine Technologie, die noch einem Schutzrecht untersteht, ohne Lizenz genutzt wird. </a:t>
            </a:r>
            <a:endParaRPr lang="de-DE" sz="2200" dirty="0" smtClean="0"/>
          </a:p>
          <a:p>
            <a:r>
              <a:rPr lang="de-DE" sz="2200" dirty="0" smtClean="0"/>
              <a:t>Die unrechtmäßige Nutzung des Patentes kann durch Produktion des geschützten Erzeugnisses oder durch Nutzung des geschützten Verfahrens und der Veräußerung, Verteilung oder des Handels auf andere Weise stattfinden. </a:t>
            </a:r>
          </a:p>
          <a:p>
            <a:r>
              <a:rPr lang="de-DE" sz="2200" dirty="0" smtClean="0"/>
              <a:t>Eine Verletzung liegt auch bei ungenehmigter Erweiterung der vergebenen Lizenzen vor. </a:t>
            </a:r>
            <a:endParaRPr lang="tr-TR" sz="2200" dirty="0"/>
          </a:p>
        </p:txBody>
      </p:sp>
    </p:spTree>
    <p:extLst>
      <p:ext uri="{BB962C8B-B14F-4D97-AF65-F5344CB8AC3E}">
        <p14:creationId xmlns:p14="http://schemas.microsoft.com/office/powerpoint/2010/main" val="132916851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64</a:t>
            </a:fld>
            <a:endParaRPr lang="de-DE"/>
          </a:p>
        </p:txBody>
      </p:sp>
      <p:sp>
        <p:nvSpPr>
          <p:cNvPr id="5" name="Unvan 4"/>
          <p:cNvSpPr>
            <a:spLocks noGrp="1"/>
          </p:cNvSpPr>
          <p:nvPr>
            <p:ph type="title"/>
          </p:nvPr>
        </p:nvSpPr>
        <p:spPr/>
        <p:txBody>
          <a:bodyPr/>
          <a:lstStyle/>
          <a:p>
            <a:r>
              <a:rPr lang="de-DE" b="1" dirty="0" smtClean="0"/>
              <a:t>Gebrauchsmuster</a:t>
            </a:r>
            <a:endParaRPr lang="tr-TR" b="1" dirty="0"/>
          </a:p>
        </p:txBody>
      </p:sp>
      <p:sp>
        <p:nvSpPr>
          <p:cNvPr id="6" name="İçerik Yer Tutucusu 5"/>
          <p:cNvSpPr>
            <a:spLocks noGrp="1"/>
          </p:cNvSpPr>
          <p:nvPr>
            <p:ph sz="half" idx="1"/>
          </p:nvPr>
        </p:nvSpPr>
        <p:spPr/>
        <p:txBody>
          <a:bodyPr/>
          <a:lstStyle/>
          <a:p>
            <a:r>
              <a:rPr lang="de-DE" dirty="0" smtClean="0"/>
              <a:t>Unter Gebrauchsmuster werden Erfindungen verstanden, die den Stand der Technik nicht überwinden, aber einen funktionellen Vorteil verschaffen.</a:t>
            </a:r>
            <a:endParaRPr lang="tr-TR" dirty="0"/>
          </a:p>
        </p:txBody>
      </p:sp>
    </p:spTree>
    <p:extLst>
      <p:ext uri="{BB962C8B-B14F-4D97-AF65-F5344CB8AC3E}">
        <p14:creationId xmlns:p14="http://schemas.microsoft.com/office/powerpoint/2010/main" val="278209874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65</a:t>
            </a:fld>
            <a:endParaRPr lang="de-DE"/>
          </a:p>
        </p:txBody>
      </p:sp>
      <p:sp>
        <p:nvSpPr>
          <p:cNvPr id="5" name="Unvan 4"/>
          <p:cNvSpPr>
            <a:spLocks noGrp="1"/>
          </p:cNvSpPr>
          <p:nvPr>
            <p:ph type="title"/>
          </p:nvPr>
        </p:nvSpPr>
        <p:spPr/>
        <p:txBody>
          <a:bodyPr/>
          <a:lstStyle/>
          <a:p>
            <a:r>
              <a:rPr lang="de-DE" b="1" dirty="0" smtClean="0"/>
              <a:t>Voraussetzungen zur Eintragung eines Gebrauchsmusters </a:t>
            </a:r>
            <a:endParaRPr lang="tr-TR" b="1" dirty="0"/>
          </a:p>
        </p:txBody>
      </p:sp>
      <p:sp>
        <p:nvSpPr>
          <p:cNvPr id="6" name="İçerik Yer Tutucusu 5"/>
          <p:cNvSpPr>
            <a:spLocks noGrp="1"/>
          </p:cNvSpPr>
          <p:nvPr>
            <p:ph sz="half" idx="1"/>
          </p:nvPr>
        </p:nvSpPr>
        <p:spPr/>
        <p:txBody>
          <a:bodyPr/>
          <a:lstStyle/>
          <a:p>
            <a:endParaRPr lang="de-DE" dirty="0" smtClean="0"/>
          </a:p>
          <a:p>
            <a:r>
              <a:rPr lang="de-DE" b="1" dirty="0" smtClean="0"/>
              <a:t>Im Grundsatz „der kleine Bruder“ des Patentes, daher ein ähnliches Verfahren zur Erteilung. </a:t>
            </a:r>
            <a:endParaRPr lang="tr-TR" b="1" dirty="0" smtClean="0"/>
          </a:p>
          <a:p>
            <a:endParaRPr lang="tr-TR" b="1" dirty="0"/>
          </a:p>
          <a:p>
            <a:r>
              <a:rPr lang="de-DE" b="1" dirty="0" smtClean="0"/>
              <a:t>Neuheit</a:t>
            </a:r>
            <a:endParaRPr lang="tr-TR" b="1" dirty="0" smtClean="0"/>
          </a:p>
          <a:p>
            <a:endParaRPr lang="tr-TR" b="1" dirty="0"/>
          </a:p>
          <a:p>
            <a:r>
              <a:rPr lang="de-DE" b="1" dirty="0" smtClean="0"/>
              <a:t>Gewerbliche Anwendbarkeit</a:t>
            </a:r>
          </a:p>
          <a:p>
            <a:endParaRPr lang="tr-TR" b="1" dirty="0"/>
          </a:p>
          <a:p>
            <a:r>
              <a:rPr lang="de-DE" b="1" dirty="0" smtClean="0"/>
              <a:t>Die Überwindung des aktuellen technischen Standes wird nicht verlangt.</a:t>
            </a:r>
            <a:endParaRPr lang="tr-TR" b="1" dirty="0"/>
          </a:p>
        </p:txBody>
      </p:sp>
    </p:spTree>
    <p:extLst>
      <p:ext uri="{BB962C8B-B14F-4D97-AF65-F5344CB8AC3E}">
        <p14:creationId xmlns:p14="http://schemas.microsoft.com/office/powerpoint/2010/main" val="343784954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dirty="0"/>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66</a:t>
            </a:fld>
            <a:endParaRPr lang="de-DE"/>
          </a:p>
        </p:txBody>
      </p:sp>
      <p:sp>
        <p:nvSpPr>
          <p:cNvPr id="5" name="Unvan 4"/>
          <p:cNvSpPr>
            <a:spLocks noGrp="1"/>
          </p:cNvSpPr>
          <p:nvPr>
            <p:ph type="title"/>
          </p:nvPr>
        </p:nvSpPr>
        <p:spPr/>
        <p:txBody>
          <a:bodyPr/>
          <a:lstStyle/>
          <a:p>
            <a:r>
              <a:rPr lang="de-DE" b="1" dirty="0" smtClean="0"/>
              <a:t>Schutzbereich | Unterschiede zum Patent - </a:t>
            </a:r>
            <a:r>
              <a:rPr lang="tr-TR" b="1" dirty="0" smtClean="0"/>
              <a:t>1 </a:t>
            </a:r>
            <a:endParaRPr lang="tr-TR" b="1" dirty="0"/>
          </a:p>
        </p:txBody>
      </p:sp>
      <p:sp>
        <p:nvSpPr>
          <p:cNvPr id="6" name="İçerik Yer Tutucusu 5"/>
          <p:cNvSpPr>
            <a:spLocks noGrp="1"/>
          </p:cNvSpPr>
          <p:nvPr>
            <p:ph sz="half" idx="1"/>
          </p:nvPr>
        </p:nvSpPr>
        <p:spPr>
          <a:xfrm>
            <a:off x="251518" y="1988840"/>
            <a:ext cx="9001002" cy="4032448"/>
          </a:xfrm>
        </p:spPr>
        <p:txBody>
          <a:bodyPr/>
          <a:lstStyle/>
          <a:p>
            <a:r>
              <a:rPr lang="de-DE" dirty="0" smtClean="0"/>
              <a:t>Das Patent kann für Erzeugnisse und Verfahren erteilt werden.</a:t>
            </a:r>
            <a:endParaRPr lang="tr-TR" dirty="0" smtClean="0"/>
          </a:p>
          <a:p>
            <a:r>
              <a:rPr lang="de-DE" dirty="0" smtClean="0"/>
              <a:t>Das Gebrauchsmuster kann für Verfahren und die mit diesen Verfahren hergestellten Erzeugnisse und chemischen Stoffen nicht erteilt werden (in Deutschland können chemische Stoffe als Gebrauchsmuster angemeldet werden). Im Unterschied zum Patent wird auch kein Forschungsgutachten gefordert. </a:t>
            </a:r>
            <a:endParaRPr lang="tr-TR" dirty="0" smtClean="0"/>
          </a:p>
          <a:p>
            <a:r>
              <a:rPr lang="de-DE" dirty="0" smtClean="0"/>
              <a:t>Die Schutzfristen betragen bei</a:t>
            </a:r>
            <a:endParaRPr lang="de-DE" dirty="0"/>
          </a:p>
          <a:p>
            <a:pPr marL="0" indent="0">
              <a:buNone/>
            </a:pPr>
            <a:r>
              <a:rPr lang="de-DE" dirty="0"/>
              <a:t>	</a:t>
            </a:r>
            <a:r>
              <a:rPr lang="de-DE" dirty="0" smtClean="0"/>
              <a:t>- Patenten mit Recherche 20 Jahre, </a:t>
            </a:r>
            <a:endParaRPr lang="tr-TR" dirty="0" smtClean="0"/>
          </a:p>
          <a:p>
            <a:pPr marL="0" indent="0">
              <a:buNone/>
            </a:pPr>
            <a:r>
              <a:rPr lang="de-DE" dirty="0" smtClean="0"/>
              <a:t>	- Patenten ohne Recherche 7 Jahre, </a:t>
            </a:r>
          </a:p>
          <a:p>
            <a:pPr marL="0" indent="0">
              <a:buNone/>
            </a:pPr>
            <a:r>
              <a:rPr lang="de-DE" dirty="0" smtClean="0"/>
              <a:t>	- Bei Gebrauchsmustern 10 Jahre.</a:t>
            </a:r>
            <a:endParaRPr lang="tr-TR" dirty="0"/>
          </a:p>
        </p:txBody>
      </p:sp>
    </p:spTree>
    <p:extLst>
      <p:ext uri="{BB962C8B-B14F-4D97-AF65-F5344CB8AC3E}">
        <p14:creationId xmlns:p14="http://schemas.microsoft.com/office/powerpoint/2010/main" val="133693686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67</a:t>
            </a:fld>
            <a:endParaRPr lang="de-DE"/>
          </a:p>
        </p:txBody>
      </p:sp>
      <p:sp>
        <p:nvSpPr>
          <p:cNvPr id="5" name="Unvan 4"/>
          <p:cNvSpPr>
            <a:spLocks noGrp="1"/>
          </p:cNvSpPr>
          <p:nvPr>
            <p:ph type="title"/>
          </p:nvPr>
        </p:nvSpPr>
        <p:spPr/>
        <p:txBody>
          <a:bodyPr/>
          <a:lstStyle/>
          <a:p>
            <a:r>
              <a:rPr lang="de-DE" b="1" dirty="0"/>
              <a:t>Schutzbereich | Unterschiede zum Patent - 2</a:t>
            </a:r>
            <a:endParaRPr lang="tr-TR" dirty="0"/>
          </a:p>
        </p:txBody>
      </p:sp>
      <p:sp>
        <p:nvSpPr>
          <p:cNvPr id="6" name="İçerik Yer Tutucusu 5"/>
          <p:cNvSpPr>
            <a:spLocks noGrp="1"/>
          </p:cNvSpPr>
          <p:nvPr>
            <p:ph sz="half" idx="1"/>
          </p:nvPr>
        </p:nvSpPr>
        <p:spPr>
          <a:xfrm>
            <a:off x="251518" y="1988840"/>
            <a:ext cx="8208914" cy="4032448"/>
          </a:xfrm>
        </p:spPr>
        <p:txBody>
          <a:bodyPr/>
          <a:lstStyle/>
          <a:p>
            <a:r>
              <a:rPr lang="de-DE" dirty="0" smtClean="0"/>
              <a:t>Bei Patenten können Zusatzpatente vergeben werden; beim Gebrauchsmuster besteht diese Möglichkeit der zusätzlichen Anmeldung nicht. </a:t>
            </a:r>
            <a:endParaRPr lang="tr-TR" dirty="0" smtClean="0"/>
          </a:p>
          <a:p>
            <a:endParaRPr lang="tr-TR" dirty="0"/>
          </a:p>
          <a:p>
            <a:r>
              <a:rPr lang="de-DE" dirty="0" smtClean="0"/>
              <a:t>Bei Einleitung eines gerichtlichen Verfahrens auf Löschung kann der Rechtsinhaber </a:t>
            </a:r>
            <a:r>
              <a:rPr lang="de-DE" dirty="0"/>
              <a:t>eines Gebrauchsmusters während </a:t>
            </a:r>
            <a:r>
              <a:rPr lang="de-DE" dirty="0" smtClean="0"/>
              <a:t>der Dauer des Gerichtsverfahrens sich nicht auf die Schutzwirkung berufen.</a:t>
            </a:r>
            <a:endParaRPr lang="tr-TR" dirty="0"/>
          </a:p>
        </p:txBody>
      </p:sp>
    </p:spTree>
    <p:extLst>
      <p:ext uri="{BB962C8B-B14F-4D97-AF65-F5344CB8AC3E}">
        <p14:creationId xmlns:p14="http://schemas.microsoft.com/office/powerpoint/2010/main" val="405586880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68</a:t>
            </a:fld>
            <a:endParaRPr lang="de-DE"/>
          </a:p>
        </p:txBody>
      </p:sp>
      <p:sp>
        <p:nvSpPr>
          <p:cNvPr id="5" name="Unvan 4"/>
          <p:cNvSpPr>
            <a:spLocks noGrp="1"/>
          </p:cNvSpPr>
          <p:nvPr>
            <p:ph type="title"/>
          </p:nvPr>
        </p:nvSpPr>
        <p:spPr/>
        <p:txBody>
          <a:bodyPr/>
          <a:lstStyle/>
          <a:p>
            <a:r>
              <a:rPr lang="de-DE" b="1" dirty="0" smtClean="0"/>
              <a:t>Anwendung der Regelungen zum Patent</a:t>
            </a:r>
            <a:endParaRPr lang="tr-TR" b="1" dirty="0"/>
          </a:p>
        </p:txBody>
      </p:sp>
      <p:sp>
        <p:nvSpPr>
          <p:cNvPr id="6" name="İçerik Yer Tutucusu 5"/>
          <p:cNvSpPr>
            <a:spLocks noGrp="1"/>
          </p:cNvSpPr>
          <p:nvPr>
            <p:ph sz="half" idx="1"/>
          </p:nvPr>
        </p:nvSpPr>
        <p:spPr/>
        <p:txBody>
          <a:bodyPr/>
          <a:lstStyle/>
          <a:p>
            <a:r>
              <a:rPr lang="de-DE" dirty="0" smtClean="0"/>
              <a:t>In den Fällen, in denen es einer Regelung zum Gebrauchsmuster ermangelt, werden die Regelungen zum Patent analog herangezogen.</a:t>
            </a:r>
            <a:endParaRPr lang="tr-TR" dirty="0" smtClean="0"/>
          </a:p>
        </p:txBody>
      </p:sp>
    </p:spTree>
    <p:extLst>
      <p:ext uri="{BB962C8B-B14F-4D97-AF65-F5344CB8AC3E}">
        <p14:creationId xmlns:p14="http://schemas.microsoft.com/office/powerpoint/2010/main" val="82514534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69</a:t>
            </a:fld>
            <a:endParaRPr lang="de-DE"/>
          </a:p>
        </p:txBody>
      </p:sp>
      <p:sp>
        <p:nvSpPr>
          <p:cNvPr id="5" name="Unvan 4"/>
          <p:cNvSpPr>
            <a:spLocks noGrp="1"/>
          </p:cNvSpPr>
          <p:nvPr>
            <p:ph type="title"/>
          </p:nvPr>
        </p:nvSpPr>
        <p:spPr/>
        <p:txBody>
          <a:bodyPr/>
          <a:lstStyle/>
          <a:p>
            <a:r>
              <a:rPr lang="de-DE" b="1" dirty="0" smtClean="0"/>
              <a:t>Zusammenfassung der Schutzfristen</a:t>
            </a:r>
            <a:endParaRPr lang="tr-TR" b="1" dirty="0"/>
          </a:p>
        </p:txBody>
      </p:sp>
      <p:sp>
        <p:nvSpPr>
          <p:cNvPr id="6" name="İçerik Yer Tutucusu 5"/>
          <p:cNvSpPr>
            <a:spLocks noGrp="1"/>
          </p:cNvSpPr>
          <p:nvPr>
            <p:ph sz="half" idx="1"/>
          </p:nvPr>
        </p:nvSpPr>
        <p:spPr>
          <a:xfrm>
            <a:off x="251518" y="1988840"/>
            <a:ext cx="8435282" cy="4032448"/>
          </a:xfrm>
        </p:spPr>
        <p:txBody>
          <a:bodyPr/>
          <a:lstStyle/>
          <a:p>
            <a:r>
              <a:rPr lang="de-DE" sz="2200" dirty="0" smtClean="0"/>
              <a:t>Beginn der Schutzfrist mit Antragstellung:</a:t>
            </a:r>
            <a:endParaRPr lang="tr-TR" sz="2200" dirty="0"/>
          </a:p>
          <a:p>
            <a:endParaRPr lang="tr-TR" sz="2200" dirty="0"/>
          </a:p>
          <a:p>
            <a:pPr>
              <a:buFont typeface="Wingdings" panose="05000000000000000000" pitchFamily="2" charset="2"/>
              <a:buChar char="ü"/>
            </a:pPr>
            <a:r>
              <a:rPr lang="de-DE" sz="2200" dirty="0" smtClean="0"/>
              <a:t>Patent mit Recherche</a:t>
            </a:r>
            <a:r>
              <a:rPr lang="tr-TR" sz="2200" dirty="0"/>
              <a:t>	</a:t>
            </a:r>
            <a:r>
              <a:rPr lang="tr-TR" sz="2200" dirty="0" smtClean="0"/>
              <a:t>–</a:t>
            </a:r>
            <a:r>
              <a:rPr lang="tr-TR" sz="2200" dirty="0"/>
              <a:t>	</a:t>
            </a:r>
            <a:r>
              <a:rPr lang="tr-TR" sz="2200" dirty="0" smtClean="0"/>
              <a:t>20</a:t>
            </a:r>
            <a:r>
              <a:rPr lang="de-DE" sz="2200" dirty="0" smtClean="0"/>
              <a:t> Jahre</a:t>
            </a:r>
            <a:endParaRPr lang="tr-TR" sz="2200" dirty="0"/>
          </a:p>
          <a:p>
            <a:pPr>
              <a:buFont typeface="Wingdings" panose="05000000000000000000" pitchFamily="2" charset="2"/>
              <a:buChar char="ü"/>
            </a:pPr>
            <a:r>
              <a:rPr lang="de-DE" sz="2200" dirty="0" smtClean="0"/>
              <a:t>Patent ohne Recherche</a:t>
            </a:r>
            <a:r>
              <a:rPr lang="tr-TR" sz="2200" dirty="0"/>
              <a:t>	</a:t>
            </a:r>
            <a:r>
              <a:rPr lang="tr-TR" sz="2200" dirty="0" smtClean="0"/>
              <a:t>–</a:t>
            </a:r>
            <a:r>
              <a:rPr lang="tr-TR" sz="2200" dirty="0"/>
              <a:t>	7 </a:t>
            </a:r>
            <a:r>
              <a:rPr lang="de-DE" sz="2200" dirty="0" smtClean="0"/>
              <a:t>Jahre</a:t>
            </a:r>
            <a:endParaRPr lang="tr-TR" sz="2200" dirty="0"/>
          </a:p>
          <a:p>
            <a:pPr>
              <a:buFont typeface="Wingdings" panose="05000000000000000000" pitchFamily="2" charset="2"/>
              <a:buChar char="ü"/>
            </a:pPr>
            <a:r>
              <a:rPr lang="de-DE" sz="2200" dirty="0" smtClean="0"/>
              <a:t>Gebrauchsmuster</a:t>
            </a:r>
            <a:r>
              <a:rPr lang="tr-TR" sz="2200" dirty="0"/>
              <a:t>		</a:t>
            </a:r>
            <a:r>
              <a:rPr lang="tr-TR" sz="2200" dirty="0" smtClean="0"/>
              <a:t>–   </a:t>
            </a:r>
            <a:r>
              <a:rPr lang="tr-TR" sz="2200" dirty="0"/>
              <a:t>	10 </a:t>
            </a:r>
            <a:r>
              <a:rPr lang="de-DE" sz="2200" dirty="0" smtClean="0"/>
              <a:t>Jahre</a:t>
            </a:r>
            <a:endParaRPr lang="tr-TR" sz="2200" dirty="0"/>
          </a:p>
          <a:p>
            <a:pPr>
              <a:buFont typeface="Wingdings" panose="05000000000000000000" pitchFamily="2" charset="2"/>
              <a:buChar char="ü"/>
            </a:pPr>
            <a:r>
              <a:rPr lang="de-DE" sz="2200" dirty="0" smtClean="0"/>
              <a:t>Marke</a:t>
            </a:r>
            <a:r>
              <a:rPr lang="tr-TR" sz="2200" dirty="0"/>
              <a:t>			</a:t>
            </a:r>
            <a:r>
              <a:rPr lang="tr-TR" sz="2200" dirty="0" smtClean="0"/>
              <a:t>–   </a:t>
            </a:r>
            <a:r>
              <a:rPr lang="tr-TR" sz="2200" dirty="0"/>
              <a:t>	</a:t>
            </a:r>
            <a:r>
              <a:rPr lang="de-DE" sz="2200" dirty="0" smtClean="0"/>
              <a:t>beliebig verlängerbare          						10-Jahresperioden</a:t>
            </a:r>
            <a:endParaRPr lang="tr-TR" sz="2200" i="1" dirty="0"/>
          </a:p>
          <a:p>
            <a:pPr>
              <a:buFont typeface="Wingdings" panose="05000000000000000000" pitchFamily="2" charset="2"/>
              <a:buChar char="ü"/>
            </a:pPr>
            <a:r>
              <a:rPr lang="de-DE" sz="2200" dirty="0" smtClean="0"/>
              <a:t>Design</a:t>
            </a:r>
            <a:r>
              <a:rPr lang="tr-TR" sz="2200" dirty="0" smtClean="0"/>
              <a:t>			– </a:t>
            </a:r>
            <a:r>
              <a:rPr lang="tr-TR" sz="2200" dirty="0"/>
              <a:t>	</a:t>
            </a:r>
            <a:r>
              <a:rPr lang="de-DE" sz="2200" dirty="0" smtClean="0"/>
              <a:t>maximal 25 Jahre, wobei die 						Verlängerung durch 							5-Jahresperioden stattfindet</a:t>
            </a:r>
            <a:r>
              <a:rPr lang="tr-TR" dirty="0"/>
              <a:t>	 	 </a:t>
            </a:r>
          </a:p>
        </p:txBody>
      </p:sp>
    </p:spTree>
    <p:extLst>
      <p:ext uri="{BB962C8B-B14F-4D97-AF65-F5344CB8AC3E}">
        <p14:creationId xmlns:p14="http://schemas.microsoft.com/office/powerpoint/2010/main" val="3971532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7</a:t>
            </a:fld>
            <a:endParaRPr lang="de-DE"/>
          </a:p>
        </p:txBody>
      </p:sp>
      <p:sp>
        <p:nvSpPr>
          <p:cNvPr id="5" name="Unvan 4"/>
          <p:cNvSpPr>
            <a:spLocks noGrp="1"/>
          </p:cNvSpPr>
          <p:nvPr>
            <p:ph type="title"/>
          </p:nvPr>
        </p:nvSpPr>
        <p:spPr/>
        <p:txBody>
          <a:bodyPr/>
          <a:lstStyle/>
          <a:p>
            <a:r>
              <a:rPr lang="de-DE" b="1" dirty="0" smtClean="0"/>
              <a:t>Allgemeine Formen der Rechte des geistigen Eigentums - 1 </a:t>
            </a:r>
            <a:r>
              <a:rPr lang="tr-TR" b="1" dirty="0"/>
              <a:t/>
            </a:r>
            <a:br>
              <a:rPr lang="tr-TR" b="1" dirty="0"/>
            </a:br>
            <a:r>
              <a:rPr lang="de-DE" b="1" dirty="0" smtClean="0"/>
              <a:t/>
            </a:r>
            <a:br>
              <a:rPr lang="de-DE" b="1" dirty="0" smtClean="0"/>
            </a:br>
            <a:endParaRPr lang="tr-TR" dirty="0"/>
          </a:p>
        </p:txBody>
      </p:sp>
      <p:sp>
        <p:nvSpPr>
          <p:cNvPr id="6" name="İçerik Yer Tutucusu 5"/>
          <p:cNvSpPr>
            <a:spLocks noGrp="1"/>
          </p:cNvSpPr>
          <p:nvPr>
            <p:ph sz="half" idx="1"/>
          </p:nvPr>
        </p:nvSpPr>
        <p:spPr>
          <a:xfrm>
            <a:off x="251518" y="1988840"/>
            <a:ext cx="7200802" cy="4248472"/>
          </a:xfrm>
        </p:spPr>
        <p:txBody>
          <a:bodyPr/>
          <a:lstStyle/>
          <a:p>
            <a:endParaRPr lang="de-DE" sz="2300" b="1" i="1" dirty="0" smtClean="0"/>
          </a:p>
          <a:p>
            <a:r>
              <a:rPr lang="de-DE" sz="2300" b="1" i="1" dirty="0" smtClean="0"/>
              <a:t>Konkrete Produkte</a:t>
            </a:r>
            <a:r>
              <a:rPr lang="tr-TR" sz="2300" b="1" i="1" dirty="0" smtClean="0"/>
              <a:t> </a:t>
            </a:r>
          </a:p>
          <a:p>
            <a:pPr marL="0" indent="0">
              <a:buNone/>
            </a:pPr>
            <a:r>
              <a:rPr lang="de-DE" sz="2300" dirty="0"/>
              <a:t>Geistiges Eigentum verfügt </a:t>
            </a:r>
            <a:r>
              <a:rPr lang="de-DE" sz="2300" dirty="0" smtClean="0"/>
              <a:t>über keine materielle Existenz. Es unterliegt einer Regulierung, die sich von der für Sachen unterscheidet. </a:t>
            </a:r>
            <a:r>
              <a:rPr lang="de-DE" sz="2300" i="1" dirty="0" smtClean="0"/>
              <a:t>Beispiel: </a:t>
            </a:r>
            <a:r>
              <a:rPr lang="de-DE" sz="2300" dirty="0" smtClean="0"/>
              <a:t>eine Marke ist nicht fassbar. Das Markenrecht unterscheidet sich von dem Recht, das auf das Eigentumsrecht der die Marke betreffenden Sachen Anwendung findet. </a:t>
            </a:r>
            <a:endParaRPr lang="tr-TR" sz="2300" dirty="0"/>
          </a:p>
          <a:p>
            <a:endParaRPr lang="tr-TR" sz="2300" dirty="0"/>
          </a:p>
          <a:p>
            <a:r>
              <a:rPr lang="de-DE" sz="2300" b="1" i="1" dirty="0"/>
              <a:t>D</a:t>
            </a:r>
            <a:r>
              <a:rPr lang="de-DE" sz="2300" b="1" i="1" dirty="0" smtClean="0"/>
              <a:t>as Schutzrecht wirkt landesweit</a:t>
            </a:r>
            <a:endParaRPr lang="tr-TR" sz="2300" b="1" i="1" dirty="0" smtClean="0"/>
          </a:p>
          <a:p>
            <a:pPr marL="0" indent="0">
              <a:buNone/>
            </a:pPr>
            <a:r>
              <a:rPr lang="de-DE" sz="2300" dirty="0" smtClean="0"/>
              <a:t>Das Schutzrecht entfaltet sich entsprechend den Gesetzen des Staates innerhalb der Grenzen dessen. </a:t>
            </a:r>
            <a:endParaRPr lang="tr-TR" sz="2300" dirty="0"/>
          </a:p>
        </p:txBody>
      </p:sp>
    </p:spTree>
    <p:extLst>
      <p:ext uri="{BB962C8B-B14F-4D97-AF65-F5344CB8AC3E}">
        <p14:creationId xmlns:p14="http://schemas.microsoft.com/office/powerpoint/2010/main" val="139663738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70</a:t>
            </a:fld>
            <a:endParaRPr lang="de-DE"/>
          </a:p>
        </p:txBody>
      </p:sp>
      <p:sp>
        <p:nvSpPr>
          <p:cNvPr id="5" name="Unvan 4"/>
          <p:cNvSpPr>
            <a:spLocks noGrp="1"/>
          </p:cNvSpPr>
          <p:nvPr>
            <p:ph type="title"/>
          </p:nvPr>
        </p:nvSpPr>
        <p:spPr>
          <a:xfrm>
            <a:off x="251518" y="1268760"/>
            <a:ext cx="8784978" cy="432048"/>
          </a:xfrm>
        </p:spPr>
        <p:txBody>
          <a:bodyPr/>
          <a:lstStyle/>
          <a:p>
            <a:r>
              <a:rPr lang="de-DE" b="1" dirty="0" smtClean="0"/>
              <a:t>Gerichtliche Rechtsmittel im Falle der Verletzung der Schutzrechte - 1</a:t>
            </a:r>
            <a:br>
              <a:rPr lang="de-DE" b="1" dirty="0" smtClean="0"/>
            </a:br>
            <a:endParaRPr lang="tr-TR" b="1" dirty="0"/>
          </a:p>
        </p:txBody>
      </p:sp>
      <p:sp>
        <p:nvSpPr>
          <p:cNvPr id="6" name="İçerik Yer Tutucusu 5"/>
          <p:cNvSpPr>
            <a:spLocks noGrp="1"/>
          </p:cNvSpPr>
          <p:nvPr>
            <p:ph sz="half" idx="1"/>
          </p:nvPr>
        </p:nvSpPr>
        <p:spPr/>
        <p:txBody>
          <a:bodyPr/>
          <a:lstStyle/>
          <a:p>
            <a:endParaRPr lang="de-DE" b="1" dirty="0" smtClean="0"/>
          </a:p>
          <a:p>
            <a:r>
              <a:rPr lang="de-DE" b="1" dirty="0" smtClean="0"/>
              <a:t>Einstweiliger Rechtsschutz</a:t>
            </a:r>
            <a:endParaRPr lang="tr-TR" b="1" dirty="0" smtClean="0"/>
          </a:p>
          <a:p>
            <a:endParaRPr lang="tr-TR" b="1" dirty="0" smtClean="0"/>
          </a:p>
          <a:p>
            <a:pPr marL="0" indent="0">
              <a:buNone/>
            </a:pPr>
            <a:endParaRPr lang="tr-TR" b="1" dirty="0"/>
          </a:p>
          <a:p>
            <a:r>
              <a:rPr lang="de-DE" b="1" dirty="0" smtClean="0"/>
              <a:t>Feststellungsverfahren</a:t>
            </a:r>
            <a:endParaRPr lang="tr-TR" b="1" dirty="0" smtClean="0"/>
          </a:p>
          <a:p>
            <a:endParaRPr lang="tr-TR" b="1" dirty="0"/>
          </a:p>
          <a:p>
            <a:pPr>
              <a:buFont typeface="Wingdings" panose="05000000000000000000" pitchFamily="2" charset="2"/>
              <a:buChar char="ü"/>
            </a:pPr>
            <a:r>
              <a:rPr lang="de-DE" dirty="0" smtClean="0"/>
              <a:t>Beweissicherungsverfahren</a:t>
            </a:r>
            <a:endParaRPr lang="tr-TR" dirty="0" smtClean="0"/>
          </a:p>
          <a:p>
            <a:pPr>
              <a:buFont typeface="Wingdings" panose="05000000000000000000" pitchFamily="2" charset="2"/>
              <a:buChar char="ü"/>
            </a:pPr>
            <a:r>
              <a:rPr lang="de-DE" dirty="0" smtClean="0"/>
              <a:t>Feststellung der Verletzung</a:t>
            </a:r>
            <a:endParaRPr lang="tr-TR" dirty="0" smtClean="0"/>
          </a:p>
          <a:p>
            <a:pPr marL="360363" lvl="1" indent="0">
              <a:buNone/>
            </a:pPr>
            <a:endParaRPr lang="tr-TR" dirty="0" smtClean="0"/>
          </a:p>
          <a:p>
            <a:pPr marL="0" indent="0">
              <a:buNone/>
            </a:pPr>
            <a:endParaRPr lang="tr-TR" dirty="0"/>
          </a:p>
          <a:p>
            <a:pPr marL="0" indent="0">
              <a:buNone/>
            </a:pPr>
            <a:endParaRPr lang="tr-TR" dirty="0"/>
          </a:p>
        </p:txBody>
      </p:sp>
    </p:spTree>
    <p:extLst>
      <p:ext uri="{BB962C8B-B14F-4D97-AF65-F5344CB8AC3E}">
        <p14:creationId xmlns:p14="http://schemas.microsoft.com/office/powerpoint/2010/main" val="104612822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71</a:t>
            </a:fld>
            <a:endParaRPr lang="de-DE"/>
          </a:p>
        </p:txBody>
      </p:sp>
      <p:sp>
        <p:nvSpPr>
          <p:cNvPr id="5" name="Unvan 4"/>
          <p:cNvSpPr>
            <a:spLocks noGrp="1"/>
          </p:cNvSpPr>
          <p:nvPr>
            <p:ph type="title"/>
          </p:nvPr>
        </p:nvSpPr>
        <p:spPr>
          <a:xfrm>
            <a:off x="251518" y="1268760"/>
            <a:ext cx="8568954" cy="432048"/>
          </a:xfrm>
        </p:spPr>
        <p:txBody>
          <a:bodyPr/>
          <a:lstStyle/>
          <a:p>
            <a:r>
              <a:rPr lang="de-DE" b="1" dirty="0"/>
              <a:t>Gerichtliche Rechtsmittel im Falle der Verletzung der Schutzrechte - </a:t>
            </a:r>
            <a:r>
              <a:rPr lang="de-DE" b="1" dirty="0" smtClean="0"/>
              <a:t>2</a:t>
            </a:r>
            <a:endParaRPr lang="tr-TR" dirty="0"/>
          </a:p>
        </p:txBody>
      </p:sp>
      <p:sp>
        <p:nvSpPr>
          <p:cNvPr id="6" name="İçerik Yer Tutucusu 5"/>
          <p:cNvSpPr>
            <a:spLocks noGrp="1"/>
          </p:cNvSpPr>
          <p:nvPr>
            <p:ph sz="half" idx="1"/>
          </p:nvPr>
        </p:nvSpPr>
        <p:spPr>
          <a:xfrm>
            <a:off x="251518" y="1988840"/>
            <a:ext cx="7992890" cy="4032448"/>
          </a:xfrm>
        </p:spPr>
        <p:txBody>
          <a:bodyPr/>
          <a:lstStyle/>
          <a:p>
            <a:endParaRPr lang="de-DE" b="1" dirty="0" smtClean="0"/>
          </a:p>
          <a:p>
            <a:r>
              <a:rPr lang="de-DE" b="1" dirty="0" smtClean="0"/>
              <a:t>Leistungsklagen</a:t>
            </a:r>
            <a:endParaRPr lang="tr-TR" b="1" dirty="0" smtClean="0"/>
          </a:p>
          <a:p>
            <a:endParaRPr lang="tr-TR" dirty="0"/>
          </a:p>
          <a:p>
            <a:pPr>
              <a:buFont typeface="Wingdings" panose="05000000000000000000" pitchFamily="2" charset="2"/>
              <a:buChar char="ü"/>
            </a:pPr>
            <a:r>
              <a:rPr lang="de-DE" dirty="0" smtClean="0"/>
              <a:t>auf Verhinderung bzw. Unterlassung der Verletzung</a:t>
            </a:r>
            <a:endParaRPr lang="tr-TR" dirty="0" smtClean="0"/>
          </a:p>
          <a:p>
            <a:pPr>
              <a:buFont typeface="Wingdings" panose="05000000000000000000" pitchFamily="2" charset="2"/>
              <a:buChar char="ü"/>
            </a:pPr>
            <a:r>
              <a:rPr lang="de-DE" dirty="0" smtClean="0"/>
              <a:t>auf Schadenersatz</a:t>
            </a:r>
          </a:p>
          <a:p>
            <a:pPr>
              <a:buFont typeface="Wingdings" panose="05000000000000000000" pitchFamily="2" charset="2"/>
              <a:buChar char="ü"/>
            </a:pPr>
            <a:r>
              <a:rPr lang="de-DE" dirty="0" smtClean="0"/>
              <a:t>auf Rückübertragung des Rechtes bei unrechtmäßiger Übertragung des Schutzrechtes</a:t>
            </a:r>
          </a:p>
          <a:p>
            <a:pPr>
              <a:buFont typeface="Wingdings" panose="05000000000000000000" pitchFamily="2" charset="2"/>
              <a:buChar char="ü"/>
            </a:pPr>
            <a:r>
              <a:rPr lang="de-DE" dirty="0" smtClean="0"/>
              <a:t>auf Lizenzgebühren</a:t>
            </a:r>
            <a:endParaRPr lang="tr-TR" dirty="0" smtClean="0"/>
          </a:p>
          <a:p>
            <a:pPr>
              <a:buFont typeface="Wingdings" panose="05000000000000000000" pitchFamily="2" charset="2"/>
              <a:buChar char="ü"/>
            </a:pPr>
            <a:endParaRPr lang="tr-TR" dirty="0"/>
          </a:p>
          <a:p>
            <a:r>
              <a:rPr lang="de-DE" b="1" dirty="0" smtClean="0"/>
              <a:t>Strafverfahren</a:t>
            </a:r>
            <a:endParaRPr lang="tr-TR" b="1" dirty="0" smtClean="0"/>
          </a:p>
          <a:p>
            <a:pPr marL="0" indent="0">
              <a:buNone/>
            </a:pPr>
            <a:endParaRPr lang="tr-TR" b="1" dirty="0"/>
          </a:p>
        </p:txBody>
      </p:sp>
    </p:spTree>
    <p:extLst>
      <p:ext uri="{BB962C8B-B14F-4D97-AF65-F5344CB8AC3E}">
        <p14:creationId xmlns:p14="http://schemas.microsoft.com/office/powerpoint/2010/main" val="129282887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72</a:t>
            </a:fld>
            <a:endParaRPr lang="de-DE"/>
          </a:p>
        </p:txBody>
      </p:sp>
      <p:sp>
        <p:nvSpPr>
          <p:cNvPr id="5" name="Unvan 4"/>
          <p:cNvSpPr>
            <a:spLocks noGrp="1"/>
          </p:cNvSpPr>
          <p:nvPr>
            <p:ph type="title"/>
          </p:nvPr>
        </p:nvSpPr>
        <p:spPr/>
        <p:txBody>
          <a:bodyPr/>
          <a:lstStyle/>
          <a:p>
            <a:r>
              <a:rPr lang="de-DE" b="1" dirty="0" smtClean="0"/>
              <a:t>Forderungen, die gerichtlich durchgesetzt werden können</a:t>
            </a:r>
            <a:endParaRPr lang="tr-TR" b="1" dirty="0"/>
          </a:p>
        </p:txBody>
      </p:sp>
      <p:sp>
        <p:nvSpPr>
          <p:cNvPr id="6" name="İçerik Yer Tutucusu 5"/>
          <p:cNvSpPr>
            <a:spLocks noGrp="1"/>
          </p:cNvSpPr>
          <p:nvPr>
            <p:ph sz="half" idx="1"/>
          </p:nvPr>
        </p:nvSpPr>
        <p:spPr>
          <a:xfrm>
            <a:off x="251518" y="1988840"/>
            <a:ext cx="8712970" cy="4032448"/>
          </a:xfrm>
        </p:spPr>
        <p:txBody>
          <a:bodyPr/>
          <a:lstStyle/>
          <a:p>
            <a:endParaRPr lang="tr-TR" dirty="0" smtClean="0"/>
          </a:p>
          <a:p>
            <a:r>
              <a:rPr lang="de-DE" dirty="0" smtClean="0"/>
              <a:t>Pfändung geschützter Erzeugnisse und Übertragung des Eigentums an den geschützten Erzeugnissen</a:t>
            </a:r>
            <a:endParaRPr lang="tr-TR" dirty="0" smtClean="0"/>
          </a:p>
          <a:p>
            <a:endParaRPr lang="tr-TR" dirty="0" smtClean="0"/>
          </a:p>
          <a:p>
            <a:r>
              <a:rPr lang="de-DE" dirty="0" smtClean="0"/>
              <a:t>Rückruf und endgültige </a:t>
            </a:r>
            <a:r>
              <a:rPr lang="de-DE" dirty="0"/>
              <a:t>Entfernung </a:t>
            </a:r>
            <a:r>
              <a:rPr lang="de-DE" dirty="0" smtClean="0"/>
              <a:t>der geschützten Erzeugnisse aus </a:t>
            </a:r>
            <a:r>
              <a:rPr lang="de-DE" dirty="0"/>
              <a:t>den </a:t>
            </a:r>
            <a:r>
              <a:rPr lang="de-DE" dirty="0" smtClean="0"/>
              <a:t>Vertriebswegen</a:t>
            </a:r>
          </a:p>
          <a:p>
            <a:endParaRPr lang="de-DE" dirty="0" smtClean="0"/>
          </a:p>
          <a:p>
            <a:r>
              <a:rPr lang="de-DE" dirty="0" smtClean="0"/>
              <a:t>Im Unterschied zum deutschen Recht kein Auskunftsanspruch über Herkunft und Vertriebsweg der geschützten Erzeugnisse</a:t>
            </a:r>
            <a:endParaRPr lang="tr-TR" dirty="0"/>
          </a:p>
        </p:txBody>
      </p:sp>
    </p:spTree>
    <p:extLst>
      <p:ext uri="{BB962C8B-B14F-4D97-AF65-F5344CB8AC3E}">
        <p14:creationId xmlns:p14="http://schemas.microsoft.com/office/powerpoint/2010/main" val="111038663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Fußzeilenplatzhalter 2"/>
          <p:cNvSpPr>
            <a:spLocks noGrp="1"/>
          </p:cNvSpPr>
          <p:nvPr>
            <p:ph type="ftr" sz="quarter" idx="11"/>
          </p:nvPr>
        </p:nvSpPr>
        <p:spPr/>
        <p:txBody>
          <a:bodyPr/>
          <a:lstStyle/>
          <a:p>
            <a:r>
              <a:rPr lang="de-DE" smtClean="0"/>
              <a:t>www.gencer-coll.eu</a:t>
            </a:r>
            <a:endParaRPr lang="de-DE" dirty="0"/>
          </a:p>
        </p:txBody>
      </p:sp>
      <p:sp>
        <p:nvSpPr>
          <p:cNvPr id="4" name="Foliennummernplatzhalter 3"/>
          <p:cNvSpPr>
            <a:spLocks noGrp="1"/>
          </p:cNvSpPr>
          <p:nvPr>
            <p:ph type="sldNum" sz="quarter" idx="12"/>
          </p:nvPr>
        </p:nvSpPr>
        <p:spPr/>
        <p:txBody>
          <a:bodyPr/>
          <a:lstStyle/>
          <a:p>
            <a:fld id="{BEE2948E-B6F3-4081-9C2A-A2641D91FEA7}" type="slidenum">
              <a:rPr lang="de-DE" smtClean="0"/>
              <a:pPr/>
              <a:t>73</a:t>
            </a:fld>
            <a:endParaRPr lang="de-DE"/>
          </a:p>
        </p:txBody>
      </p:sp>
      <p:sp>
        <p:nvSpPr>
          <p:cNvPr id="5" name="Titel 4"/>
          <p:cNvSpPr>
            <a:spLocks noGrp="1"/>
          </p:cNvSpPr>
          <p:nvPr>
            <p:ph type="title"/>
          </p:nvPr>
        </p:nvSpPr>
        <p:spPr/>
        <p:txBody>
          <a:bodyPr/>
          <a:lstStyle/>
          <a:p>
            <a:endParaRPr lang="de-DE" dirty="0"/>
          </a:p>
        </p:txBody>
      </p:sp>
      <p:sp>
        <p:nvSpPr>
          <p:cNvPr id="6" name="Inhaltsplatzhalter 5"/>
          <p:cNvSpPr>
            <a:spLocks noGrp="1"/>
          </p:cNvSpPr>
          <p:nvPr>
            <p:ph sz="half" idx="1"/>
          </p:nvPr>
        </p:nvSpPr>
        <p:spPr/>
        <p:txBody>
          <a:bodyPr/>
          <a:lstStyle/>
          <a:p>
            <a:pPr marL="0" indent="0">
              <a:buNone/>
            </a:pPr>
            <a:endParaRPr lang="de-DE" sz="2800" b="1" dirty="0" smtClean="0">
              <a:solidFill>
                <a:srgbClr val="7E161A"/>
              </a:solidFill>
            </a:endParaRPr>
          </a:p>
          <a:p>
            <a:pPr marL="0" indent="0">
              <a:buNone/>
            </a:pPr>
            <a:endParaRPr lang="de-DE" sz="2800" b="1" dirty="0">
              <a:solidFill>
                <a:srgbClr val="7E161A"/>
              </a:solidFill>
            </a:endParaRPr>
          </a:p>
          <a:p>
            <a:pPr marL="0" indent="0">
              <a:buNone/>
            </a:pPr>
            <a:endParaRPr lang="de-DE" sz="2800" b="1" dirty="0" smtClean="0">
              <a:solidFill>
                <a:srgbClr val="7E161A"/>
              </a:solidFill>
            </a:endParaRPr>
          </a:p>
          <a:p>
            <a:pPr marL="0" indent="0" algn="ctr">
              <a:buNone/>
            </a:pPr>
            <a:r>
              <a:rPr lang="de-DE" sz="2800" b="1" dirty="0" smtClean="0">
                <a:solidFill>
                  <a:srgbClr val="7E161A"/>
                </a:solidFill>
              </a:rPr>
              <a:t>Vielen Dank</a:t>
            </a:r>
          </a:p>
          <a:p>
            <a:pPr marL="0" indent="0" algn="ctr">
              <a:buNone/>
            </a:pPr>
            <a:r>
              <a:rPr lang="de-DE" sz="2800" b="1" dirty="0" smtClean="0">
                <a:solidFill>
                  <a:srgbClr val="7E161A"/>
                </a:solidFill>
              </a:rPr>
              <a:t>für Ihre Aufmerksamkeit</a:t>
            </a:r>
            <a:endParaRPr lang="de-DE" sz="2800" b="1" dirty="0">
              <a:solidFill>
                <a:srgbClr val="7E161A"/>
              </a:solidFill>
            </a:endParaRPr>
          </a:p>
        </p:txBody>
      </p:sp>
    </p:spTree>
    <p:extLst>
      <p:ext uri="{BB962C8B-B14F-4D97-AF65-F5344CB8AC3E}">
        <p14:creationId xmlns:p14="http://schemas.microsoft.com/office/powerpoint/2010/main" val="3432843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8</a:t>
            </a:fld>
            <a:endParaRPr lang="de-DE"/>
          </a:p>
        </p:txBody>
      </p:sp>
      <p:sp>
        <p:nvSpPr>
          <p:cNvPr id="5" name="Unvan 4"/>
          <p:cNvSpPr>
            <a:spLocks noGrp="1"/>
          </p:cNvSpPr>
          <p:nvPr>
            <p:ph type="title"/>
          </p:nvPr>
        </p:nvSpPr>
        <p:spPr/>
        <p:txBody>
          <a:bodyPr/>
          <a:lstStyle/>
          <a:p>
            <a:r>
              <a:rPr lang="de-DE" b="1" dirty="0"/>
              <a:t>Allgemeine Formen der Rechte des geistigen Eigentums </a:t>
            </a:r>
            <a:r>
              <a:rPr lang="de-DE" b="1" dirty="0" smtClean="0"/>
              <a:t>- 2</a:t>
            </a:r>
            <a:br>
              <a:rPr lang="de-DE" b="1" dirty="0" smtClean="0"/>
            </a:br>
            <a:r>
              <a:rPr lang="de-DE" b="1" dirty="0" smtClean="0"/>
              <a:t/>
            </a:r>
            <a:br>
              <a:rPr lang="de-DE" b="1" dirty="0" smtClean="0"/>
            </a:br>
            <a:endParaRPr lang="tr-TR" dirty="0"/>
          </a:p>
        </p:txBody>
      </p:sp>
      <p:sp>
        <p:nvSpPr>
          <p:cNvPr id="6" name="İçerik Yer Tutucusu 5"/>
          <p:cNvSpPr>
            <a:spLocks noGrp="1"/>
          </p:cNvSpPr>
          <p:nvPr>
            <p:ph sz="half" idx="1"/>
          </p:nvPr>
        </p:nvSpPr>
        <p:spPr>
          <a:xfrm>
            <a:off x="251518" y="1988840"/>
            <a:ext cx="7200802" cy="4248472"/>
          </a:xfrm>
        </p:spPr>
        <p:txBody>
          <a:bodyPr/>
          <a:lstStyle/>
          <a:p>
            <a:endParaRPr lang="de-DE" b="1" i="1" dirty="0" smtClean="0"/>
          </a:p>
          <a:p>
            <a:r>
              <a:rPr lang="de-DE" b="1" i="1" dirty="0" smtClean="0"/>
              <a:t>Fristgebunden</a:t>
            </a:r>
            <a:endParaRPr lang="tr-TR" b="1" i="1" dirty="0"/>
          </a:p>
          <a:p>
            <a:pPr>
              <a:buNone/>
            </a:pPr>
            <a:r>
              <a:rPr lang="de-DE" dirty="0" smtClean="0"/>
              <a:t>In Abhängigkeit der Form kann das Recht in</a:t>
            </a:r>
          </a:p>
          <a:p>
            <a:pPr>
              <a:buNone/>
            </a:pPr>
            <a:r>
              <a:rPr lang="de-DE" dirty="0" smtClean="0"/>
              <a:t>bestimmten Fristen geschützt werden. </a:t>
            </a:r>
            <a:r>
              <a:rPr lang="de-DE" i="1" dirty="0" smtClean="0"/>
              <a:t>Beispiel:</a:t>
            </a:r>
          </a:p>
          <a:p>
            <a:pPr>
              <a:buNone/>
            </a:pPr>
            <a:r>
              <a:rPr lang="de-DE" dirty="0" smtClean="0"/>
              <a:t>Geprüfte Patente werden 20 Jahre geschützt; </a:t>
            </a:r>
          </a:p>
          <a:p>
            <a:pPr>
              <a:buNone/>
            </a:pPr>
            <a:r>
              <a:rPr lang="de-DE" dirty="0" smtClean="0"/>
              <a:t>Gebrauchsmuster dagegen nur 10 Jahre. </a:t>
            </a:r>
          </a:p>
          <a:p>
            <a:pPr>
              <a:buNone/>
            </a:pPr>
            <a:endParaRPr lang="tr-TR" dirty="0"/>
          </a:p>
          <a:p>
            <a:r>
              <a:rPr lang="de-DE" b="1" i="1" dirty="0" smtClean="0"/>
              <a:t>Rechtsfähigkeit</a:t>
            </a:r>
            <a:endParaRPr lang="tr-TR" b="1" i="1" dirty="0" smtClean="0"/>
          </a:p>
          <a:p>
            <a:pPr>
              <a:buNone/>
            </a:pPr>
            <a:r>
              <a:rPr lang="de-DE" dirty="0" smtClean="0"/>
              <a:t>Es kann übertragen, lizenziert, </a:t>
            </a:r>
            <a:r>
              <a:rPr lang="de-DE" dirty="0" err="1" smtClean="0"/>
              <a:t>ver</a:t>
            </a:r>
            <a:r>
              <a:rPr lang="de-DE" dirty="0" smtClean="0"/>
              <a:t>- und gepfändet und </a:t>
            </a:r>
          </a:p>
          <a:p>
            <a:pPr>
              <a:buNone/>
            </a:pPr>
            <a:r>
              <a:rPr lang="de-DE" dirty="0" smtClean="0"/>
              <a:t>vererbt werden. </a:t>
            </a:r>
            <a:endParaRPr lang="tr-TR" dirty="0"/>
          </a:p>
        </p:txBody>
      </p:sp>
    </p:spTree>
    <p:extLst>
      <p:ext uri="{BB962C8B-B14F-4D97-AF65-F5344CB8AC3E}">
        <p14:creationId xmlns:p14="http://schemas.microsoft.com/office/powerpoint/2010/main" val="38698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3DEAEF-1637-4FDA-BE0C-BD65E5165450}" type="datetime1">
              <a:rPr lang="de-DE" smtClean="0"/>
              <a:pPr/>
              <a:t>09.04.2014</a:t>
            </a:fld>
            <a:endParaRPr lang="de-DE"/>
          </a:p>
        </p:txBody>
      </p:sp>
      <p:sp>
        <p:nvSpPr>
          <p:cNvPr id="3" name="Altbilgi Yer Tutucusu 2"/>
          <p:cNvSpPr>
            <a:spLocks noGrp="1"/>
          </p:cNvSpPr>
          <p:nvPr>
            <p:ph type="ftr" sz="quarter" idx="11"/>
          </p:nvPr>
        </p:nvSpPr>
        <p:spPr/>
        <p:txBody>
          <a:bodyPr/>
          <a:lstStyle/>
          <a:p>
            <a:r>
              <a:rPr lang="de-DE" smtClean="0"/>
              <a:t>www.gencer-coll.eu</a:t>
            </a:r>
            <a:endParaRPr lang="de-DE" dirty="0"/>
          </a:p>
        </p:txBody>
      </p:sp>
      <p:sp>
        <p:nvSpPr>
          <p:cNvPr id="4" name="Slayt Numarası Yer Tutucusu 3"/>
          <p:cNvSpPr>
            <a:spLocks noGrp="1"/>
          </p:cNvSpPr>
          <p:nvPr>
            <p:ph type="sldNum" sz="quarter" idx="12"/>
          </p:nvPr>
        </p:nvSpPr>
        <p:spPr/>
        <p:txBody>
          <a:bodyPr/>
          <a:lstStyle/>
          <a:p>
            <a:fld id="{BEE2948E-B6F3-4081-9C2A-A2641D91FEA7}" type="slidenum">
              <a:rPr lang="de-DE" smtClean="0"/>
              <a:pPr/>
              <a:t>9</a:t>
            </a:fld>
            <a:endParaRPr lang="de-DE"/>
          </a:p>
        </p:txBody>
      </p:sp>
      <p:sp>
        <p:nvSpPr>
          <p:cNvPr id="5" name="Unvan 4"/>
          <p:cNvSpPr>
            <a:spLocks noGrp="1"/>
          </p:cNvSpPr>
          <p:nvPr>
            <p:ph type="title"/>
          </p:nvPr>
        </p:nvSpPr>
        <p:spPr/>
        <p:txBody>
          <a:bodyPr/>
          <a:lstStyle/>
          <a:p>
            <a:r>
              <a:rPr lang="de-DE" b="1" dirty="0" smtClean="0"/>
              <a:t>Grundlegende Unterscheidung der </a:t>
            </a:r>
            <a:r>
              <a:rPr lang="de-DE" b="1" dirty="0"/>
              <a:t>Rechte des geistigen Eigentums - 1</a:t>
            </a:r>
            <a:endParaRPr lang="tr-TR" b="1" dirty="0"/>
          </a:p>
        </p:txBody>
      </p:sp>
      <p:sp>
        <p:nvSpPr>
          <p:cNvPr id="7" name="İçerik Yer Tutucusu 5"/>
          <p:cNvSpPr>
            <a:spLocks noGrp="1"/>
          </p:cNvSpPr>
          <p:nvPr>
            <p:ph sz="half" idx="1"/>
          </p:nvPr>
        </p:nvSpPr>
        <p:spPr>
          <a:xfrm>
            <a:off x="251518" y="1988840"/>
            <a:ext cx="7200802" cy="4248472"/>
          </a:xfrm>
        </p:spPr>
        <p:txBody>
          <a:bodyPr/>
          <a:lstStyle/>
          <a:p>
            <a:pPr marL="0" indent="0">
              <a:buNone/>
            </a:pPr>
            <a:endParaRPr lang="de-DE" b="1" dirty="0" smtClean="0"/>
          </a:p>
          <a:p>
            <a:pPr marL="0" indent="0">
              <a:buNone/>
            </a:pPr>
            <a:endParaRPr lang="tr-TR" b="1" dirty="0"/>
          </a:p>
          <a:p>
            <a:r>
              <a:rPr lang="de-DE" b="1" dirty="0" smtClean="0"/>
              <a:t>Geistige und </a:t>
            </a:r>
            <a:r>
              <a:rPr lang="de-DE" b="1" dirty="0"/>
              <a:t>künstlerische Werke </a:t>
            </a:r>
            <a:r>
              <a:rPr lang="tr-TR" b="1" dirty="0" smtClean="0"/>
              <a:t>(</a:t>
            </a:r>
            <a:r>
              <a:rPr lang="tr-TR" b="1" dirty="0" smtClean="0"/>
              <a:t>Copyrights)</a:t>
            </a:r>
          </a:p>
          <a:p>
            <a:pPr>
              <a:buNone/>
            </a:pPr>
            <a:r>
              <a:rPr lang="tr-TR" dirty="0" smtClean="0"/>
              <a:t> </a:t>
            </a:r>
            <a:r>
              <a:rPr lang="tr-TR" dirty="0"/>
              <a:t>		</a:t>
            </a:r>
          </a:p>
          <a:p>
            <a:r>
              <a:rPr lang="de-DE" b="1" dirty="0" smtClean="0"/>
              <a:t>Gewerbliche Rechte </a:t>
            </a:r>
            <a:r>
              <a:rPr lang="tr-TR" b="1" dirty="0" smtClean="0"/>
              <a:t>(Industrial properties) </a:t>
            </a:r>
          </a:p>
          <a:p>
            <a:pPr marL="0" indent="0">
              <a:buNone/>
            </a:pPr>
            <a:endParaRPr lang="tr-TR" dirty="0"/>
          </a:p>
        </p:txBody>
      </p:sp>
    </p:spTree>
    <p:extLst>
      <p:ext uri="{BB962C8B-B14F-4D97-AF65-F5344CB8AC3E}">
        <p14:creationId xmlns:p14="http://schemas.microsoft.com/office/powerpoint/2010/main" val="1700349717"/>
      </p:ext>
    </p:extLst>
  </p:cSld>
  <p:clrMapOvr>
    <a:masterClrMapping/>
  </p:clrMapOvr>
</p:sld>
</file>

<file path=ppt/theme/theme1.xml><?xml version="1.0" encoding="utf-8"?>
<a:theme xmlns:a="http://schemas.openxmlformats.org/drawingml/2006/main" name="Larissa-Design">
  <a:themeElements>
    <a:clrScheme name="Benutzerdefiniert 1">
      <a:dk1>
        <a:srgbClr val="353330"/>
      </a:dk1>
      <a:lt1>
        <a:srgbClr val="F9F4E6"/>
      </a:lt1>
      <a:dk2>
        <a:srgbClr val="353330"/>
      </a:dk2>
      <a:lt2>
        <a:srgbClr val="F2ECE0"/>
      </a:lt2>
      <a:accent1>
        <a:srgbClr val="761617"/>
      </a:accent1>
      <a:accent2>
        <a:srgbClr val="00B0F0"/>
      </a:accent2>
      <a:accent3>
        <a:srgbClr val="92D050"/>
      </a:accent3>
      <a:accent4>
        <a:srgbClr val="FFC000"/>
      </a:accent4>
      <a:accent5>
        <a:srgbClr val="7030A0"/>
      </a:accent5>
      <a:accent6>
        <a:srgbClr val="002060"/>
      </a:accent6>
      <a:hlink>
        <a:srgbClr val="002060"/>
      </a:hlink>
      <a:folHlink>
        <a:srgbClr val="002060"/>
      </a:folHlink>
    </a:clrScheme>
    <a:fontScheme name="gc_text">
      <a:majorFont>
        <a:latin typeface="TurkishHlv"/>
        <a:ea typeface=""/>
        <a:cs typeface=""/>
      </a:majorFont>
      <a:minorFont>
        <a:latin typeface="TurkishHlv"/>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3611</Words>
  <Application>Microsoft Office PowerPoint</Application>
  <PresentationFormat>Bildschirmpräsentation (4:3)</PresentationFormat>
  <Paragraphs>690</Paragraphs>
  <Slides>73</Slides>
  <Notes>0</Notes>
  <HiddenSlides>0</HiddenSlides>
  <MMClips>0</MMClips>
  <ScaleCrop>false</ScaleCrop>
  <HeadingPairs>
    <vt:vector size="4" baseType="variant">
      <vt:variant>
        <vt:lpstr>Design</vt:lpstr>
      </vt:variant>
      <vt:variant>
        <vt:i4>1</vt:i4>
      </vt:variant>
      <vt:variant>
        <vt:lpstr>Folientitel</vt:lpstr>
      </vt:variant>
      <vt:variant>
        <vt:i4>73</vt:i4>
      </vt:variant>
    </vt:vector>
  </HeadingPairs>
  <TitlesOfParts>
    <vt:vector size="74" baseType="lpstr">
      <vt:lpstr>Larissa-Design</vt:lpstr>
      <vt:lpstr>PowerPoint-Präsentation</vt:lpstr>
      <vt:lpstr>Übersicht:</vt:lpstr>
      <vt:lpstr>Geistiges Eigentum und die Praxis im Geschäftsleben   </vt:lpstr>
      <vt:lpstr>Gesetzliche Grundlagen in der Türkei</vt:lpstr>
      <vt:lpstr>Definition des Begriffs “geistiges Eigentum”  Die Begrifflichkeit „geistiges Eigentum“ wird in der Lehre und Anwendung unterschiedlich benannt.   Beispiele:  Geistiges Recht (Fikri Hukuk), Geistige Rechte (Fikri Haklar), Geistige und gewerbliche Rechte (Fikri ve Sýnai Haklar)   Was umfasst der Begriff „geistiges Eigentum“ (fikri mülkiyet) im Allgemeinen?  Geistige und künstlerische Werke (Urheberrechte), Patente, Gebrauchsmuster, Designs, Marken, Geografische Herkunftsangaben, Chip-Design, neue Pflanzenarten, Sofwareprogramme, Know-how, Datenbanken, Handels- und Geschäftsnamen, Domainnamen, Geschäftsgeheimnisse, Gentechnologie, Biotechnologie   </vt:lpstr>
      <vt:lpstr>Der Begriff des geistigen Eigentums wird erweitert</vt:lpstr>
      <vt:lpstr>Allgemeine Formen der Rechte des geistigen Eigentums - 1   </vt:lpstr>
      <vt:lpstr>Allgemeine Formen der Rechte des geistigen Eigentums - 2  </vt:lpstr>
      <vt:lpstr>Grundlegende Unterscheidung der Rechte des geistigen Eigentums - 1</vt:lpstr>
      <vt:lpstr>Grundlegende Unterscheidung der Rechte des geistigen Eigentums - 2</vt:lpstr>
      <vt:lpstr>Grundlagen des Rechts des geistigen Eigentums - 1  </vt:lpstr>
      <vt:lpstr>Grundsatz der Eintragung - 1</vt:lpstr>
      <vt:lpstr>Grundsatz der Eintragung - 2</vt:lpstr>
      <vt:lpstr>Grundsatz der Nationalität - 1</vt:lpstr>
      <vt:lpstr>Grundsatz der Nationalität - 2</vt:lpstr>
      <vt:lpstr>Grundsatz der Nationalität - 3 </vt:lpstr>
      <vt:lpstr>Grundsatz der Nationalität - 4</vt:lpstr>
      <vt:lpstr>Grundsatz der Nationalität - 5 </vt:lpstr>
      <vt:lpstr>Grundsatz der Nationalität - 7  </vt:lpstr>
      <vt:lpstr>Grundsatz der Nationalität - 8</vt:lpstr>
      <vt:lpstr>Grundsatz der Nationalität - 9  </vt:lpstr>
      <vt:lpstr>Grundsatz des förmlichen Rechts - 1 </vt:lpstr>
      <vt:lpstr>Grundsatz des förmlichen Rechts - 2 </vt:lpstr>
      <vt:lpstr>Grundsatz des förmlichen Rechts - 3</vt:lpstr>
      <vt:lpstr>Grundsatz des Verbrauchs - 1</vt:lpstr>
      <vt:lpstr>Grundsatz des Verbrauchs - 2</vt:lpstr>
      <vt:lpstr>Grundsatz des Vorrechts - 1 </vt:lpstr>
      <vt:lpstr>Grundsatz des Vorrechts - 2 </vt:lpstr>
      <vt:lpstr>Grundsatz des Rechtsverlustes durch Untätigkeit - 1 </vt:lpstr>
      <vt:lpstr>Grundsatz des Rechtsverlustes durch Untätigkeit - 2 </vt:lpstr>
      <vt:lpstr>Grundsatz des mehrfachen Schutzes - 1 </vt:lpstr>
      <vt:lpstr>Grundsatz des mehrfachen Schutzes - 2</vt:lpstr>
      <vt:lpstr>Gewerbliche Eigentumsrechte</vt:lpstr>
      <vt:lpstr>Marken </vt:lpstr>
      <vt:lpstr>Eintragungsfähige Markenzeichen    </vt:lpstr>
      <vt:lpstr>Unterscheidbarkeit</vt:lpstr>
      <vt:lpstr>Zeichen, die als Marke eintragungsfähig sind - 1</vt:lpstr>
      <vt:lpstr>Zeichen, die als Marke eintragungsfähig sind - 2       </vt:lpstr>
      <vt:lpstr>Zeichen, die als Marke eintragungsfähig sind - 3</vt:lpstr>
      <vt:lpstr>Zeichen, die als Marke eintragungsfähig sind - 4   </vt:lpstr>
      <vt:lpstr>Zeichen, die als Marke eintragungsfähig sind - 5  </vt:lpstr>
      <vt:lpstr>Zeichen, die als Marke eintragungsfähig sind - 6</vt:lpstr>
      <vt:lpstr>Absolute Schutzhindernisse</vt:lpstr>
      <vt:lpstr>Relative Schutzhindernisse</vt:lpstr>
      <vt:lpstr>Eintragungsverfahren zur Marke</vt:lpstr>
      <vt:lpstr>Schutzdauer der Marke und Erneuerung</vt:lpstr>
      <vt:lpstr>Pflicht zur Nutzung der Marke</vt:lpstr>
      <vt:lpstr>Verlust der Schutzwirkung der Marke</vt:lpstr>
      <vt:lpstr>Wirkungslosigkeit der Marke</vt:lpstr>
      <vt:lpstr>Verletzung des Markenschutzrechts</vt:lpstr>
      <vt:lpstr>Tatbestände einer Markenverletzung</vt:lpstr>
      <vt:lpstr>Patent</vt:lpstr>
      <vt:lpstr>Patentarten - 1</vt:lpstr>
      <vt:lpstr>Patentarten - 2</vt:lpstr>
      <vt:lpstr>Patentarten - 3 </vt:lpstr>
      <vt:lpstr>Patentgegenstand: ERFINDUNG</vt:lpstr>
      <vt:lpstr>Voraussetzungen zur Erteilung eines Patentes</vt:lpstr>
      <vt:lpstr>Verfahren zur Eintragung eines Patentes</vt:lpstr>
      <vt:lpstr>Patent Cooperation Treaty (PCT)</vt:lpstr>
      <vt:lpstr>European Patent Convention (EPC) </vt:lpstr>
      <vt:lpstr>Wirkungen der Patenteintragung</vt:lpstr>
      <vt:lpstr>Auslaufen des Patentrechtes</vt:lpstr>
      <vt:lpstr>Patentverletzung</vt:lpstr>
      <vt:lpstr>Gebrauchsmuster</vt:lpstr>
      <vt:lpstr>Voraussetzungen zur Eintragung eines Gebrauchsmusters </vt:lpstr>
      <vt:lpstr>Schutzbereich | Unterschiede zum Patent - 1 </vt:lpstr>
      <vt:lpstr>Schutzbereich | Unterschiede zum Patent - 2</vt:lpstr>
      <vt:lpstr>Anwendung der Regelungen zum Patent</vt:lpstr>
      <vt:lpstr>Zusammenfassung der Schutzfristen</vt:lpstr>
      <vt:lpstr>Gerichtliche Rechtsmittel im Falle der Verletzung der Schutzrechte - 1 </vt:lpstr>
      <vt:lpstr>Gerichtliche Rechtsmittel im Falle der Verletzung der Schutzrechte - 2</vt:lpstr>
      <vt:lpstr>Forderungen, die gerichtlich durchgesetzt werden können</vt:lpstr>
      <vt:lpstr>PowerPoint-Präsentation</vt:lpstr>
    </vt:vector>
  </TitlesOfParts>
  <Company>Frost-RL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vicky</dc:creator>
  <cp:lastModifiedBy>Cüneyt Gençer</cp:lastModifiedBy>
  <cp:revision>223</cp:revision>
  <dcterms:created xsi:type="dcterms:W3CDTF">2011-12-06T09:48:56Z</dcterms:created>
  <dcterms:modified xsi:type="dcterms:W3CDTF">2014-04-09T08:24:43Z</dcterms:modified>
</cp:coreProperties>
</file>