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0.xml" ContentType="application/vnd.openxmlformats-officedocument.presentationml.slide+xml"/>
  <Override PartName="/ppt/slides/slide161.xml" ContentType="application/vnd.openxmlformats-officedocument.presentationml.slide+xml"/>
  <Override PartName="/ppt/slides/slide162.xml" ContentType="application/vnd.openxmlformats-officedocument.presentationml.slide+xml"/>
  <Override PartName="/ppt/slides/slide163.xml" ContentType="application/vnd.openxmlformats-officedocument.presentationml.slide+xml"/>
  <Override PartName="/ppt/slides/slide164.xml" ContentType="application/vnd.openxmlformats-officedocument.presentationml.slide+xml"/>
  <Override PartName="/ppt/slides/slide165.xml" ContentType="application/vnd.openxmlformats-officedocument.presentationml.slide+xml"/>
  <Override PartName="/ppt/slides/slide166.xml" ContentType="application/vnd.openxmlformats-officedocument.presentationml.slide+xml"/>
  <Override PartName="/ppt/slides/slide167.xml" ContentType="application/vnd.openxmlformats-officedocument.presentationml.slide+xml"/>
  <Override PartName="/ppt/slides/slide168.xml" ContentType="application/vnd.openxmlformats-officedocument.presentationml.slide+xml"/>
  <Override PartName="/ppt/slides/slide169.xml" ContentType="application/vnd.openxmlformats-officedocument.presentationml.slide+xml"/>
  <Override PartName="/ppt/slides/slide170.xml" ContentType="application/vnd.openxmlformats-officedocument.presentationml.slide+xml"/>
  <Override PartName="/ppt/slides/slide17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73"/>
  </p:notesMasterIdLst>
  <p:sldIdLst>
    <p:sldId id="260" r:id="rId2"/>
    <p:sldId id="509" r:id="rId3"/>
    <p:sldId id="258" r:id="rId4"/>
    <p:sldId id="328" r:id="rId5"/>
    <p:sldId id="277" r:id="rId6"/>
    <p:sldId id="365" r:id="rId7"/>
    <p:sldId id="371" r:id="rId8"/>
    <p:sldId id="368" r:id="rId9"/>
    <p:sldId id="369" r:id="rId10"/>
    <p:sldId id="291" r:id="rId11"/>
    <p:sldId id="292" r:id="rId12"/>
    <p:sldId id="294" r:id="rId13"/>
    <p:sldId id="295" r:id="rId14"/>
    <p:sldId id="296" r:id="rId15"/>
    <p:sldId id="457" r:id="rId16"/>
    <p:sldId id="298" r:id="rId17"/>
    <p:sldId id="299" r:id="rId18"/>
    <p:sldId id="302" r:id="rId19"/>
    <p:sldId id="303" r:id="rId20"/>
    <p:sldId id="301" r:id="rId21"/>
    <p:sldId id="433" r:id="rId22"/>
    <p:sldId id="372" r:id="rId23"/>
    <p:sldId id="373" r:id="rId24"/>
    <p:sldId id="378" r:id="rId25"/>
    <p:sldId id="379" r:id="rId26"/>
    <p:sldId id="374" r:id="rId27"/>
    <p:sldId id="263" r:id="rId28"/>
    <p:sldId id="264" r:id="rId29"/>
    <p:sldId id="265" r:id="rId30"/>
    <p:sldId id="266" r:id="rId31"/>
    <p:sldId id="267" r:id="rId32"/>
    <p:sldId id="268" r:id="rId33"/>
    <p:sldId id="269" r:id="rId34"/>
    <p:sldId id="304" r:id="rId35"/>
    <p:sldId id="306" r:id="rId36"/>
    <p:sldId id="307" r:id="rId37"/>
    <p:sldId id="323" r:id="rId38"/>
    <p:sldId id="324" r:id="rId39"/>
    <p:sldId id="325" r:id="rId40"/>
    <p:sldId id="326" r:id="rId41"/>
    <p:sldId id="435" r:id="rId42"/>
    <p:sldId id="436" r:id="rId43"/>
    <p:sldId id="327" r:id="rId44"/>
    <p:sldId id="434" r:id="rId45"/>
    <p:sldId id="329" r:id="rId46"/>
    <p:sldId id="330" r:id="rId47"/>
    <p:sldId id="498" r:id="rId48"/>
    <p:sldId id="333" r:id="rId49"/>
    <p:sldId id="334" r:id="rId50"/>
    <p:sldId id="335" r:id="rId51"/>
    <p:sldId id="336" r:id="rId52"/>
    <p:sldId id="337" r:id="rId53"/>
    <p:sldId id="338" r:id="rId54"/>
    <p:sldId id="339" r:id="rId55"/>
    <p:sldId id="389" r:id="rId56"/>
    <p:sldId id="390" r:id="rId57"/>
    <p:sldId id="391" r:id="rId58"/>
    <p:sldId id="392" r:id="rId59"/>
    <p:sldId id="393" r:id="rId60"/>
    <p:sldId id="438" r:id="rId61"/>
    <p:sldId id="439" r:id="rId62"/>
    <p:sldId id="396" r:id="rId63"/>
    <p:sldId id="399" r:id="rId64"/>
    <p:sldId id="400" r:id="rId65"/>
    <p:sldId id="401" r:id="rId66"/>
    <p:sldId id="402" r:id="rId67"/>
    <p:sldId id="403" r:id="rId68"/>
    <p:sldId id="443" r:id="rId69"/>
    <p:sldId id="444" r:id="rId70"/>
    <p:sldId id="404" r:id="rId71"/>
    <p:sldId id="405" r:id="rId72"/>
    <p:sldId id="406" r:id="rId73"/>
    <p:sldId id="407" r:id="rId74"/>
    <p:sldId id="448" r:id="rId75"/>
    <p:sldId id="508" r:id="rId76"/>
    <p:sldId id="445" r:id="rId77"/>
    <p:sldId id="446" r:id="rId78"/>
    <p:sldId id="449" r:id="rId79"/>
    <p:sldId id="409" r:id="rId80"/>
    <p:sldId id="382" r:id="rId81"/>
    <p:sldId id="383" r:id="rId82"/>
    <p:sldId id="384" r:id="rId83"/>
    <p:sldId id="385" r:id="rId84"/>
    <p:sldId id="386" r:id="rId85"/>
    <p:sldId id="387" r:id="rId86"/>
    <p:sldId id="388" r:id="rId87"/>
    <p:sldId id="450" r:id="rId88"/>
    <p:sldId id="451" r:id="rId89"/>
    <p:sldId id="453" r:id="rId90"/>
    <p:sldId id="458" r:id="rId91"/>
    <p:sldId id="459" r:id="rId92"/>
    <p:sldId id="460" r:id="rId93"/>
    <p:sldId id="461" r:id="rId94"/>
    <p:sldId id="462" r:id="rId95"/>
    <p:sldId id="463" r:id="rId96"/>
    <p:sldId id="464" r:id="rId97"/>
    <p:sldId id="465" r:id="rId98"/>
    <p:sldId id="466" r:id="rId99"/>
    <p:sldId id="467" r:id="rId100"/>
    <p:sldId id="468" r:id="rId101"/>
    <p:sldId id="469" r:id="rId102"/>
    <p:sldId id="470" r:id="rId103"/>
    <p:sldId id="471" r:id="rId104"/>
    <p:sldId id="472" r:id="rId105"/>
    <p:sldId id="473" r:id="rId106"/>
    <p:sldId id="474" r:id="rId107"/>
    <p:sldId id="475" r:id="rId108"/>
    <p:sldId id="476" r:id="rId109"/>
    <p:sldId id="477" r:id="rId110"/>
    <p:sldId id="478" r:id="rId111"/>
    <p:sldId id="480" r:id="rId112"/>
    <p:sldId id="481" r:id="rId113"/>
    <p:sldId id="482" r:id="rId114"/>
    <p:sldId id="483" r:id="rId115"/>
    <p:sldId id="484" r:id="rId116"/>
    <p:sldId id="485" r:id="rId117"/>
    <p:sldId id="486" r:id="rId118"/>
    <p:sldId id="487" r:id="rId119"/>
    <p:sldId id="488" r:id="rId120"/>
    <p:sldId id="489" r:id="rId121"/>
    <p:sldId id="490" r:id="rId122"/>
    <p:sldId id="491" r:id="rId123"/>
    <p:sldId id="495" r:id="rId124"/>
    <p:sldId id="492" r:id="rId125"/>
    <p:sldId id="496" r:id="rId126"/>
    <p:sldId id="497" r:id="rId127"/>
    <p:sldId id="344" r:id="rId128"/>
    <p:sldId id="454" r:id="rId129"/>
    <p:sldId id="345" r:id="rId130"/>
    <p:sldId id="346" r:id="rId131"/>
    <p:sldId id="499" r:id="rId132"/>
    <p:sldId id="347" r:id="rId133"/>
    <p:sldId id="348" r:id="rId134"/>
    <p:sldId id="349" r:id="rId135"/>
    <p:sldId id="350" r:id="rId136"/>
    <p:sldId id="352" r:id="rId137"/>
    <p:sldId id="354" r:id="rId138"/>
    <p:sldId id="410" r:id="rId139"/>
    <p:sldId id="411" r:id="rId140"/>
    <p:sldId id="355" r:id="rId141"/>
    <p:sldId id="356" r:id="rId142"/>
    <p:sldId id="357" r:id="rId143"/>
    <p:sldId id="358" r:id="rId144"/>
    <p:sldId id="359" r:id="rId145"/>
    <p:sldId id="360" r:id="rId146"/>
    <p:sldId id="500" r:id="rId147"/>
    <p:sldId id="501" r:id="rId148"/>
    <p:sldId id="502" r:id="rId149"/>
    <p:sldId id="361" r:id="rId150"/>
    <p:sldId id="362" r:id="rId151"/>
    <p:sldId id="363" r:id="rId152"/>
    <p:sldId id="416" r:id="rId153"/>
    <p:sldId id="417" r:id="rId154"/>
    <p:sldId id="420" r:id="rId155"/>
    <p:sldId id="421" r:id="rId156"/>
    <p:sldId id="503" r:id="rId157"/>
    <p:sldId id="504" r:id="rId158"/>
    <p:sldId id="422" r:id="rId159"/>
    <p:sldId id="423" r:id="rId160"/>
    <p:sldId id="424" r:id="rId161"/>
    <p:sldId id="505" r:id="rId162"/>
    <p:sldId id="425" r:id="rId163"/>
    <p:sldId id="426" r:id="rId164"/>
    <p:sldId id="427" r:id="rId165"/>
    <p:sldId id="429" r:id="rId166"/>
    <p:sldId id="430" r:id="rId167"/>
    <p:sldId id="431" r:id="rId168"/>
    <p:sldId id="432" r:id="rId169"/>
    <p:sldId id="506" r:id="rId170"/>
    <p:sldId id="507" r:id="rId171"/>
    <p:sldId id="456" r:id="rId172"/>
  </p:sldIdLst>
  <p:sldSz cx="9144000" cy="6858000" type="screen4x3"/>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E161A"/>
    <a:srgbClr val="6E6E6E"/>
    <a:srgbClr val="FAF4E7"/>
    <a:srgbClr val="353330"/>
    <a:srgbClr val="E1E0DF"/>
    <a:srgbClr val="E5E4E3"/>
    <a:srgbClr val="D7D6D3"/>
    <a:srgbClr val="CCCAC6"/>
    <a:srgbClr val="DBD9D7"/>
    <a:srgbClr val="9F9B9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Orta Stil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711" autoAdjust="0"/>
    <p:restoredTop sz="91275" autoAdjust="0"/>
  </p:normalViewPr>
  <p:slideViewPr>
    <p:cSldViewPr showGuides="1">
      <p:cViewPr>
        <p:scale>
          <a:sx n="95" d="100"/>
          <a:sy n="95" d="100"/>
        </p:scale>
        <p:origin x="-326" y="254"/>
      </p:cViewPr>
      <p:guideLst>
        <p:guide orient="horz" pos="2160"/>
        <p:guide pos="2880"/>
      </p:guideLst>
    </p:cSldViewPr>
  </p:slideViewPr>
  <p:outlineViewPr>
    <p:cViewPr>
      <p:scale>
        <a:sx n="33" d="100"/>
        <a:sy n="33" d="100"/>
      </p:scale>
      <p:origin x="0" y="56501"/>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38" Type="http://schemas.openxmlformats.org/officeDocument/2006/relationships/slide" Target="slides/slide137.xml"/><Relationship Id="rId154" Type="http://schemas.openxmlformats.org/officeDocument/2006/relationships/slide" Target="slides/slide153.xml"/><Relationship Id="rId159" Type="http://schemas.openxmlformats.org/officeDocument/2006/relationships/slide" Target="slides/slide158.xml"/><Relationship Id="rId175" Type="http://schemas.openxmlformats.org/officeDocument/2006/relationships/viewProps" Target="viewProps.xml"/><Relationship Id="rId170" Type="http://schemas.openxmlformats.org/officeDocument/2006/relationships/slide" Target="slides/slide169.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slide" Target="slides/slide127.xml"/><Relationship Id="rId144" Type="http://schemas.openxmlformats.org/officeDocument/2006/relationships/slide" Target="slides/slide143.xml"/><Relationship Id="rId149" Type="http://schemas.openxmlformats.org/officeDocument/2006/relationships/slide" Target="slides/slide148.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160" Type="http://schemas.openxmlformats.org/officeDocument/2006/relationships/slide" Target="slides/slide159.xml"/><Relationship Id="rId165" Type="http://schemas.openxmlformats.org/officeDocument/2006/relationships/slide" Target="slides/slide16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openxmlformats.org/officeDocument/2006/relationships/slide" Target="slides/slide133.xml"/><Relationship Id="rId139" Type="http://schemas.openxmlformats.org/officeDocument/2006/relationships/slide" Target="slides/slide138.xml"/><Relationship Id="rId80" Type="http://schemas.openxmlformats.org/officeDocument/2006/relationships/slide" Target="slides/slide79.xml"/><Relationship Id="rId85" Type="http://schemas.openxmlformats.org/officeDocument/2006/relationships/slide" Target="slides/slide84.xml"/><Relationship Id="rId150" Type="http://schemas.openxmlformats.org/officeDocument/2006/relationships/slide" Target="slides/slide149.xml"/><Relationship Id="rId155" Type="http://schemas.openxmlformats.org/officeDocument/2006/relationships/slide" Target="slides/slide154.xml"/><Relationship Id="rId171" Type="http://schemas.openxmlformats.org/officeDocument/2006/relationships/slide" Target="slides/slide170.xml"/><Relationship Id="rId176" Type="http://schemas.openxmlformats.org/officeDocument/2006/relationships/theme" Target="theme/theme1.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124" Type="http://schemas.openxmlformats.org/officeDocument/2006/relationships/slide" Target="slides/slide123.xml"/><Relationship Id="rId129" Type="http://schemas.openxmlformats.org/officeDocument/2006/relationships/slide" Target="slides/slide128.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40" Type="http://schemas.openxmlformats.org/officeDocument/2006/relationships/slide" Target="slides/slide139.xml"/><Relationship Id="rId145" Type="http://schemas.openxmlformats.org/officeDocument/2006/relationships/slide" Target="slides/slide144.xml"/><Relationship Id="rId161" Type="http://schemas.openxmlformats.org/officeDocument/2006/relationships/slide" Target="slides/slide160.xml"/><Relationship Id="rId166" Type="http://schemas.openxmlformats.org/officeDocument/2006/relationships/slide" Target="slides/slide165.xml"/><Relationship Id="rId1" Type="http://schemas.openxmlformats.org/officeDocument/2006/relationships/slideMaster" Target="slideMasters/slideMaster1.xml"/><Relationship Id="rId6" Type="http://schemas.openxmlformats.org/officeDocument/2006/relationships/slide" Target="slides/slide5.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119" Type="http://schemas.openxmlformats.org/officeDocument/2006/relationships/slide" Target="slides/slide118.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30" Type="http://schemas.openxmlformats.org/officeDocument/2006/relationships/slide" Target="slides/slide129.xml"/><Relationship Id="rId135" Type="http://schemas.openxmlformats.org/officeDocument/2006/relationships/slide" Target="slides/slide134.xml"/><Relationship Id="rId143" Type="http://schemas.openxmlformats.org/officeDocument/2006/relationships/slide" Target="slides/slide142.xml"/><Relationship Id="rId148" Type="http://schemas.openxmlformats.org/officeDocument/2006/relationships/slide" Target="slides/slide147.xml"/><Relationship Id="rId151" Type="http://schemas.openxmlformats.org/officeDocument/2006/relationships/slide" Target="slides/slide150.xml"/><Relationship Id="rId156" Type="http://schemas.openxmlformats.org/officeDocument/2006/relationships/slide" Target="slides/slide155.xml"/><Relationship Id="rId164" Type="http://schemas.openxmlformats.org/officeDocument/2006/relationships/slide" Target="slides/slide163.xml"/><Relationship Id="rId169" Type="http://schemas.openxmlformats.org/officeDocument/2006/relationships/slide" Target="slides/slide168.xml"/><Relationship Id="rId177"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72" Type="http://schemas.openxmlformats.org/officeDocument/2006/relationships/slide" Target="slides/slide171.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slide" Target="slides/slide140.xml"/><Relationship Id="rId146" Type="http://schemas.openxmlformats.org/officeDocument/2006/relationships/slide" Target="slides/slide145.xml"/><Relationship Id="rId167" Type="http://schemas.openxmlformats.org/officeDocument/2006/relationships/slide" Target="slides/slide166.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162" Type="http://schemas.openxmlformats.org/officeDocument/2006/relationships/slide" Target="slides/slide16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157" Type="http://schemas.openxmlformats.org/officeDocument/2006/relationships/slide" Target="slides/slide156.xml"/><Relationship Id="rId61" Type="http://schemas.openxmlformats.org/officeDocument/2006/relationships/slide" Target="slides/slide60.xml"/><Relationship Id="rId82" Type="http://schemas.openxmlformats.org/officeDocument/2006/relationships/slide" Target="slides/slide81.xml"/><Relationship Id="rId152" Type="http://schemas.openxmlformats.org/officeDocument/2006/relationships/slide" Target="slides/slide151.xml"/><Relationship Id="rId173" Type="http://schemas.openxmlformats.org/officeDocument/2006/relationships/notesMaster" Target="notesMasters/notesMaster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168" Type="http://schemas.openxmlformats.org/officeDocument/2006/relationships/slide" Target="slides/slide167.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163" Type="http://schemas.openxmlformats.org/officeDocument/2006/relationships/slide" Target="slides/slide162.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slide" Target="slides/slide157.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3" Type="http://schemas.openxmlformats.org/officeDocument/2006/relationships/slide" Target="slides/slide152.xml"/><Relationship Id="rId174" Type="http://schemas.openxmlformats.org/officeDocument/2006/relationships/presProps" Target="presProps.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slide" Target="slides/slide12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68F1E11-AFC4-4697-B51B-808E37C41FD5}" type="datetimeFigureOut">
              <a:rPr lang="de-DE" smtClean="0"/>
              <a:pPr/>
              <a:t>16.01.2013</a:t>
            </a:fld>
            <a:endParaRPr lang="de-DE"/>
          </a:p>
        </p:txBody>
      </p:sp>
      <p:sp>
        <p:nvSpPr>
          <p:cNvPr id="4" name="Folienbildplatzhalt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6" name="Fußzeilenplatzhalt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EDE7ACB-E0B7-441F-A414-89AD4199D4FA}" type="slidenum">
              <a:rPr lang="de-DE" smtClean="0"/>
              <a:pPr/>
              <a:t>‹Nr.›</a:t>
            </a:fld>
            <a:endParaRPr lang="de-DE"/>
          </a:p>
        </p:txBody>
      </p:sp>
    </p:spTree>
    <p:extLst>
      <p:ext uri="{BB962C8B-B14F-4D97-AF65-F5344CB8AC3E}">
        <p14:creationId xmlns:p14="http://schemas.microsoft.com/office/powerpoint/2010/main" val="17996412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fld id="{2EDE7ACB-E0B7-441F-A414-89AD4199D4FA}" type="slidenum">
              <a:rPr lang="de-DE" smtClean="0"/>
              <a:pPr/>
              <a:t>54</a:t>
            </a:fld>
            <a:endParaRPr lang="de-DE"/>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elfolie">
    <p:spTree>
      <p:nvGrpSpPr>
        <p:cNvPr id="1" name=""/>
        <p:cNvGrpSpPr/>
        <p:nvPr/>
      </p:nvGrpSpPr>
      <p:grpSpPr>
        <a:xfrm>
          <a:off x="0" y="0"/>
          <a:ext cx="0" cy="0"/>
          <a:chOff x="0" y="0"/>
          <a:chExt cx="0" cy="0"/>
        </a:xfrm>
      </p:grpSpPr>
      <p:sp>
        <p:nvSpPr>
          <p:cNvPr id="2" name="Titel 1"/>
          <p:cNvSpPr>
            <a:spLocks noGrp="1"/>
          </p:cNvSpPr>
          <p:nvPr>
            <p:ph type="ctrTitle" hasCustomPrompt="1"/>
          </p:nvPr>
        </p:nvSpPr>
        <p:spPr>
          <a:xfrm>
            <a:off x="971600" y="2420888"/>
            <a:ext cx="6480720" cy="648072"/>
          </a:xfrm>
        </p:spPr>
        <p:txBody>
          <a:bodyPr anchor="t" anchorCtr="0"/>
          <a:lstStyle>
            <a:lvl1pPr algn="l">
              <a:defRPr b="0" kern="0" baseline="0">
                <a:solidFill>
                  <a:srgbClr val="353330"/>
                </a:solidFill>
                <a:latin typeface="Arial" pitchFamily="34" charset="0"/>
                <a:cs typeface="Arial" pitchFamily="34" charset="0"/>
              </a:defRPr>
            </a:lvl1pPr>
          </a:lstStyle>
          <a:p>
            <a:r>
              <a:rPr lang="de-DE" dirty="0" smtClean="0"/>
              <a:t>Titel des Vortrags</a:t>
            </a:r>
            <a:endParaRPr lang="de-DE" dirty="0"/>
          </a:p>
        </p:txBody>
      </p:sp>
      <p:sp>
        <p:nvSpPr>
          <p:cNvPr id="4" name="Datumsplatzhalter 3"/>
          <p:cNvSpPr>
            <a:spLocks noGrp="1"/>
          </p:cNvSpPr>
          <p:nvPr>
            <p:ph type="dt" sz="half" idx="10"/>
          </p:nvPr>
        </p:nvSpPr>
        <p:spPr>
          <a:xfrm>
            <a:off x="251518" y="6309320"/>
            <a:ext cx="2339282" cy="412155"/>
          </a:xfrm>
        </p:spPr>
        <p:txBody>
          <a:bodyPr/>
          <a:lstStyle/>
          <a:p>
            <a:fld id="{E648A7C3-CEC8-4CD0-8E69-D28D5A169D04}" type="datetime1">
              <a:rPr lang="de-DE" smtClean="0"/>
              <a:pPr/>
              <a:t>16.01.2013</a:t>
            </a:fld>
            <a:endParaRPr lang="de-DE" dirty="0"/>
          </a:p>
        </p:txBody>
      </p:sp>
      <p:sp>
        <p:nvSpPr>
          <p:cNvPr id="5" name="Fußzeilenplatzhalter 4"/>
          <p:cNvSpPr>
            <a:spLocks noGrp="1"/>
          </p:cNvSpPr>
          <p:nvPr>
            <p:ph type="ftr" sz="quarter" idx="11"/>
          </p:nvPr>
        </p:nvSpPr>
        <p:spPr>
          <a:xfrm>
            <a:off x="2699792" y="6309320"/>
            <a:ext cx="3744416" cy="412155"/>
          </a:xfrm>
        </p:spPr>
        <p:txBody>
          <a:bodyPr/>
          <a:lstStyle>
            <a:lvl1pPr algn="l">
              <a:defRPr/>
            </a:lvl1pPr>
          </a:lstStyle>
          <a:p>
            <a:r>
              <a:rPr lang="de-DE" dirty="0" smtClean="0"/>
              <a:t>© www.gencer-coll.eu</a:t>
            </a:r>
            <a:endParaRPr lang="de-DE" dirty="0"/>
          </a:p>
        </p:txBody>
      </p:sp>
      <p:sp>
        <p:nvSpPr>
          <p:cNvPr id="6" name="Foliennummernplatzhalter 5"/>
          <p:cNvSpPr>
            <a:spLocks noGrp="1"/>
          </p:cNvSpPr>
          <p:nvPr>
            <p:ph type="sldNum" sz="quarter" idx="12"/>
          </p:nvPr>
        </p:nvSpPr>
        <p:spPr>
          <a:xfrm>
            <a:off x="6553200" y="6309320"/>
            <a:ext cx="2133600" cy="412155"/>
          </a:xfrm>
        </p:spPr>
        <p:txBody>
          <a:bodyPr/>
          <a:lstStyle/>
          <a:p>
            <a:fld id="{BEE2948E-B6F3-4081-9C2A-A2641D91FEA7}" type="slidenum">
              <a:rPr lang="de-DE" smtClean="0"/>
              <a:pPr/>
              <a:t>‹Nr.›</a:t>
            </a:fld>
            <a:endParaRPr lang="de-DE" dirty="0"/>
          </a:p>
        </p:txBody>
      </p:sp>
      <p:pic>
        <p:nvPicPr>
          <p:cNvPr id="14" name="Grafik 13" descr="2011-10-19_GC_KOMPETENZZENTRUM_DE.gif"/>
          <p:cNvPicPr>
            <a:picLocks noChangeAspect="1"/>
          </p:cNvPicPr>
          <p:nvPr userDrawn="1"/>
        </p:nvPicPr>
        <p:blipFill>
          <a:blip r:embed="rId2" cstate="print"/>
          <a:stretch>
            <a:fillRect/>
          </a:stretch>
        </p:blipFill>
        <p:spPr>
          <a:xfrm>
            <a:off x="251518" y="260649"/>
            <a:ext cx="3377385" cy="568062"/>
          </a:xfrm>
          <a:prstGeom prst="rect">
            <a:avLst/>
          </a:prstGeom>
        </p:spPr>
      </p:pic>
      <p:sp>
        <p:nvSpPr>
          <p:cNvPr id="8" name="Textplatzhalter 2"/>
          <p:cNvSpPr>
            <a:spLocks noGrp="1"/>
          </p:cNvSpPr>
          <p:nvPr>
            <p:ph idx="1" hasCustomPrompt="1"/>
          </p:nvPr>
        </p:nvSpPr>
        <p:spPr>
          <a:xfrm>
            <a:off x="971600" y="3429001"/>
            <a:ext cx="6480720" cy="1368152"/>
          </a:xfrm>
          <a:prstGeom prst="rect">
            <a:avLst/>
          </a:prstGeom>
        </p:spPr>
        <p:txBody>
          <a:bodyPr vert="horz" lIns="91440" tIns="45720" rIns="91440" bIns="45720" rtlCol="0">
            <a:normAutofit/>
          </a:bodyPr>
          <a:lstStyle>
            <a:lvl1pPr marL="0" indent="0">
              <a:buNone/>
              <a:defRPr sz="2000" kern="0" spc="0" baseline="0">
                <a:latin typeface="Arial" pitchFamily="34" charset="0"/>
                <a:cs typeface="Arial" pitchFamily="34" charset="0"/>
              </a:defRPr>
            </a:lvl1pPr>
          </a:lstStyle>
          <a:p>
            <a:pPr lvl="0"/>
            <a:r>
              <a:rPr lang="de-DE" dirty="0" smtClean="0"/>
              <a:t>Untertitel des Vortrags </a:t>
            </a:r>
          </a:p>
          <a:p>
            <a:pPr lvl="0"/>
            <a:r>
              <a:rPr lang="de-DE" dirty="0" smtClean="0"/>
              <a:t>Name</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Titel und Inhalt">
    <p:spTree>
      <p:nvGrpSpPr>
        <p:cNvPr id="1" name=""/>
        <p:cNvGrpSpPr/>
        <p:nvPr/>
      </p:nvGrpSpPr>
      <p:grpSpPr>
        <a:xfrm>
          <a:off x="0" y="0"/>
          <a:ext cx="0" cy="0"/>
          <a:chOff x="0" y="0"/>
          <a:chExt cx="0" cy="0"/>
        </a:xfrm>
      </p:grpSpPr>
      <p:sp>
        <p:nvSpPr>
          <p:cNvPr id="4" name="Datumsplatzhalter 3"/>
          <p:cNvSpPr>
            <a:spLocks noGrp="1"/>
          </p:cNvSpPr>
          <p:nvPr>
            <p:ph type="dt" sz="half" idx="10"/>
          </p:nvPr>
        </p:nvSpPr>
        <p:spPr/>
        <p:txBody>
          <a:bodyPr/>
          <a:lstStyle/>
          <a:p>
            <a:fld id="{263DEAEF-1637-4FDA-BE0C-BD65E5165450}" type="datetime1">
              <a:rPr lang="de-DE" smtClean="0"/>
              <a:pPr/>
              <a:t>16.01.2013</a:t>
            </a:fld>
            <a:endParaRPr lang="de-DE"/>
          </a:p>
        </p:txBody>
      </p:sp>
      <p:sp>
        <p:nvSpPr>
          <p:cNvPr id="5" name="Fußzeilenplatzhalter 4"/>
          <p:cNvSpPr>
            <a:spLocks noGrp="1"/>
          </p:cNvSpPr>
          <p:nvPr>
            <p:ph type="ftr" sz="quarter" idx="11"/>
          </p:nvPr>
        </p:nvSpPr>
        <p:spPr/>
        <p:txBody>
          <a:bodyPr/>
          <a:lstStyle/>
          <a:p>
            <a:r>
              <a:rPr lang="de-DE" smtClean="0"/>
              <a:t>www.gencer-coll.eu</a:t>
            </a:r>
            <a:endParaRPr lang="de-DE" dirty="0"/>
          </a:p>
        </p:txBody>
      </p:sp>
      <p:sp>
        <p:nvSpPr>
          <p:cNvPr id="6" name="Foliennummernplatzhalter 5"/>
          <p:cNvSpPr>
            <a:spLocks noGrp="1"/>
          </p:cNvSpPr>
          <p:nvPr>
            <p:ph type="sldNum" sz="quarter" idx="12"/>
          </p:nvPr>
        </p:nvSpPr>
        <p:spPr/>
        <p:txBody>
          <a:bodyPr/>
          <a:lstStyle/>
          <a:p>
            <a:fld id="{BEE2948E-B6F3-4081-9C2A-A2641D91FEA7}" type="slidenum">
              <a:rPr lang="de-DE" smtClean="0"/>
              <a:pPr/>
              <a:t>‹Nr.›</a:t>
            </a:fld>
            <a:endParaRPr lang="de-DE"/>
          </a:p>
        </p:txBody>
      </p:sp>
      <p:pic>
        <p:nvPicPr>
          <p:cNvPr id="9" name="Grafik 8" descr="2011-10-19_GC_KOMPETENZZENTRUM_DE.gif"/>
          <p:cNvPicPr>
            <a:picLocks noChangeAspect="1"/>
          </p:cNvPicPr>
          <p:nvPr userDrawn="1"/>
        </p:nvPicPr>
        <p:blipFill>
          <a:blip r:embed="rId2" cstate="print"/>
          <a:stretch>
            <a:fillRect/>
          </a:stretch>
        </p:blipFill>
        <p:spPr>
          <a:xfrm>
            <a:off x="251518" y="260649"/>
            <a:ext cx="3377385" cy="568062"/>
          </a:xfrm>
          <a:prstGeom prst="rect">
            <a:avLst/>
          </a:prstGeom>
        </p:spPr>
      </p:pic>
      <p:sp>
        <p:nvSpPr>
          <p:cNvPr id="11" name="Titel 1"/>
          <p:cNvSpPr>
            <a:spLocks noGrp="1"/>
          </p:cNvSpPr>
          <p:nvPr>
            <p:ph type="title" hasCustomPrompt="1"/>
          </p:nvPr>
        </p:nvSpPr>
        <p:spPr>
          <a:xfrm>
            <a:off x="251518" y="1268760"/>
            <a:ext cx="7200802" cy="432048"/>
          </a:xfrm>
        </p:spPr>
        <p:txBody>
          <a:bodyPr anchor="t" anchorCtr="0"/>
          <a:lstStyle>
            <a:lvl1pPr algn="l">
              <a:defRPr sz="2400" b="1">
                <a:latin typeface="Arial" pitchFamily="34" charset="0"/>
                <a:cs typeface="Arial" pitchFamily="34" charset="0"/>
              </a:defRPr>
            </a:lvl1pPr>
          </a:lstStyle>
          <a:p>
            <a:r>
              <a:rPr lang="de-DE" dirty="0" smtClean="0"/>
              <a:t>Überschrift</a:t>
            </a:r>
            <a:endParaRPr lang="de-DE" dirty="0"/>
          </a:p>
        </p:txBody>
      </p:sp>
      <p:sp>
        <p:nvSpPr>
          <p:cNvPr id="12" name="Inhaltsplatzhalter 2"/>
          <p:cNvSpPr>
            <a:spLocks noGrp="1"/>
          </p:cNvSpPr>
          <p:nvPr>
            <p:ph sz="half" idx="1"/>
          </p:nvPr>
        </p:nvSpPr>
        <p:spPr>
          <a:xfrm>
            <a:off x="251518" y="1988840"/>
            <a:ext cx="7200802" cy="4032448"/>
          </a:xfrm>
          <a:prstGeom prst="rect">
            <a:avLst/>
          </a:prstGeom>
        </p:spPr>
        <p:txBody>
          <a:bodyPr/>
          <a:lstStyle>
            <a:lvl1pPr>
              <a:spcBef>
                <a:spcPts val="0"/>
              </a:spcBef>
              <a:defRPr sz="2400" kern="0" spc="0" baseline="0">
                <a:latin typeface="Arial" pitchFamily="34" charset="0"/>
                <a:cs typeface="Arial" pitchFamily="34" charset="0"/>
              </a:defRPr>
            </a:lvl1pPr>
            <a:lvl2pPr marL="623888" indent="-263525">
              <a:spcBef>
                <a:spcPts val="0"/>
              </a:spcBef>
              <a:buFont typeface="Arial" pitchFamily="34" charset="0"/>
              <a:buChar char="•"/>
              <a:defRPr sz="1800" kern="0" spc="0" baseline="0">
                <a:latin typeface="Arial" pitchFamily="34" charset="0"/>
                <a:cs typeface="Arial" pitchFamily="34" charset="0"/>
              </a:defRPr>
            </a:lvl2pPr>
            <a:lvl3pPr marL="896938" indent="-273050">
              <a:spcBef>
                <a:spcPts val="0"/>
              </a:spcBef>
              <a:buFont typeface="Arial" pitchFamily="34" charset="0"/>
              <a:buChar char="•"/>
              <a:defRPr sz="1800" kern="0" spc="0" baseline="0">
                <a:latin typeface="Arial" pitchFamily="34" charset="0"/>
                <a:cs typeface="Arial" pitchFamily="34" charset="0"/>
              </a:defRPr>
            </a:lvl3pPr>
            <a:lvl4pPr marL="1169988" indent="-273050">
              <a:spcBef>
                <a:spcPts val="0"/>
              </a:spcBef>
              <a:buFont typeface="Arial" pitchFamily="34" charset="0"/>
              <a:buChar char="•"/>
              <a:defRPr sz="1800" b="0" kern="0" spc="0" baseline="0">
                <a:latin typeface="Arial" pitchFamily="34" charset="0"/>
                <a:cs typeface="Arial" pitchFamily="34" charset="0"/>
              </a:defRPr>
            </a:lvl4pPr>
            <a:lvl5pPr marL="1455738" indent="-285750">
              <a:spcBef>
                <a:spcPts val="0"/>
              </a:spcBef>
              <a:buFont typeface="Arial" pitchFamily="34" charset="0"/>
              <a:buChar char="•"/>
              <a:defRPr sz="1800" kern="0" spc="0" baseline="0">
                <a:latin typeface="Arial" pitchFamily="34" charset="0"/>
                <a:cs typeface="Arial" pitchFamily="34" charset="0"/>
              </a:defRPr>
            </a:lvl5pPr>
            <a:lvl6pPr>
              <a:defRPr sz="1800"/>
            </a:lvl6pPr>
            <a:lvl7pPr>
              <a:defRPr sz="1800"/>
            </a:lvl7pPr>
            <a:lvl8pPr>
              <a:defRPr sz="1800"/>
            </a:lvl8pPr>
            <a:lvl9pPr>
              <a:defRPr sz="1800"/>
            </a:lvl9pPr>
          </a:lstStyle>
          <a:p>
            <a:pPr lvl="0"/>
            <a:r>
              <a:rPr lang="de-DE" dirty="0" smtClean="0"/>
              <a:t>Textmasterformate durch Klicken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DE"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Zwei Inhalte">
    <p:spTree>
      <p:nvGrpSpPr>
        <p:cNvPr id="1" name=""/>
        <p:cNvGrpSpPr/>
        <p:nvPr/>
      </p:nvGrpSpPr>
      <p:grpSpPr>
        <a:xfrm>
          <a:off x="0" y="0"/>
          <a:ext cx="0" cy="0"/>
          <a:chOff x="0" y="0"/>
          <a:chExt cx="0" cy="0"/>
        </a:xfrm>
      </p:grpSpPr>
      <p:sp>
        <p:nvSpPr>
          <p:cNvPr id="5" name="Datumsplatzhalter 4"/>
          <p:cNvSpPr>
            <a:spLocks noGrp="1"/>
          </p:cNvSpPr>
          <p:nvPr>
            <p:ph type="dt" sz="half" idx="10"/>
          </p:nvPr>
        </p:nvSpPr>
        <p:spPr/>
        <p:txBody>
          <a:bodyPr/>
          <a:lstStyle/>
          <a:p>
            <a:fld id="{CAA3578A-85F5-48B8-8372-2FD459CBD0CA}" type="datetime1">
              <a:rPr lang="de-DE" smtClean="0"/>
              <a:pPr/>
              <a:t>16.01.2013</a:t>
            </a:fld>
            <a:endParaRPr lang="de-DE"/>
          </a:p>
        </p:txBody>
      </p:sp>
      <p:sp>
        <p:nvSpPr>
          <p:cNvPr id="6" name="Fußzeilenplatzhalter 5"/>
          <p:cNvSpPr>
            <a:spLocks noGrp="1"/>
          </p:cNvSpPr>
          <p:nvPr>
            <p:ph type="ftr" sz="quarter" idx="11"/>
          </p:nvPr>
        </p:nvSpPr>
        <p:spPr/>
        <p:txBody>
          <a:bodyPr/>
          <a:lstStyle/>
          <a:p>
            <a:r>
              <a:rPr lang="de-DE" smtClean="0"/>
              <a:t>www.gencer-coll.eu</a:t>
            </a:r>
            <a:endParaRPr lang="de-DE" dirty="0"/>
          </a:p>
        </p:txBody>
      </p:sp>
      <p:sp>
        <p:nvSpPr>
          <p:cNvPr id="7" name="Foliennummernplatzhalter 6"/>
          <p:cNvSpPr>
            <a:spLocks noGrp="1"/>
          </p:cNvSpPr>
          <p:nvPr>
            <p:ph type="sldNum" sz="quarter" idx="12"/>
          </p:nvPr>
        </p:nvSpPr>
        <p:spPr/>
        <p:txBody>
          <a:bodyPr/>
          <a:lstStyle/>
          <a:p>
            <a:fld id="{BEE2948E-B6F3-4081-9C2A-A2641D91FEA7}" type="slidenum">
              <a:rPr lang="de-DE" smtClean="0"/>
              <a:pPr/>
              <a:t>‹Nr.›</a:t>
            </a:fld>
            <a:endParaRPr lang="de-DE"/>
          </a:p>
        </p:txBody>
      </p:sp>
      <p:pic>
        <p:nvPicPr>
          <p:cNvPr id="12" name="Grafik 11" descr="2011-10-19_GC_KOMPETENZZENTRUM_DE.gif"/>
          <p:cNvPicPr>
            <a:picLocks noChangeAspect="1"/>
          </p:cNvPicPr>
          <p:nvPr userDrawn="1"/>
        </p:nvPicPr>
        <p:blipFill>
          <a:blip r:embed="rId2" cstate="print"/>
          <a:stretch>
            <a:fillRect/>
          </a:stretch>
        </p:blipFill>
        <p:spPr>
          <a:xfrm>
            <a:off x="251518" y="260649"/>
            <a:ext cx="3377385" cy="568062"/>
          </a:xfrm>
          <a:prstGeom prst="rect">
            <a:avLst/>
          </a:prstGeom>
        </p:spPr>
      </p:pic>
      <p:sp>
        <p:nvSpPr>
          <p:cNvPr id="16" name="Titel 1"/>
          <p:cNvSpPr>
            <a:spLocks noGrp="1"/>
          </p:cNvSpPr>
          <p:nvPr>
            <p:ph type="title" hasCustomPrompt="1"/>
          </p:nvPr>
        </p:nvSpPr>
        <p:spPr>
          <a:xfrm>
            <a:off x="251518" y="1268760"/>
            <a:ext cx="7200802" cy="432048"/>
          </a:xfrm>
        </p:spPr>
        <p:txBody>
          <a:bodyPr anchor="t" anchorCtr="0"/>
          <a:lstStyle>
            <a:lvl1pPr algn="l">
              <a:defRPr sz="2400" b="0">
                <a:latin typeface="Arial" pitchFamily="34" charset="0"/>
                <a:cs typeface="Arial" pitchFamily="34" charset="0"/>
              </a:defRPr>
            </a:lvl1pPr>
          </a:lstStyle>
          <a:p>
            <a:r>
              <a:rPr lang="de-DE" dirty="0" smtClean="0"/>
              <a:t>Überschrift</a:t>
            </a:r>
            <a:endParaRPr lang="de-DE" dirty="0"/>
          </a:p>
        </p:txBody>
      </p:sp>
      <p:sp>
        <p:nvSpPr>
          <p:cNvPr id="17" name="Inhaltsplatzhalter 2"/>
          <p:cNvSpPr>
            <a:spLocks noGrp="1"/>
          </p:cNvSpPr>
          <p:nvPr>
            <p:ph sz="half" idx="1"/>
          </p:nvPr>
        </p:nvSpPr>
        <p:spPr>
          <a:xfrm>
            <a:off x="251518" y="1988840"/>
            <a:ext cx="3528394" cy="4032448"/>
          </a:xfrm>
          <a:prstGeom prst="rect">
            <a:avLst/>
          </a:prstGeom>
        </p:spPr>
        <p:txBody>
          <a:bodyPr/>
          <a:lstStyle>
            <a:lvl1pPr>
              <a:spcBef>
                <a:spcPts val="0"/>
              </a:spcBef>
              <a:defRPr sz="2400" kern="0" spc="0" baseline="0">
                <a:latin typeface="Arial" pitchFamily="34" charset="0"/>
                <a:cs typeface="Arial" pitchFamily="34" charset="0"/>
              </a:defRPr>
            </a:lvl1pPr>
            <a:lvl2pPr marL="623888" indent="-263525">
              <a:spcBef>
                <a:spcPts val="0"/>
              </a:spcBef>
              <a:buFont typeface="Arial" pitchFamily="34" charset="0"/>
              <a:buChar char="•"/>
              <a:defRPr sz="1800" kern="0" spc="0" baseline="0">
                <a:latin typeface="Arial" pitchFamily="34" charset="0"/>
                <a:cs typeface="Arial" pitchFamily="34" charset="0"/>
              </a:defRPr>
            </a:lvl2pPr>
            <a:lvl3pPr marL="896938" indent="-273050">
              <a:spcBef>
                <a:spcPts val="0"/>
              </a:spcBef>
              <a:buFont typeface="Arial" pitchFamily="34" charset="0"/>
              <a:buChar char="•"/>
              <a:defRPr sz="1800" kern="0" spc="0" baseline="0">
                <a:latin typeface="Arial" pitchFamily="34" charset="0"/>
                <a:cs typeface="Arial" pitchFamily="34" charset="0"/>
              </a:defRPr>
            </a:lvl3pPr>
            <a:lvl4pPr marL="1169988" indent="-273050">
              <a:spcBef>
                <a:spcPts val="0"/>
              </a:spcBef>
              <a:buFont typeface="Arial" pitchFamily="34" charset="0"/>
              <a:buChar char="•"/>
              <a:defRPr sz="1800" b="0" kern="0" spc="0" baseline="0">
                <a:latin typeface="Arial" pitchFamily="34" charset="0"/>
                <a:cs typeface="Arial" pitchFamily="34" charset="0"/>
              </a:defRPr>
            </a:lvl4pPr>
            <a:lvl5pPr marL="1455738" indent="-285750">
              <a:spcBef>
                <a:spcPts val="0"/>
              </a:spcBef>
              <a:buFont typeface="Arial" pitchFamily="34" charset="0"/>
              <a:buChar char="•"/>
              <a:defRPr sz="1800" kern="0" spc="0" baseline="0">
                <a:latin typeface="Arial" pitchFamily="34" charset="0"/>
                <a:cs typeface="Arial" pitchFamily="34" charset="0"/>
              </a:defRPr>
            </a:lvl5pPr>
            <a:lvl6pPr>
              <a:defRPr sz="1800"/>
            </a:lvl6pPr>
            <a:lvl7pPr>
              <a:defRPr sz="1800"/>
            </a:lvl7pPr>
            <a:lvl8pPr>
              <a:defRPr sz="1800"/>
            </a:lvl8pPr>
            <a:lvl9pPr>
              <a:defRPr sz="1800"/>
            </a:lvl9pPr>
          </a:lstStyle>
          <a:p>
            <a:pPr lvl="0"/>
            <a:r>
              <a:rPr lang="de-DE" dirty="0" smtClean="0"/>
              <a:t>Textmasterformate durch Klicken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DE" dirty="0"/>
          </a:p>
        </p:txBody>
      </p:sp>
      <p:sp>
        <p:nvSpPr>
          <p:cNvPr id="18" name="Inhaltsplatzhalter 2"/>
          <p:cNvSpPr>
            <a:spLocks noGrp="1"/>
          </p:cNvSpPr>
          <p:nvPr>
            <p:ph sz="half" idx="13"/>
          </p:nvPr>
        </p:nvSpPr>
        <p:spPr>
          <a:xfrm>
            <a:off x="3923928" y="1988840"/>
            <a:ext cx="3528394" cy="4032448"/>
          </a:xfrm>
          <a:prstGeom prst="rect">
            <a:avLst/>
          </a:prstGeom>
        </p:spPr>
        <p:txBody>
          <a:bodyPr/>
          <a:lstStyle>
            <a:lvl1pPr>
              <a:spcBef>
                <a:spcPts val="0"/>
              </a:spcBef>
              <a:defRPr sz="2400" kern="0" spc="0" baseline="0">
                <a:latin typeface="Arial" pitchFamily="34" charset="0"/>
                <a:cs typeface="Arial" pitchFamily="34" charset="0"/>
              </a:defRPr>
            </a:lvl1pPr>
            <a:lvl2pPr marL="623888" indent="-263525">
              <a:spcBef>
                <a:spcPts val="0"/>
              </a:spcBef>
              <a:buFont typeface="Arial" pitchFamily="34" charset="0"/>
              <a:buChar char="•"/>
              <a:defRPr sz="1800" kern="0" spc="0" baseline="0">
                <a:latin typeface="Arial" pitchFamily="34" charset="0"/>
                <a:cs typeface="Arial" pitchFamily="34" charset="0"/>
              </a:defRPr>
            </a:lvl2pPr>
            <a:lvl3pPr marL="896938" indent="-273050">
              <a:spcBef>
                <a:spcPts val="0"/>
              </a:spcBef>
              <a:buFont typeface="Arial" pitchFamily="34" charset="0"/>
              <a:buChar char="•"/>
              <a:defRPr sz="1800" kern="0" spc="0" baseline="0">
                <a:latin typeface="Arial" pitchFamily="34" charset="0"/>
                <a:cs typeface="Arial" pitchFamily="34" charset="0"/>
              </a:defRPr>
            </a:lvl3pPr>
            <a:lvl4pPr marL="1169988" indent="-273050">
              <a:spcBef>
                <a:spcPts val="0"/>
              </a:spcBef>
              <a:buFont typeface="Arial" pitchFamily="34" charset="0"/>
              <a:buChar char="•"/>
              <a:defRPr sz="1800" b="0" kern="0" spc="0" baseline="0">
                <a:latin typeface="Arial" pitchFamily="34" charset="0"/>
                <a:cs typeface="Arial" pitchFamily="34" charset="0"/>
              </a:defRPr>
            </a:lvl4pPr>
            <a:lvl5pPr marL="1455738" indent="-285750">
              <a:spcBef>
                <a:spcPts val="0"/>
              </a:spcBef>
              <a:buFont typeface="Arial" pitchFamily="34" charset="0"/>
              <a:buChar char="•"/>
              <a:defRPr sz="1800" kern="0" spc="0" baseline="0">
                <a:latin typeface="Arial" pitchFamily="34" charset="0"/>
                <a:cs typeface="Arial" pitchFamily="34" charset="0"/>
              </a:defRPr>
            </a:lvl5pPr>
            <a:lvl6pPr>
              <a:defRPr sz="1800"/>
            </a:lvl6pPr>
            <a:lvl7pPr>
              <a:defRPr sz="1800"/>
            </a:lvl7pPr>
            <a:lvl8pPr>
              <a:defRPr sz="1800"/>
            </a:lvl8pPr>
            <a:lvl9pPr>
              <a:defRPr sz="1800"/>
            </a:lvl9pPr>
          </a:lstStyle>
          <a:p>
            <a:pPr lvl="0"/>
            <a:r>
              <a:rPr lang="de-DE" dirty="0" smtClean="0"/>
              <a:t>Textmasterformate durch Klicken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DE"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jpe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1214414" y="0"/>
            <a:ext cx="7258072" cy="1143000"/>
          </a:xfrm>
          <a:prstGeom prst="rect">
            <a:avLst/>
          </a:prstGeom>
        </p:spPr>
        <p:txBody>
          <a:bodyPr vert="horz" lIns="91440" tIns="45720" rIns="91440" bIns="45720" rtlCol="0" anchor="ctr">
            <a:noAutofit/>
          </a:bodyPr>
          <a:lstStyle/>
          <a:p>
            <a:r>
              <a:rPr lang="de-DE" dirty="0" smtClean="0"/>
              <a:t>Überschrift</a:t>
            </a:r>
            <a:endParaRPr lang="de-DE" dirty="0"/>
          </a:p>
        </p:txBody>
      </p:sp>
      <p:sp>
        <p:nvSpPr>
          <p:cNvPr id="4" name="Datumsplatzhalt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latin typeface="Helvetica" pitchFamily="34" charset="0"/>
              </a:defRPr>
            </a:lvl1pPr>
          </a:lstStyle>
          <a:p>
            <a:fld id="{7F64A02F-5D34-4A22-98D8-9A95EB9F56D8}" type="datetime1">
              <a:rPr lang="de-DE" smtClean="0"/>
              <a:pPr/>
              <a:t>16.01.2013</a:t>
            </a:fld>
            <a:endParaRPr lang="de-DE" dirty="0"/>
          </a:p>
        </p:txBody>
      </p:sp>
      <p:sp>
        <p:nvSpPr>
          <p:cNvPr id="5" name="Fußzeilenplatzhalt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latin typeface="Helvetica" pitchFamily="34" charset="0"/>
              </a:defRPr>
            </a:lvl1pPr>
          </a:lstStyle>
          <a:p>
            <a:r>
              <a:rPr lang="de-DE" dirty="0" smtClean="0"/>
              <a:t>www.gencer-coll.eu</a:t>
            </a:r>
            <a:endParaRPr lang="de-DE" dirty="0"/>
          </a:p>
        </p:txBody>
      </p:sp>
      <p:sp>
        <p:nvSpPr>
          <p:cNvPr id="6" name="Foliennummernplatzhalt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latin typeface="Helvetica" pitchFamily="34" charset="0"/>
              </a:defRPr>
            </a:lvl1pPr>
          </a:lstStyle>
          <a:p>
            <a:fld id="{CE27A4D7-4096-4EAF-AA9B-8B264FB55CA8}" type="slidenum">
              <a:rPr lang="de-DE" smtClean="0"/>
              <a:pPr/>
              <a:t>‹Nr.›</a:t>
            </a:fld>
            <a:endParaRPr lang="de-DE" dirty="0"/>
          </a:p>
        </p:txBody>
      </p:sp>
      <p:pic>
        <p:nvPicPr>
          <p:cNvPr id="8" name="Grafik 7"/>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60" r:id="rId2"/>
    <p:sldLayoutId id="2147483652" r:id="rId3"/>
  </p:sldLayoutIdLst>
  <p:hf hdr="0"/>
  <p:txStyles>
    <p:titleStyle>
      <a:lvl1pPr algn="l" defTabSz="914400" rtl="0" eaLnBrk="1" latinLnBrk="0" hangingPunct="1">
        <a:spcBef>
          <a:spcPct val="0"/>
        </a:spcBef>
        <a:buNone/>
        <a:defRPr sz="4000" b="1" kern="1200">
          <a:solidFill>
            <a:srgbClr val="7E161A"/>
          </a:solidFill>
          <a:latin typeface="TurkishHlv" pitchFamily="34" charset="0"/>
          <a:ea typeface="+mj-ea"/>
          <a:cs typeface="+mj-cs"/>
        </a:defRPr>
      </a:lvl1pPr>
    </p:titleStyle>
    <p:bodyStyle>
      <a:lvl1pPr marL="342900" indent="-342900" algn="l" defTabSz="914400" rtl="0" eaLnBrk="1" latinLnBrk="0" hangingPunct="1">
        <a:spcBef>
          <a:spcPct val="20000"/>
        </a:spcBef>
        <a:buClr>
          <a:srgbClr val="7E161A"/>
        </a:buClr>
        <a:buSzPct val="140000"/>
        <a:buFont typeface="Arial" pitchFamily="34" charset="0"/>
        <a:buChar char="•"/>
        <a:defRPr sz="3200" kern="1200" spc="-190" baseline="0">
          <a:solidFill>
            <a:srgbClr val="353330"/>
          </a:solidFill>
          <a:latin typeface="TurkishHlv" pitchFamily="34" charset="0"/>
          <a:ea typeface="+mn-ea"/>
          <a:cs typeface="+mn-cs"/>
        </a:defRPr>
      </a:lvl1pPr>
      <a:lvl2pPr marL="742950" indent="-285750" algn="l" defTabSz="914400" rtl="0" eaLnBrk="1" latinLnBrk="0" hangingPunct="1">
        <a:spcBef>
          <a:spcPct val="20000"/>
        </a:spcBef>
        <a:buFont typeface="Arial" pitchFamily="34" charset="0"/>
        <a:buChar char="–"/>
        <a:defRPr sz="2800" kern="1200" spc="-190" baseline="0">
          <a:solidFill>
            <a:srgbClr val="353330"/>
          </a:solidFill>
          <a:latin typeface="TurkishHlv" pitchFamily="34" charset="0"/>
          <a:ea typeface="+mn-ea"/>
          <a:cs typeface="+mn-cs"/>
        </a:defRPr>
      </a:lvl2pPr>
      <a:lvl3pPr marL="1143000" indent="-228600" algn="l" defTabSz="914400" rtl="0" eaLnBrk="1" latinLnBrk="0" hangingPunct="1">
        <a:spcBef>
          <a:spcPct val="20000"/>
        </a:spcBef>
        <a:buFont typeface="Arial" pitchFamily="34" charset="0"/>
        <a:buChar char="•"/>
        <a:defRPr sz="2400" kern="1200" spc="-190" baseline="0">
          <a:solidFill>
            <a:srgbClr val="353330"/>
          </a:solidFill>
          <a:latin typeface="TurkishHlv" pitchFamily="34" charset="0"/>
          <a:ea typeface="+mn-ea"/>
          <a:cs typeface="+mn-cs"/>
        </a:defRPr>
      </a:lvl3pPr>
      <a:lvl4pPr marL="1600200" indent="-228600" algn="l" defTabSz="914400" rtl="0" eaLnBrk="1" latinLnBrk="0" hangingPunct="1">
        <a:spcBef>
          <a:spcPct val="20000"/>
        </a:spcBef>
        <a:buFont typeface="Arial" pitchFamily="34" charset="0"/>
        <a:buChar char="–"/>
        <a:defRPr sz="2000" kern="1200" spc="-190" baseline="0">
          <a:solidFill>
            <a:srgbClr val="353330"/>
          </a:solidFill>
          <a:latin typeface="TurkishHlv" pitchFamily="34" charset="0"/>
          <a:ea typeface="+mn-ea"/>
          <a:cs typeface="+mn-cs"/>
        </a:defRPr>
      </a:lvl4pPr>
      <a:lvl5pPr marL="2057400" indent="-228600" algn="l" defTabSz="914400" rtl="0" eaLnBrk="1" latinLnBrk="0" hangingPunct="1">
        <a:spcBef>
          <a:spcPct val="20000"/>
        </a:spcBef>
        <a:buFont typeface="Arial" pitchFamily="34" charset="0"/>
        <a:buChar char="»"/>
        <a:defRPr sz="2000" kern="1200" spc="-190" baseline="0">
          <a:solidFill>
            <a:srgbClr val="353330"/>
          </a:solidFill>
          <a:latin typeface="TurkishHlv"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Layout" Target="../slideLayouts/slideLayout2.xml"/><Relationship Id="rId1" Type="http://schemas.openxmlformats.org/officeDocument/2006/relationships/video" Target="http://www.youtube.com/v/SRlZvW1oXWE?version=3&amp;hl=de_DE"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www.ekonomi.gov.tr/" TargetMode="Externa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el 7"/>
          <p:cNvSpPr>
            <a:spLocks noGrp="1"/>
          </p:cNvSpPr>
          <p:nvPr>
            <p:ph type="ctrTitle"/>
          </p:nvPr>
        </p:nvSpPr>
        <p:spPr>
          <a:xfrm>
            <a:off x="785786" y="1700808"/>
            <a:ext cx="7674646" cy="1368152"/>
          </a:xfrm>
        </p:spPr>
        <p:txBody>
          <a:bodyPr/>
          <a:lstStyle/>
          <a:p>
            <a:r>
              <a:rPr lang="de-DE" sz="3400" b="1" dirty="0" smtClean="0">
                <a:latin typeface="Arial" pitchFamily="34" charset="0"/>
                <a:cs typeface="Arial" pitchFamily="34" charset="0"/>
              </a:rPr>
              <a:t>	</a:t>
            </a:r>
            <a:r>
              <a:rPr lang="de-DE" sz="3200" b="1" dirty="0" smtClean="0"/>
              <a:t>  </a:t>
            </a:r>
            <a:r>
              <a:rPr lang="de-DE" sz="3200" b="1" dirty="0" smtClean="0"/>
              <a:t>	 IHK </a:t>
            </a:r>
            <a:r>
              <a:rPr lang="de-DE" sz="3200" b="1" dirty="0" smtClean="0"/>
              <a:t>Schwaben Spezial: 	   </a:t>
            </a:r>
            <a:r>
              <a:rPr lang="de-DE" sz="3200" b="1" dirty="0" smtClean="0"/>
              <a:t>  	       	 Türkei</a:t>
            </a:r>
            <a:endParaRPr lang="de-DE" sz="3200" b="1" dirty="0"/>
          </a:p>
        </p:txBody>
      </p:sp>
      <p:sp>
        <p:nvSpPr>
          <p:cNvPr id="2" name="Datumsplatzhalter 1"/>
          <p:cNvSpPr>
            <a:spLocks noGrp="1"/>
          </p:cNvSpPr>
          <p:nvPr>
            <p:ph type="dt" sz="half" idx="10"/>
          </p:nvPr>
        </p:nvSpPr>
        <p:spPr/>
        <p:txBody>
          <a:bodyPr/>
          <a:lstStyle/>
          <a:p>
            <a:fld id="{CAA3578A-85F5-48B8-8372-2FD459CBD0CA}" type="datetime1">
              <a:rPr lang="de-DE" smtClean="0"/>
              <a:pPr/>
              <a:t>16.01.2013</a:t>
            </a:fld>
            <a:endParaRPr lang="de-DE" dirty="0"/>
          </a:p>
        </p:txBody>
      </p:sp>
      <p:sp>
        <p:nvSpPr>
          <p:cNvPr id="3" name="Fußzeilenplatzhalter 2"/>
          <p:cNvSpPr>
            <a:spLocks noGrp="1"/>
          </p:cNvSpPr>
          <p:nvPr>
            <p:ph type="ftr" sz="quarter" idx="11"/>
          </p:nvPr>
        </p:nvSpPr>
        <p:spPr/>
        <p:txBody>
          <a:bodyPr/>
          <a:lstStyle/>
          <a:p>
            <a:r>
              <a:rPr lang="de-DE" dirty="0" smtClean="0"/>
              <a:t>www.gencer-coll.eu</a:t>
            </a:r>
            <a:endParaRPr lang="de-DE" dirty="0"/>
          </a:p>
        </p:txBody>
      </p:sp>
      <p:sp>
        <p:nvSpPr>
          <p:cNvPr id="4" name="Foliennummernplatzhalter 3"/>
          <p:cNvSpPr>
            <a:spLocks noGrp="1"/>
          </p:cNvSpPr>
          <p:nvPr>
            <p:ph type="sldNum" sz="quarter" idx="12"/>
          </p:nvPr>
        </p:nvSpPr>
        <p:spPr/>
        <p:txBody>
          <a:bodyPr/>
          <a:lstStyle/>
          <a:p>
            <a:fld id="{BEE2948E-B6F3-4081-9C2A-A2641D91FEA7}" type="slidenum">
              <a:rPr lang="de-DE" smtClean="0"/>
              <a:pPr/>
              <a:t>1</a:t>
            </a:fld>
            <a:endParaRPr lang="de-DE" dirty="0"/>
          </a:p>
        </p:txBody>
      </p:sp>
      <p:sp>
        <p:nvSpPr>
          <p:cNvPr id="9" name="Inhaltsplatzhalter 8"/>
          <p:cNvSpPr>
            <a:spLocks noGrp="1"/>
          </p:cNvSpPr>
          <p:nvPr>
            <p:ph idx="1"/>
          </p:nvPr>
        </p:nvSpPr>
        <p:spPr>
          <a:xfrm>
            <a:off x="971600" y="3429001"/>
            <a:ext cx="7560840" cy="1368152"/>
          </a:xfrm>
        </p:spPr>
        <p:txBody>
          <a:bodyPr>
            <a:noAutofit/>
          </a:bodyPr>
          <a:lstStyle/>
          <a:p>
            <a:r>
              <a:rPr lang="de-DE" sz="4000" b="1" dirty="0" smtClean="0">
                <a:solidFill>
                  <a:srgbClr val="7E161A"/>
                </a:solidFill>
              </a:rPr>
              <a:t>	</a:t>
            </a:r>
            <a:r>
              <a:rPr lang="de-DE" sz="4000" b="1" dirty="0" smtClean="0">
                <a:solidFill>
                  <a:srgbClr val="7E161A"/>
                </a:solidFill>
              </a:rPr>
              <a:t>	</a:t>
            </a:r>
            <a:r>
              <a:rPr lang="de-DE" sz="3600" b="1" i="1" dirty="0" smtClean="0">
                <a:solidFill>
                  <a:srgbClr val="7E161A"/>
                </a:solidFill>
              </a:rPr>
              <a:t>„</a:t>
            </a:r>
            <a:r>
              <a:rPr lang="de-DE" sz="3600" b="1" i="1" dirty="0" smtClean="0">
                <a:solidFill>
                  <a:srgbClr val="7E161A"/>
                </a:solidFill>
              </a:rPr>
              <a:t>Rechtssichere </a:t>
            </a:r>
            <a:r>
              <a:rPr lang="de-DE" sz="3600" b="1" i="1" dirty="0" smtClean="0">
                <a:solidFill>
                  <a:srgbClr val="7E161A"/>
                </a:solidFill>
              </a:rPr>
              <a:t>und 				erfolgreiche 					Vertragsgestaltung</a:t>
            </a:r>
            <a:r>
              <a:rPr lang="de-DE" sz="3600" b="1" i="1" dirty="0" smtClean="0">
                <a:solidFill>
                  <a:srgbClr val="7E161A"/>
                </a:solidFill>
              </a:rPr>
              <a:t>“</a:t>
            </a:r>
            <a:endParaRPr lang="de-DE" sz="3600" i="1" dirty="0">
              <a:solidFill>
                <a:srgbClr val="7E161A"/>
              </a:solidFill>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5536" y="1844824"/>
            <a:ext cx="2150681" cy="32403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73734336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263DEAEF-1637-4FDA-BE0C-BD65E5165450}" type="datetime1">
              <a:rPr lang="de-DE" smtClean="0"/>
              <a:pPr/>
              <a:t>16.01.2013</a:t>
            </a:fld>
            <a:endParaRPr lang="de-DE"/>
          </a:p>
        </p:txBody>
      </p:sp>
      <p:sp>
        <p:nvSpPr>
          <p:cNvPr id="3" name="2 Altbilgi Yer Tutucusu"/>
          <p:cNvSpPr>
            <a:spLocks noGrp="1"/>
          </p:cNvSpPr>
          <p:nvPr>
            <p:ph type="ftr" sz="quarter" idx="11"/>
          </p:nvPr>
        </p:nvSpPr>
        <p:spPr/>
        <p:txBody>
          <a:bodyPr/>
          <a:lstStyle/>
          <a:p>
            <a:r>
              <a:rPr lang="de-DE" smtClean="0"/>
              <a:t>www.gencer-coll.eu</a:t>
            </a:r>
            <a:endParaRPr lang="de-DE" dirty="0"/>
          </a:p>
        </p:txBody>
      </p:sp>
      <p:sp>
        <p:nvSpPr>
          <p:cNvPr id="4" name="3 Slayt Numarası Yer Tutucusu"/>
          <p:cNvSpPr>
            <a:spLocks noGrp="1"/>
          </p:cNvSpPr>
          <p:nvPr>
            <p:ph type="sldNum" sz="quarter" idx="12"/>
          </p:nvPr>
        </p:nvSpPr>
        <p:spPr/>
        <p:txBody>
          <a:bodyPr/>
          <a:lstStyle/>
          <a:p>
            <a:fld id="{BEE2948E-B6F3-4081-9C2A-A2641D91FEA7}" type="slidenum">
              <a:rPr lang="de-DE" smtClean="0"/>
              <a:pPr/>
              <a:t>10</a:t>
            </a:fld>
            <a:endParaRPr lang="de-DE"/>
          </a:p>
        </p:txBody>
      </p:sp>
      <p:sp>
        <p:nvSpPr>
          <p:cNvPr id="5" name="4 Başlık"/>
          <p:cNvSpPr>
            <a:spLocks noGrp="1"/>
          </p:cNvSpPr>
          <p:nvPr>
            <p:ph type="title"/>
          </p:nvPr>
        </p:nvSpPr>
        <p:spPr/>
        <p:txBody>
          <a:bodyPr/>
          <a:lstStyle/>
          <a:p>
            <a:r>
              <a:rPr lang="de-DE" sz="2100" b="1" i="1" dirty="0" smtClean="0"/>
              <a:t>Grundlagen </a:t>
            </a:r>
            <a:r>
              <a:rPr lang="de-DE" sz="2100" b="1" i="1" dirty="0" smtClean="0"/>
              <a:t>des türkischen Rechts I</a:t>
            </a:r>
            <a:endParaRPr lang="tr-TR" sz="2100" b="1" i="1" dirty="0"/>
          </a:p>
        </p:txBody>
      </p:sp>
      <p:sp>
        <p:nvSpPr>
          <p:cNvPr id="6" name="5 İçerik Yer Tutucusu"/>
          <p:cNvSpPr>
            <a:spLocks noGrp="1"/>
          </p:cNvSpPr>
          <p:nvPr>
            <p:ph sz="half" idx="1"/>
          </p:nvPr>
        </p:nvSpPr>
        <p:spPr/>
        <p:txBody>
          <a:bodyPr/>
          <a:lstStyle/>
          <a:p>
            <a:pPr>
              <a:buNone/>
            </a:pPr>
            <a:r>
              <a:rPr lang="tr-TR" dirty="0" smtClean="0"/>
              <a:t>	</a:t>
            </a:r>
            <a:r>
              <a:rPr lang="de-DE" sz="2100" b="1" dirty="0" smtClean="0"/>
              <a:t>Türkisches Investitionsrecht</a:t>
            </a:r>
            <a:endParaRPr lang="tr-TR" sz="2100" b="1" dirty="0" smtClean="0"/>
          </a:p>
          <a:p>
            <a:pPr>
              <a:buNone/>
            </a:pPr>
            <a:endParaRPr lang="tr-TR" sz="2100" dirty="0" smtClean="0"/>
          </a:p>
          <a:p>
            <a:pPr>
              <a:buNone/>
            </a:pPr>
            <a:r>
              <a:rPr lang="tr-TR" sz="2100" dirty="0" smtClean="0"/>
              <a:t>	</a:t>
            </a:r>
            <a:r>
              <a:rPr lang="de-DE" sz="2100" dirty="0" smtClean="0"/>
              <a:t>Die Regelungen zum Investitionsrecht in der Türkei entsprechen den internationalen Standards und gewährleisten in der Regel eine Gleichbehandlung aller Investoren. </a:t>
            </a:r>
            <a:endParaRPr lang="tr-TR" sz="2100" dirty="0" smtClean="0"/>
          </a:p>
          <a:p>
            <a:pPr>
              <a:buNone/>
            </a:pPr>
            <a:r>
              <a:rPr lang="tr-TR" sz="2100" dirty="0" smtClean="0"/>
              <a:t> </a:t>
            </a:r>
          </a:p>
          <a:p>
            <a:pPr>
              <a:buNone/>
            </a:pPr>
            <a:r>
              <a:rPr lang="tr-TR" sz="2100" b="1" dirty="0" smtClean="0"/>
              <a:t>	</a:t>
            </a:r>
            <a:r>
              <a:rPr lang="de-DE" sz="2100" dirty="0" smtClean="0"/>
              <a:t>Die Investitionen von Ausländern sind im Gesetz über ausländische Direktinvestitionen vom 5. Juni 2003 geregelt.</a:t>
            </a:r>
            <a:endParaRPr lang="tr-TR" sz="2100" dirty="0"/>
          </a:p>
        </p:txBody>
      </p:sp>
    </p:spTree>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263DEAEF-1637-4FDA-BE0C-BD65E5165450}" type="datetime1">
              <a:rPr lang="de-DE" smtClean="0"/>
              <a:pPr/>
              <a:t>16.01.2013</a:t>
            </a:fld>
            <a:endParaRPr lang="de-DE"/>
          </a:p>
        </p:txBody>
      </p:sp>
      <p:sp>
        <p:nvSpPr>
          <p:cNvPr id="3" name="Fußzeilenplatzhalter 2"/>
          <p:cNvSpPr>
            <a:spLocks noGrp="1"/>
          </p:cNvSpPr>
          <p:nvPr>
            <p:ph type="ftr" sz="quarter" idx="11"/>
          </p:nvPr>
        </p:nvSpPr>
        <p:spPr/>
        <p:txBody>
          <a:bodyPr/>
          <a:lstStyle/>
          <a:p>
            <a:r>
              <a:rPr lang="de-DE" smtClean="0"/>
              <a:t>www.gencer-coll.eu</a:t>
            </a:r>
            <a:endParaRPr lang="de-DE" dirty="0"/>
          </a:p>
        </p:txBody>
      </p:sp>
      <p:sp>
        <p:nvSpPr>
          <p:cNvPr id="4" name="Foliennummernplatzhalter 3"/>
          <p:cNvSpPr>
            <a:spLocks noGrp="1"/>
          </p:cNvSpPr>
          <p:nvPr>
            <p:ph type="sldNum" sz="quarter" idx="12"/>
          </p:nvPr>
        </p:nvSpPr>
        <p:spPr/>
        <p:txBody>
          <a:bodyPr/>
          <a:lstStyle/>
          <a:p>
            <a:fld id="{BEE2948E-B6F3-4081-9C2A-A2641D91FEA7}" type="slidenum">
              <a:rPr lang="de-DE" smtClean="0"/>
              <a:pPr/>
              <a:t>100</a:t>
            </a:fld>
            <a:endParaRPr lang="de-DE"/>
          </a:p>
        </p:txBody>
      </p:sp>
      <p:sp>
        <p:nvSpPr>
          <p:cNvPr id="5" name="Titel 4"/>
          <p:cNvSpPr>
            <a:spLocks noGrp="1"/>
          </p:cNvSpPr>
          <p:nvPr>
            <p:ph type="title"/>
          </p:nvPr>
        </p:nvSpPr>
        <p:spPr/>
        <p:txBody>
          <a:bodyPr/>
          <a:lstStyle/>
          <a:p>
            <a:r>
              <a:rPr lang="de-DE" dirty="0"/>
              <a:t>Interkulturelle Kompetenz und Rhetorik bei Vertragsverhandlungen </a:t>
            </a:r>
            <a:r>
              <a:rPr lang="de-DE" dirty="0" smtClean="0"/>
              <a:t>XII</a:t>
            </a:r>
            <a:endParaRPr lang="de-DE" dirty="0"/>
          </a:p>
        </p:txBody>
      </p:sp>
      <p:sp>
        <p:nvSpPr>
          <p:cNvPr id="6" name="Inhaltsplatzhalter 5"/>
          <p:cNvSpPr>
            <a:spLocks noGrp="1"/>
          </p:cNvSpPr>
          <p:nvPr>
            <p:ph sz="half" idx="1"/>
          </p:nvPr>
        </p:nvSpPr>
        <p:spPr/>
        <p:txBody>
          <a:bodyPr/>
          <a:lstStyle/>
          <a:p>
            <a:endParaRPr lang="de-DE" dirty="0" smtClean="0"/>
          </a:p>
          <a:p>
            <a:pPr marL="0" indent="0">
              <a:buNone/>
            </a:pPr>
            <a:r>
              <a:rPr lang="de-DE" sz="2100" b="1" dirty="0" smtClean="0"/>
              <a:t>Fremdsprachenkenntnisse in der Türkei</a:t>
            </a:r>
          </a:p>
          <a:p>
            <a:pPr marL="0" indent="0">
              <a:buNone/>
            </a:pPr>
            <a:endParaRPr lang="de-DE" sz="2100" b="1" dirty="0"/>
          </a:p>
          <a:p>
            <a:r>
              <a:rPr lang="de-DE" sz="2100" dirty="0"/>
              <a:t>Fremdsprachenkenntnisse sind in Städten ausgeprägter als in ländlichen Regionen, bei der Jugend mehr als bei den </a:t>
            </a:r>
            <a:r>
              <a:rPr lang="de-DE" sz="2100" dirty="0" smtClean="0"/>
              <a:t>Älteren</a:t>
            </a:r>
          </a:p>
          <a:p>
            <a:r>
              <a:rPr lang="de-DE" sz="2100" dirty="0" smtClean="0"/>
              <a:t>an </a:t>
            </a:r>
            <a:r>
              <a:rPr lang="de-DE" sz="2100" dirty="0"/>
              <a:t>erster Position stehen Englisch gefolgt von </a:t>
            </a:r>
            <a:r>
              <a:rPr lang="de-DE" sz="2100" dirty="0" smtClean="0"/>
              <a:t>Deutsch</a:t>
            </a:r>
          </a:p>
          <a:p>
            <a:r>
              <a:rPr lang="de-DE" sz="2100" dirty="0" smtClean="0"/>
              <a:t>weitere </a:t>
            </a:r>
            <a:r>
              <a:rPr lang="de-DE" sz="2100" dirty="0"/>
              <a:t>Fremdsprachenkenntnisse wie Französisch und Italienisch sind kaum </a:t>
            </a:r>
            <a:r>
              <a:rPr lang="de-DE" sz="2100" dirty="0" smtClean="0"/>
              <a:t>ausgeprägt</a:t>
            </a:r>
          </a:p>
          <a:p>
            <a:r>
              <a:rPr lang="de-DE" sz="2100" dirty="0" smtClean="0"/>
              <a:t>die </a:t>
            </a:r>
            <a:r>
              <a:rPr lang="de-DE" sz="2100" dirty="0"/>
              <a:t>Sprachenkenntnisse sind häufig durch Auslandsaufenthalte erworben (vor allem </a:t>
            </a:r>
            <a:r>
              <a:rPr lang="de-DE" sz="2100" dirty="0" smtClean="0"/>
              <a:t>Deutschland, England und </a:t>
            </a:r>
            <a:r>
              <a:rPr lang="de-DE" sz="2100" dirty="0"/>
              <a:t>USA</a:t>
            </a:r>
            <a:r>
              <a:rPr lang="de-DE" sz="2100" dirty="0" smtClean="0"/>
              <a:t>)</a:t>
            </a:r>
          </a:p>
        </p:txBody>
      </p:sp>
    </p:spTree>
    <p:extLst>
      <p:ext uri="{BB962C8B-B14F-4D97-AF65-F5344CB8AC3E}">
        <p14:creationId xmlns:p14="http://schemas.microsoft.com/office/powerpoint/2010/main" val="2042065887"/>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263DEAEF-1637-4FDA-BE0C-BD65E5165450}" type="datetime1">
              <a:rPr lang="de-DE" smtClean="0"/>
              <a:pPr/>
              <a:t>16.01.2013</a:t>
            </a:fld>
            <a:endParaRPr lang="de-DE"/>
          </a:p>
        </p:txBody>
      </p:sp>
      <p:sp>
        <p:nvSpPr>
          <p:cNvPr id="3" name="Fußzeilenplatzhalter 2"/>
          <p:cNvSpPr>
            <a:spLocks noGrp="1"/>
          </p:cNvSpPr>
          <p:nvPr>
            <p:ph type="ftr" sz="quarter" idx="11"/>
          </p:nvPr>
        </p:nvSpPr>
        <p:spPr/>
        <p:txBody>
          <a:bodyPr/>
          <a:lstStyle/>
          <a:p>
            <a:r>
              <a:rPr lang="de-DE" smtClean="0"/>
              <a:t>www.gencer-coll.eu</a:t>
            </a:r>
            <a:endParaRPr lang="de-DE" dirty="0"/>
          </a:p>
        </p:txBody>
      </p:sp>
      <p:sp>
        <p:nvSpPr>
          <p:cNvPr id="4" name="Foliennummernplatzhalter 3"/>
          <p:cNvSpPr>
            <a:spLocks noGrp="1"/>
          </p:cNvSpPr>
          <p:nvPr>
            <p:ph type="sldNum" sz="quarter" idx="12"/>
          </p:nvPr>
        </p:nvSpPr>
        <p:spPr/>
        <p:txBody>
          <a:bodyPr/>
          <a:lstStyle/>
          <a:p>
            <a:fld id="{BEE2948E-B6F3-4081-9C2A-A2641D91FEA7}" type="slidenum">
              <a:rPr lang="de-DE" smtClean="0"/>
              <a:pPr/>
              <a:t>101</a:t>
            </a:fld>
            <a:endParaRPr lang="de-DE"/>
          </a:p>
        </p:txBody>
      </p:sp>
      <p:sp>
        <p:nvSpPr>
          <p:cNvPr id="5" name="Titel 4"/>
          <p:cNvSpPr>
            <a:spLocks noGrp="1"/>
          </p:cNvSpPr>
          <p:nvPr>
            <p:ph type="title"/>
          </p:nvPr>
        </p:nvSpPr>
        <p:spPr/>
        <p:txBody>
          <a:bodyPr/>
          <a:lstStyle/>
          <a:p>
            <a:r>
              <a:rPr lang="de-DE" sz="2100" i="1" dirty="0"/>
              <a:t>Interkulturelle Kompetenz und Rhetorik bei Vertragsverhandlungen </a:t>
            </a:r>
            <a:r>
              <a:rPr lang="de-DE" sz="2100" i="1" dirty="0" smtClean="0"/>
              <a:t>XIII</a:t>
            </a:r>
            <a:endParaRPr lang="de-DE" sz="2100" i="1" dirty="0"/>
          </a:p>
        </p:txBody>
      </p:sp>
      <p:sp>
        <p:nvSpPr>
          <p:cNvPr id="6" name="Inhaltsplatzhalter 5"/>
          <p:cNvSpPr>
            <a:spLocks noGrp="1"/>
          </p:cNvSpPr>
          <p:nvPr>
            <p:ph sz="half" idx="1"/>
          </p:nvPr>
        </p:nvSpPr>
        <p:spPr/>
        <p:txBody>
          <a:bodyPr/>
          <a:lstStyle/>
          <a:p>
            <a:pPr marL="0" indent="0">
              <a:buNone/>
            </a:pPr>
            <a:endParaRPr lang="de-DE" dirty="0"/>
          </a:p>
          <a:p>
            <a:pPr marL="0" indent="0">
              <a:buNone/>
            </a:pPr>
            <a:r>
              <a:rPr lang="de-DE" sz="2100" b="1" dirty="0" smtClean="0"/>
              <a:t>a) Englisch</a:t>
            </a:r>
          </a:p>
          <a:p>
            <a:pPr marL="0" indent="0">
              <a:buNone/>
            </a:pPr>
            <a:endParaRPr lang="de-DE" sz="2100" b="1" dirty="0" smtClean="0"/>
          </a:p>
          <a:p>
            <a:pPr>
              <a:buFont typeface="Arial"/>
              <a:buChar char="•"/>
            </a:pPr>
            <a:r>
              <a:rPr lang="de-DE" sz="2100" dirty="0"/>
              <a:t>laut einer Statistik aus dem Jahre 1997 sollen 8,4 % der Türken in der Türkei die englische Sprache beherrschen</a:t>
            </a:r>
          </a:p>
          <a:p>
            <a:pPr>
              <a:buFont typeface="Arial"/>
              <a:buChar char="•"/>
            </a:pPr>
            <a:r>
              <a:rPr lang="de-DE" sz="2100" dirty="0"/>
              <a:t>erste Fremdsprache an staatlichen und privaten Schulen</a:t>
            </a:r>
          </a:p>
          <a:p>
            <a:pPr>
              <a:buFont typeface="Arial"/>
              <a:buChar char="•"/>
            </a:pPr>
            <a:r>
              <a:rPr lang="de-DE" sz="2100" dirty="0"/>
              <a:t>internationale Geschäftssprache im Business-Bereich auch in der Türkei</a:t>
            </a:r>
          </a:p>
          <a:p>
            <a:pPr>
              <a:buFont typeface="Arial"/>
              <a:buChar char="•"/>
            </a:pPr>
            <a:r>
              <a:rPr lang="de-DE" sz="2100" dirty="0"/>
              <a:t>Firmen haben englischsprachige Mitarbeiter, wenn die führenden Personen des Englischen nicht mächtig sind</a:t>
            </a:r>
          </a:p>
          <a:p>
            <a:pPr marL="0" indent="0">
              <a:buNone/>
            </a:pPr>
            <a:endParaRPr lang="de-DE" sz="2100" b="1" dirty="0" smtClean="0"/>
          </a:p>
        </p:txBody>
      </p:sp>
    </p:spTree>
    <p:extLst>
      <p:ext uri="{BB962C8B-B14F-4D97-AF65-F5344CB8AC3E}">
        <p14:creationId xmlns:p14="http://schemas.microsoft.com/office/powerpoint/2010/main" val="1964222831"/>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263DEAEF-1637-4FDA-BE0C-BD65E5165450}" type="datetime1">
              <a:rPr lang="de-DE" smtClean="0"/>
              <a:pPr/>
              <a:t>16.01.2013</a:t>
            </a:fld>
            <a:endParaRPr lang="de-DE"/>
          </a:p>
        </p:txBody>
      </p:sp>
      <p:sp>
        <p:nvSpPr>
          <p:cNvPr id="3" name="Fußzeilenplatzhalter 2"/>
          <p:cNvSpPr>
            <a:spLocks noGrp="1"/>
          </p:cNvSpPr>
          <p:nvPr>
            <p:ph type="ftr" sz="quarter" idx="11"/>
          </p:nvPr>
        </p:nvSpPr>
        <p:spPr/>
        <p:txBody>
          <a:bodyPr/>
          <a:lstStyle/>
          <a:p>
            <a:r>
              <a:rPr lang="de-DE" smtClean="0"/>
              <a:t>www.gencer-coll.eu</a:t>
            </a:r>
            <a:endParaRPr lang="de-DE" dirty="0"/>
          </a:p>
        </p:txBody>
      </p:sp>
      <p:sp>
        <p:nvSpPr>
          <p:cNvPr id="4" name="Foliennummernplatzhalter 3"/>
          <p:cNvSpPr>
            <a:spLocks noGrp="1"/>
          </p:cNvSpPr>
          <p:nvPr>
            <p:ph type="sldNum" sz="quarter" idx="12"/>
          </p:nvPr>
        </p:nvSpPr>
        <p:spPr/>
        <p:txBody>
          <a:bodyPr/>
          <a:lstStyle/>
          <a:p>
            <a:fld id="{BEE2948E-B6F3-4081-9C2A-A2641D91FEA7}" type="slidenum">
              <a:rPr lang="de-DE" smtClean="0"/>
              <a:pPr/>
              <a:t>102</a:t>
            </a:fld>
            <a:endParaRPr lang="de-DE"/>
          </a:p>
        </p:txBody>
      </p:sp>
      <p:sp>
        <p:nvSpPr>
          <p:cNvPr id="5" name="Titel 4"/>
          <p:cNvSpPr>
            <a:spLocks noGrp="1"/>
          </p:cNvSpPr>
          <p:nvPr>
            <p:ph type="title"/>
          </p:nvPr>
        </p:nvSpPr>
        <p:spPr/>
        <p:txBody>
          <a:bodyPr/>
          <a:lstStyle/>
          <a:p>
            <a:r>
              <a:rPr lang="de-DE" sz="2100" i="1" dirty="0"/>
              <a:t>Interkulturelle Kompetenz und Rhetorik bei Vertragsverhandlungen </a:t>
            </a:r>
            <a:r>
              <a:rPr lang="de-DE" sz="2100" i="1" dirty="0" smtClean="0"/>
              <a:t>XIV</a:t>
            </a:r>
            <a:endParaRPr lang="de-DE" sz="2100" i="1" dirty="0"/>
          </a:p>
        </p:txBody>
      </p:sp>
      <p:sp>
        <p:nvSpPr>
          <p:cNvPr id="6" name="Inhaltsplatzhalter 5"/>
          <p:cNvSpPr>
            <a:spLocks noGrp="1"/>
          </p:cNvSpPr>
          <p:nvPr>
            <p:ph sz="half" idx="1"/>
          </p:nvPr>
        </p:nvSpPr>
        <p:spPr/>
        <p:txBody>
          <a:bodyPr/>
          <a:lstStyle/>
          <a:p>
            <a:pPr marL="0" indent="0">
              <a:buNone/>
            </a:pPr>
            <a:endParaRPr lang="de-DE" dirty="0"/>
          </a:p>
          <a:p>
            <a:pPr marL="0" indent="0">
              <a:buNone/>
            </a:pPr>
            <a:r>
              <a:rPr lang="de-DE" sz="2200" b="1" dirty="0" smtClean="0"/>
              <a:t>a) Deutsch</a:t>
            </a:r>
          </a:p>
          <a:p>
            <a:pPr marL="0" indent="0">
              <a:buNone/>
            </a:pPr>
            <a:endParaRPr lang="de-DE" sz="2200" b="1" dirty="0" smtClean="0"/>
          </a:p>
          <a:p>
            <a:pPr>
              <a:buFont typeface="Arial"/>
              <a:buChar char="•"/>
            </a:pPr>
            <a:r>
              <a:rPr lang="de-DE" sz="1900" dirty="0"/>
              <a:t>laut einer Statistik aus dem Jahre 1997 sollen 2,2 % der Türken in der Türkei der deutschen Sprache mächtig sein</a:t>
            </a:r>
          </a:p>
          <a:p>
            <a:pPr>
              <a:buFont typeface="Arial"/>
              <a:buChar char="•"/>
            </a:pPr>
            <a:r>
              <a:rPr lang="de-DE" sz="1900" dirty="0"/>
              <a:t>juristische Sprache wegen der Rezeption der Gesetzesbücher nach der Republikgründung im Jahre 1923 aus dem deutschsprachigen Bereich insbesondere des Zivilgesetzbuches (Schweiz) und des Handelsgesetzbuches in Auszügen (Deutschland)</a:t>
            </a:r>
          </a:p>
          <a:p>
            <a:pPr>
              <a:buFont typeface="Arial"/>
              <a:buChar char="•"/>
            </a:pPr>
            <a:r>
              <a:rPr lang="de-DE" sz="1900" dirty="0"/>
              <a:t>aufgrund der starken Migration von Türken nach Deutschland Sprachkompetenz im Inland vorhanden</a:t>
            </a:r>
          </a:p>
          <a:p>
            <a:pPr>
              <a:buFont typeface="Arial"/>
              <a:buChar char="•"/>
            </a:pPr>
            <a:r>
              <a:rPr lang="de-DE" sz="1900" dirty="0"/>
              <a:t>in Istanbul soll es über eine Million </a:t>
            </a:r>
            <a:r>
              <a:rPr lang="de-DE" sz="1900" dirty="0" smtClean="0"/>
              <a:t>Deutschsprachige </a:t>
            </a:r>
            <a:r>
              <a:rPr lang="de-DE" sz="1900" dirty="0"/>
              <a:t>geben</a:t>
            </a:r>
          </a:p>
          <a:p>
            <a:pPr marL="0" indent="0">
              <a:buNone/>
            </a:pPr>
            <a:endParaRPr lang="de-DE" sz="2200" b="1" dirty="0" smtClean="0"/>
          </a:p>
        </p:txBody>
      </p:sp>
    </p:spTree>
    <p:extLst>
      <p:ext uri="{BB962C8B-B14F-4D97-AF65-F5344CB8AC3E}">
        <p14:creationId xmlns:p14="http://schemas.microsoft.com/office/powerpoint/2010/main" val="840272470"/>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263DEAEF-1637-4FDA-BE0C-BD65E5165450}" type="datetime1">
              <a:rPr lang="de-DE" smtClean="0"/>
              <a:pPr/>
              <a:t>16.01.2013</a:t>
            </a:fld>
            <a:endParaRPr lang="de-DE"/>
          </a:p>
        </p:txBody>
      </p:sp>
      <p:sp>
        <p:nvSpPr>
          <p:cNvPr id="3" name="Fußzeilenplatzhalter 2"/>
          <p:cNvSpPr>
            <a:spLocks noGrp="1"/>
          </p:cNvSpPr>
          <p:nvPr>
            <p:ph type="ftr" sz="quarter" idx="11"/>
          </p:nvPr>
        </p:nvSpPr>
        <p:spPr/>
        <p:txBody>
          <a:bodyPr/>
          <a:lstStyle/>
          <a:p>
            <a:r>
              <a:rPr lang="de-DE" smtClean="0"/>
              <a:t>www.gencer-coll.eu</a:t>
            </a:r>
            <a:endParaRPr lang="de-DE" dirty="0"/>
          </a:p>
        </p:txBody>
      </p:sp>
      <p:sp>
        <p:nvSpPr>
          <p:cNvPr id="4" name="Foliennummernplatzhalter 3"/>
          <p:cNvSpPr>
            <a:spLocks noGrp="1"/>
          </p:cNvSpPr>
          <p:nvPr>
            <p:ph type="sldNum" sz="quarter" idx="12"/>
          </p:nvPr>
        </p:nvSpPr>
        <p:spPr/>
        <p:txBody>
          <a:bodyPr/>
          <a:lstStyle/>
          <a:p>
            <a:fld id="{BEE2948E-B6F3-4081-9C2A-A2641D91FEA7}" type="slidenum">
              <a:rPr lang="de-DE" smtClean="0"/>
              <a:pPr/>
              <a:t>103</a:t>
            </a:fld>
            <a:endParaRPr lang="de-DE"/>
          </a:p>
        </p:txBody>
      </p:sp>
      <p:sp>
        <p:nvSpPr>
          <p:cNvPr id="5" name="Titel 4"/>
          <p:cNvSpPr>
            <a:spLocks noGrp="1"/>
          </p:cNvSpPr>
          <p:nvPr>
            <p:ph type="title"/>
          </p:nvPr>
        </p:nvSpPr>
        <p:spPr/>
        <p:txBody>
          <a:bodyPr/>
          <a:lstStyle/>
          <a:p>
            <a:r>
              <a:rPr lang="de-DE" sz="2100" i="1" dirty="0"/>
              <a:t>Interkulturelle Kompetenz und Rhetorik bei Vertragsverhandlungen </a:t>
            </a:r>
            <a:r>
              <a:rPr lang="de-DE" sz="2100" i="1" dirty="0" smtClean="0"/>
              <a:t>XV</a:t>
            </a:r>
            <a:endParaRPr lang="de-DE" sz="2100" i="1" dirty="0"/>
          </a:p>
        </p:txBody>
      </p:sp>
      <p:sp>
        <p:nvSpPr>
          <p:cNvPr id="6" name="Inhaltsplatzhalter 5"/>
          <p:cNvSpPr>
            <a:spLocks noGrp="1"/>
          </p:cNvSpPr>
          <p:nvPr>
            <p:ph sz="half" idx="1"/>
          </p:nvPr>
        </p:nvSpPr>
        <p:spPr/>
        <p:txBody>
          <a:bodyPr/>
          <a:lstStyle/>
          <a:p>
            <a:endParaRPr lang="de-DE" dirty="0" smtClean="0"/>
          </a:p>
          <a:p>
            <a:pPr marL="0" indent="0">
              <a:buNone/>
            </a:pPr>
            <a:r>
              <a:rPr lang="de-DE" sz="2050" b="1" dirty="0"/>
              <a:t>Verbale Kommunikation</a:t>
            </a:r>
          </a:p>
          <a:p>
            <a:pPr marL="0" indent="0">
              <a:buNone/>
            </a:pPr>
            <a:endParaRPr lang="de-DE" sz="2050" dirty="0" smtClean="0"/>
          </a:p>
          <a:p>
            <a:pPr>
              <a:buFont typeface="Arial"/>
              <a:buChar char="•"/>
            </a:pPr>
            <a:r>
              <a:rPr lang="de-DE" sz="2000" dirty="0"/>
              <a:t>Deutsch stark ausgeprägte "</a:t>
            </a:r>
            <a:r>
              <a:rPr lang="de-DE" sz="2000" dirty="0" err="1"/>
              <a:t>low</a:t>
            </a:r>
            <a:r>
              <a:rPr lang="de-DE" sz="2000" dirty="0"/>
              <a:t> </a:t>
            </a:r>
            <a:r>
              <a:rPr lang="de-DE" sz="2000" dirty="0" err="1"/>
              <a:t>context</a:t>
            </a:r>
            <a:r>
              <a:rPr lang="de-DE" sz="2000" dirty="0"/>
              <a:t>"-Kultursprache mit hohem Gehalt an Daten, geringer Orientierung am Kontext</a:t>
            </a:r>
          </a:p>
          <a:p>
            <a:pPr>
              <a:buFont typeface="Arial"/>
              <a:buChar char="•"/>
            </a:pPr>
            <a:r>
              <a:rPr lang="de-DE" sz="2000" dirty="0"/>
              <a:t>Türkisch dagegen als "high </a:t>
            </a:r>
            <a:r>
              <a:rPr lang="de-DE" sz="2000" dirty="0" err="1"/>
              <a:t>context</a:t>
            </a:r>
            <a:r>
              <a:rPr lang="de-DE" sz="2000" dirty="0"/>
              <a:t>"-Kultursprache, die einen Schwerpunkt auf die </a:t>
            </a:r>
            <a:r>
              <a:rPr lang="de-DE" sz="2000" dirty="0" smtClean="0"/>
              <a:t>Beziehungs- und emotionale Ebene </a:t>
            </a:r>
            <a:r>
              <a:rPr lang="de-DE" sz="2000" dirty="0"/>
              <a:t>legt</a:t>
            </a:r>
          </a:p>
          <a:p>
            <a:pPr>
              <a:buFont typeface="Arial"/>
              <a:buChar char="•"/>
            </a:pPr>
            <a:r>
              <a:rPr lang="de-DE" sz="2000" dirty="0"/>
              <a:t>hochqualifizierte Dolmetscher und Übersetzer sind von besonderer Bedeutung, um Missverständnisse zu vermeiden und kulturell geprägte rhetorische Fähigkeiten, Lebendigkeit, Lautstärke und Toleranz für Unterbrechungen richtig zu übertragen</a:t>
            </a:r>
          </a:p>
          <a:p>
            <a:pPr marL="0" indent="0">
              <a:buNone/>
            </a:pPr>
            <a:endParaRPr lang="de-DE" sz="2100" dirty="0"/>
          </a:p>
        </p:txBody>
      </p:sp>
    </p:spTree>
    <p:extLst>
      <p:ext uri="{BB962C8B-B14F-4D97-AF65-F5344CB8AC3E}">
        <p14:creationId xmlns:p14="http://schemas.microsoft.com/office/powerpoint/2010/main" val="1720605595"/>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263DEAEF-1637-4FDA-BE0C-BD65E5165450}" type="datetime1">
              <a:rPr lang="de-DE" smtClean="0"/>
              <a:pPr/>
              <a:t>16.01.2013</a:t>
            </a:fld>
            <a:endParaRPr lang="de-DE"/>
          </a:p>
        </p:txBody>
      </p:sp>
      <p:sp>
        <p:nvSpPr>
          <p:cNvPr id="3" name="Fußzeilenplatzhalter 2"/>
          <p:cNvSpPr>
            <a:spLocks noGrp="1"/>
          </p:cNvSpPr>
          <p:nvPr>
            <p:ph type="ftr" sz="quarter" idx="11"/>
          </p:nvPr>
        </p:nvSpPr>
        <p:spPr/>
        <p:txBody>
          <a:bodyPr/>
          <a:lstStyle/>
          <a:p>
            <a:r>
              <a:rPr lang="de-DE" smtClean="0"/>
              <a:t>www.gencer-coll.eu</a:t>
            </a:r>
            <a:endParaRPr lang="de-DE" dirty="0"/>
          </a:p>
        </p:txBody>
      </p:sp>
      <p:sp>
        <p:nvSpPr>
          <p:cNvPr id="4" name="Foliennummernplatzhalter 3"/>
          <p:cNvSpPr>
            <a:spLocks noGrp="1"/>
          </p:cNvSpPr>
          <p:nvPr>
            <p:ph type="sldNum" sz="quarter" idx="12"/>
          </p:nvPr>
        </p:nvSpPr>
        <p:spPr/>
        <p:txBody>
          <a:bodyPr/>
          <a:lstStyle/>
          <a:p>
            <a:fld id="{BEE2948E-B6F3-4081-9C2A-A2641D91FEA7}" type="slidenum">
              <a:rPr lang="de-DE" smtClean="0"/>
              <a:pPr/>
              <a:t>104</a:t>
            </a:fld>
            <a:endParaRPr lang="de-DE"/>
          </a:p>
        </p:txBody>
      </p:sp>
      <p:sp>
        <p:nvSpPr>
          <p:cNvPr id="5" name="Titel 4"/>
          <p:cNvSpPr>
            <a:spLocks noGrp="1"/>
          </p:cNvSpPr>
          <p:nvPr>
            <p:ph type="title"/>
          </p:nvPr>
        </p:nvSpPr>
        <p:spPr/>
        <p:txBody>
          <a:bodyPr/>
          <a:lstStyle/>
          <a:p>
            <a:r>
              <a:rPr lang="de-DE" sz="2100" i="1" dirty="0"/>
              <a:t>Interkulturelle Kompetenz und Rhetorik bei Vertragsverhandlungen </a:t>
            </a:r>
            <a:r>
              <a:rPr lang="de-DE" sz="2100" i="1" dirty="0" smtClean="0"/>
              <a:t>XVI</a:t>
            </a:r>
            <a:endParaRPr lang="de-DE" sz="2100" i="1" dirty="0"/>
          </a:p>
        </p:txBody>
      </p:sp>
      <p:sp>
        <p:nvSpPr>
          <p:cNvPr id="6" name="Inhaltsplatzhalter 5"/>
          <p:cNvSpPr>
            <a:spLocks noGrp="1"/>
          </p:cNvSpPr>
          <p:nvPr>
            <p:ph sz="half" idx="1"/>
          </p:nvPr>
        </p:nvSpPr>
        <p:spPr/>
        <p:txBody>
          <a:bodyPr/>
          <a:lstStyle/>
          <a:p>
            <a:endParaRPr lang="de-DE" dirty="0" smtClean="0"/>
          </a:p>
          <a:p>
            <a:pPr marL="0" indent="0">
              <a:buNone/>
            </a:pPr>
            <a:r>
              <a:rPr lang="de-DE" sz="2100" b="1" dirty="0" smtClean="0"/>
              <a:t>Körpersprache 1</a:t>
            </a:r>
          </a:p>
          <a:p>
            <a:pPr marL="0" indent="0">
              <a:buNone/>
            </a:pPr>
            <a:endParaRPr lang="de-DE" sz="2200" b="1" dirty="0"/>
          </a:p>
          <a:p>
            <a:pPr>
              <a:buFont typeface="Arial"/>
              <a:buChar char="•"/>
            </a:pPr>
            <a:r>
              <a:rPr lang="de-DE" sz="1800" dirty="0"/>
              <a:t>viele übereinstimmende Gesten, aber auch einige abweichende: der Deutsche verneint mit Kopfschütteln, der Türke häufig durch Zurückwerfen des Kopfes</a:t>
            </a:r>
          </a:p>
          <a:p>
            <a:pPr>
              <a:buFont typeface="Arial"/>
              <a:buChar char="•"/>
            </a:pPr>
            <a:r>
              <a:rPr lang="de-DE" sz="1800" dirty="0"/>
              <a:t>Entschuldigung häufig nicht verbal ausgesprochen, sondern durch bestimmte Körperhaltung: Neigung des Kopfes nach unten mit den Händen im Schoß</a:t>
            </a:r>
          </a:p>
          <a:p>
            <a:pPr>
              <a:buFont typeface="Arial"/>
              <a:buChar char="•"/>
            </a:pPr>
            <a:r>
              <a:rPr lang="de-DE" sz="1800" dirty="0"/>
              <a:t>Blickkontakt in der deutschen und türkischen Kultur vergleichbar, gewichtigster Unterschied: der Deutsche beendet bei Ansprache erst seine Aufgabe und widmet sich der ansprechenden Person; der Türke reagiert unmittelbar, da ansonsten sein Verhalten unhöflich oder arrogant aufgefasst werden würde</a:t>
            </a:r>
          </a:p>
          <a:p>
            <a:pPr marL="0" indent="0">
              <a:buNone/>
            </a:pPr>
            <a:endParaRPr lang="de-DE" sz="1800" dirty="0" smtClean="0"/>
          </a:p>
        </p:txBody>
      </p:sp>
    </p:spTree>
    <p:extLst>
      <p:ext uri="{BB962C8B-B14F-4D97-AF65-F5344CB8AC3E}">
        <p14:creationId xmlns:p14="http://schemas.microsoft.com/office/powerpoint/2010/main" val="765283797"/>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263DEAEF-1637-4FDA-BE0C-BD65E5165450}" type="datetime1">
              <a:rPr lang="de-DE" smtClean="0"/>
              <a:pPr/>
              <a:t>16.01.2013</a:t>
            </a:fld>
            <a:endParaRPr lang="de-DE"/>
          </a:p>
        </p:txBody>
      </p:sp>
      <p:sp>
        <p:nvSpPr>
          <p:cNvPr id="3" name="Fußzeilenplatzhalter 2"/>
          <p:cNvSpPr>
            <a:spLocks noGrp="1"/>
          </p:cNvSpPr>
          <p:nvPr>
            <p:ph type="ftr" sz="quarter" idx="11"/>
          </p:nvPr>
        </p:nvSpPr>
        <p:spPr/>
        <p:txBody>
          <a:bodyPr/>
          <a:lstStyle/>
          <a:p>
            <a:r>
              <a:rPr lang="de-DE" smtClean="0"/>
              <a:t>www.gencer-coll.eu</a:t>
            </a:r>
            <a:endParaRPr lang="de-DE" dirty="0"/>
          </a:p>
        </p:txBody>
      </p:sp>
      <p:sp>
        <p:nvSpPr>
          <p:cNvPr id="4" name="Foliennummernplatzhalter 3"/>
          <p:cNvSpPr>
            <a:spLocks noGrp="1"/>
          </p:cNvSpPr>
          <p:nvPr>
            <p:ph type="sldNum" sz="quarter" idx="12"/>
          </p:nvPr>
        </p:nvSpPr>
        <p:spPr/>
        <p:txBody>
          <a:bodyPr/>
          <a:lstStyle/>
          <a:p>
            <a:fld id="{BEE2948E-B6F3-4081-9C2A-A2641D91FEA7}" type="slidenum">
              <a:rPr lang="de-DE" smtClean="0"/>
              <a:pPr/>
              <a:t>105</a:t>
            </a:fld>
            <a:endParaRPr lang="de-DE"/>
          </a:p>
        </p:txBody>
      </p:sp>
      <p:sp>
        <p:nvSpPr>
          <p:cNvPr id="5" name="Titel 4"/>
          <p:cNvSpPr>
            <a:spLocks noGrp="1"/>
          </p:cNvSpPr>
          <p:nvPr>
            <p:ph type="title"/>
          </p:nvPr>
        </p:nvSpPr>
        <p:spPr/>
        <p:txBody>
          <a:bodyPr/>
          <a:lstStyle/>
          <a:p>
            <a:r>
              <a:rPr lang="de-DE" sz="2100" i="1" dirty="0"/>
              <a:t>Interkulturelle Kompetenz und Rhetorik bei Vertragsverhandlungen </a:t>
            </a:r>
            <a:r>
              <a:rPr lang="de-DE" sz="2100" i="1" dirty="0" smtClean="0"/>
              <a:t>XVII</a:t>
            </a:r>
            <a:endParaRPr lang="de-DE" sz="2100" i="1" dirty="0"/>
          </a:p>
        </p:txBody>
      </p:sp>
      <p:sp>
        <p:nvSpPr>
          <p:cNvPr id="6" name="Inhaltsplatzhalter 5"/>
          <p:cNvSpPr>
            <a:spLocks noGrp="1"/>
          </p:cNvSpPr>
          <p:nvPr>
            <p:ph sz="half" idx="1"/>
          </p:nvPr>
        </p:nvSpPr>
        <p:spPr/>
        <p:txBody>
          <a:bodyPr/>
          <a:lstStyle/>
          <a:p>
            <a:endParaRPr lang="de-DE" dirty="0" smtClean="0"/>
          </a:p>
          <a:p>
            <a:pPr marL="0" indent="0">
              <a:buNone/>
            </a:pPr>
            <a:r>
              <a:rPr lang="de-DE" sz="2100" b="1" dirty="0" smtClean="0"/>
              <a:t>Körpersprache 2</a:t>
            </a:r>
          </a:p>
          <a:p>
            <a:pPr marL="0" indent="0">
              <a:buNone/>
            </a:pPr>
            <a:endParaRPr lang="de-DE" sz="2200" b="1" dirty="0"/>
          </a:p>
          <a:p>
            <a:pPr lvl="0">
              <a:buFont typeface="Arial"/>
              <a:buChar char="•"/>
            </a:pPr>
            <a:r>
              <a:rPr lang="de-DE" sz="1800" dirty="0"/>
              <a:t>räumliches Verhalten: im Gegensatz zu Kulturen des Nordens haben Türken mehr Körperkontakt, Küsse auf die Wangen oder eingehaktes Spazierengehen auch zwischen gleichen Geschlechtern sind üblich, die "Raumblase" bei Gesprächen zwischen Geschäftspartnern ist häufig enger als bei Deutschen</a:t>
            </a:r>
          </a:p>
          <a:p>
            <a:pPr lvl="0">
              <a:buFont typeface="Arial"/>
              <a:buChar char="•"/>
            </a:pPr>
            <a:r>
              <a:rPr lang="de-DE" sz="1800" dirty="0"/>
              <a:t>Gerüche können in verschiedenen Kultur stark abweichen: in der Türkei riecht die Küche aufgrund der abweichenden Gewürze häufig anders, auch wird auch heute noch gelegentlich zur Begrüßung </a:t>
            </a:r>
            <a:r>
              <a:rPr lang="de-DE" sz="1800" dirty="0" err="1"/>
              <a:t>Kolonya</a:t>
            </a:r>
            <a:r>
              <a:rPr lang="de-DE" sz="1800" dirty="0"/>
              <a:t> (Kölnisch Wasser) überreicht, was sehr stark nach Limonen oder Rosen riechen kann </a:t>
            </a:r>
          </a:p>
          <a:p>
            <a:pPr marL="0" indent="0">
              <a:buNone/>
            </a:pPr>
            <a:endParaRPr lang="de-DE" sz="1800" dirty="0" smtClean="0"/>
          </a:p>
        </p:txBody>
      </p:sp>
    </p:spTree>
    <p:extLst>
      <p:ext uri="{BB962C8B-B14F-4D97-AF65-F5344CB8AC3E}">
        <p14:creationId xmlns:p14="http://schemas.microsoft.com/office/powerpoint/2010/main" val="3671269035"/>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263DEAEF-1637-4FDA-BE0C-BD65E5165450}" type="datetime1">
              <a:rPr lang="de-DE" smtClean="0"/>
              <a:pPr/>
              <a:t>16.01.2013</a:t>
            </a:fld>
            <a:endParaRPr lang="de-DE"/>
          </a:p>
        </p:txBody>
      </p:sp>
      <p:sp>
        <p:nvSpPr>
          <p:cNvPr id="3" name="Fußzeilenplatzhalter 2"/>
          <p:cNvSpPr>
            <a:spLocks noGrp="1"/>
          </p:cNvSpPr>
          <p:nvPr>
            <p:ph type="ftr" sz="quarter" idx="11"/>
          </p:nvPr>
        </p:nvSpPr>
        <p:spPr/>
        <p:txBody>
          <a:bodyPr/>
          <a:lstStyle/>
          <a:p>
            <a:r>
              <a:rPr lang="de-DE" smtClean="0"/>
              <a:t>www.gencer-coll.eu</a:t>
            </a:r>
            <a:endParaRPr lang="de-DE" dirty="0"/>
          </a:p>
        </p:txBody>
      </p:sp>
      <p:sp>
        <p:nvSpPr>
          <p:cNvPr id="4" name="Foliennummernplatzhalter 3"/>
          <p:cNvSpPr>
            <a:spLocks noGrp="1"/>
          </p:cNvSpPr>
          <p:nvPr>
            <p:ph type="sldNum" sz="quarter" idx="12"/>
          </p:nvPr>
        </p:nvSpPr>
        <p:spPr/>
        <p:txBody>
          <a:bodyPr/>
          <a:lstStyle/>
          <a:p>
            <a:fld id="{BEE2948E-B6F3-4081-9C2A-A2641D91FEA7}" type="slidenum">
              <a:rPr lang="de-DE" smtClean="0"/>
              <a:pPr/>
              <a:t>106</a:t>
            </a:fld>
            <a:endParaRPr lang="de-DE"/>
          </a:p>
        </p:txBody>
      </p:sp>
      <p:sp>
        <p:nvSpPr>
          <p:cNvPr id="5" name="Titel 4"/>
          <p:cNvSpPr>
            <a:spLocks noGrp="1"/>
          </p:cNvSpPr>
          <p:nvPr>
            <p:ph type="title"/>
          </p:nvPr>
        </p:nvSpPr>
        <p:spPr/>
        <p:txBody>
          <a:bodyPr/>
          <a:lstStyle/>
          <a:p>
            <a:r>
              <a:rPr lang="de-DE" sz="2100" i="1" dirty="0"/>
              <a:t>Interkulturelle Kompetenz und Rhetorik bei Vertragsverhandlungen </a:t>
            </a:r>
            <a:r>
              <a:rPr lang="de-DE" sz="2100" i="1" dirty="0" smtClean="0"/>
              <a:t>XVIII</a:t>
            </a:r>
            <a:endParaRPr lang="de-DE" sz="2100" i="1" dirty="0"/>
          </a:p>
        </p:txBody>
      </p:sp>
      <p:sp>
        <p:nvSpPr>
          <p:cNvPr id="6" name="Inhaltsplatzhalter 5"/>
          <p:cNvSpPr>
            <a:spLocks noGrp="1"/>
          </p:cNvSpPr>
          <p:nvPr>
            <p:ph sz="half" idx="1"/>
          </p:nvPr>
        </p:nvSpPr>
        <p:spPr/>
        <p:txBody>
          <a:bodyPr/>
          <a:lstStyle/>
          <a:p>
            <a:endParaRPr lang="de-DE" dirty="0" smtClean="0"/>
          </a:p>
          <a:p>
            <a:pPr marL="0" indent="0">
              <a:buNone/>
            </a:pPr>
            <a:r>
              <a:rPr lang="de-DE" sz="2100" b="1" dirty="0" smtClean="0"/>
              <a:t>Paraverbales </a:t>
            </a:r>
            <a:r>
              <a:rPr lang="de-DE" sz="2100" b="1" dirty="0"/>
              <a:t>(vokales) </a:t>
            </a:r>
            <a:r>
              <a:rPr lang="de-DE" sz="2100" b="1" dirty="0" smtClean="0"/>
              <a:t>Verhalten</a:t>
            </a:r>
          </a:p>
          <a:p>
            <a:pPr marL="0" indent="0">
              <a:buNone/>
            </a:pPr>
            <a:endParaRPr lang="de-DE" sz="2100" b="1" dirty="0"/>
          </a:p>
          <a:p>
            <a:r>
              <a:rPr lang="de-DE" sz="2100" dirty="0"/>
              <a:t>türkische Sprache schneller, heller und lauter als Deutsch, daher sollten voreilige Schlüsse, dass </a:t>
            </a:r>
            <a:r>
              <a:rPr lang="de-DE" sz="2100" dirty="0" smtClean="0"/>
              <a:t>Ungeduld oder gar Aggression vorliegt</a:t>
            </a:r>
            <a:r>
              <a:rPr lang="de-DE" sz="2100" dirty="0"/>
              <a:t>, vermieden werden</a:t>
            </a:r>
          </a:p>
        </p:txBody>
      </p:sp>
    </p:spTree>
    <p:extLst>
      <p:ext uri="{BB962C8B-B14F-4D97-AF65-F5344CB8AC3E}">
        <p14:creationId xmlns:p14="http://schemas.microsoft.com/office/powerpoint/2010/main" val="1198658006"/>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263DEAEF-1637-4FDA-BE0C-BD65E5165450}" type="datetime1">
              <a:rPr lang="de-DE" smtClean="0"/>
              <a:pPr/>
              <a:t>16.01.2013</a:t>
            </a:fld>
            <a:endParaRPr lang="de-DE"/>
          </a:p>
        </p:txBody>
      </p:sp>
      <p:sp>
        <p:nvSpPr>
          <p:cNvPr id="3" name="Fußzeilenplatzhalter 2"/>
          <p:cNvSpPr>
            <a:spLocks noGrp="1"/>
          </p:cNvSpPr>
          <p:nvPr>
            <p:ph type="ftr" sz="quarter" idx="11"/>
          </p:nvPr>
        </p:nvSpPr>
        <p:spPr/>
        <p:txBody>
          <a:bodyPr/>
          <a:lstStyle/>
          <a:p>
            <a:r>
              <a:rPr lang="de-DE" smtClean="0"/>
              <a:t>www.gencer-coll.eu</a:t>
            </a:r>
            <a:endParaRPr lang="de-DE" dirty="0"/>
          </a:p>
        </p:txBody>
      </p:sp>
      <p:sp>
        <p:nvSpPr>
          <p:cNvPr id="4" name="Foliennummernplatzhalter 3"/>
          <p:cNvSpPr>
            <a:spLocks noGrp="1"/>
          </p:cNvSpPr>
          <p:nvPr>
            <p:ph type="sldNum" sz="quarter" idx="12"/>
          </p:nvPr>
        </p:nvSpPr>
        <p:spPr/>
        <p:txBody>
          <a:bodyPr/>
          <a:lstStyle/>
          <a:p>
            <a:fld id="{BEE2948E-B6F3-4081-9C2A-A2641D91FEA7}" type="slidenum">
              <a:rPr lang="de-DE" smtClean="0"/>
              <a:pPr/>
              <a:t>107</a:t>
            </a:fld>
            <a:endParaRPr lang="de-DE"/>
          </a:p>
        </p:txBody>
      </p:sp>
      <p:sp>
        <p:nvSpPr>
          <p:cNvPr id="5" name="Titel 4"/>
          <p:cNvSpPr>
            <a:spLocks noGrp="1"/>
          </p:cNvSpPr>
          <p:nvPr>
            <p:ph type="title"/>
          </p:nvPr>
        </p:nvSpPr>
        <p:spPr/>
        <p:txBody>
          <a:bodyPr/>
          <a:lstStyle/>
          <a:p>
            <a:r>
              <a:rPr lang="de-DE" sz="2100" i="1" dirty="0"/>
              <a:t>Interkulturelle Kompetenz und Rhetorik bei Vertragsverhandlungen </a:t>
            </a:r>
            <a:r>
              <a:rPr lang="de-DE" sz="2100" i="1" dirty="0" smtClean="0"/>
              <a:t>XIX</a:t>
            </a:r>
            <a:endParaRPr lang="de-DE" sz="2100" i="1" dirty="0"/>
          </a:p>
        </p:txBody>
      </p:sp>
      <p:sp>
        <p:nvSpPr>
          <p:cNvPr id="6" name="Inhaltsplatzhalter 5"/>
          <p:cNvSpPr>
            <a:spLocks noGrp="1"/>
          </p:cNvSpPr>
          <p:nvPr>
            <p:ph sz="half" idx="1"/>
          </p:nvPr>
        </p:nvSpPr>
        <p:spPr/>
        <p:txBody>
          <a:bodyPr/>
          <a:lstStyle/>
          <a:p>
            <a:pPr marL="0" indent="0">
              <a:buNone/>
            </a:pPr>
            <a:endParaRPr lang="de-DE" dirty="0" smtClean="0"/>
          </a:p>
          <a:p>
            <a:pPr marL="0" indent="0">
              <a:buNone/>
            </a:pPr>
            <a:r>
              <a:rPr lang="de-DE" sz="2100" b="1" dirty="0" smtClean="0"/>
              <a:t>a) Kleidung 1</a:t>
            </a:r>
          </a:p>
          <a:p>
            <a:pPr>
              <a:buFont typeface="Arial"/>
              <a:buChar char="•"/>
            </a:pPr>
            <a:endParaRPr lang="de-DE" sz="2100" b="1" dirty="0" smtClean="0"/>
          </a:p>
          <a:p>
            <a:pPr>
              <a:buFont typeface="Arial"/>
              <a:buChar char="•"/>
            </a:pPr>
            <a:r>
              <a:rPr lang="de-DE" sz="2100" dirty="0" smtClean="0"/>
              <a:t>grundsätzlich </a:t>
            </a:r>
            <a:r>
              <a:rPr lang="de-DE" sz="2100" dirty="0"/>
              <a:t>keine Auffälligkeiten gegenüber der deutschen Kleiderkultur in Städten, wobei die Mischung ausgeprägter ist: neben englischem Maßanzug auch traditionelle </a:t>
            </a:r>
            <a:r>
              <a:rPr lang="de-DE" sz="2100" dirty="0" err="1"/>
              <a:t>Plusterhosen</a:t>
            </a:r>
            <a:r>
              <a:rPr lang="de-DE" sz="2100" dirty="0"/>
              <a:t>, neben Kostüm auch Kopftuch und </a:t>
            </a:r>
            <a:r>
              <a:rPr lang="de-DE" sz="2100" dirty="0" err="1"/>
              <a:t>Çarşaf</a:t>
            </a:r>
            <a:r>
              <a:rPr lang="de-DE" sz="2100" dirty="0"/>
              <a:t> (vollständige Bedeckung der Frau mit dem "Laken") anzutreffen </a:t>
            </a:r>
          </a:p>
          <a:p>
            <a:pPr>
              <a:buFont typeface="Arial"/>
              <a:buChar char="•"/>
            </a:pPr>
            <a:r>
              <a:rPr lang="de-DE" sz="2100" dirty="0"/>
              <a:t>beim privaten Hausbesuch müssen Schuhe am Eingang ausgezogen werden</a:t>
            </a:r>
          </a:p>
          <a:p>
            <a:pPr>
              <a:buFont typeface="Arial"/>
              <a:buChar char="•"/>
            </a:pPr>
            <a:r>
              <a:rPr lang="de-DE" sz="2100" dirty="0"/>
              <a:t>in ländlichen Gegenden sollte freizügige Kleidung vermieden werden</a:t>
            </a:r>
          </a:p>
          <a:p>
            <a:pPr marL="0" indent="0">
              <a:buNone/>
            </a:pPr>
            <a:endParaRPr lang="de-DE" sz="2200" b="1" dirty="0"/>
          </a:p>
        </p:txBody>
      </p:sp>
    </p:spTree>
    <p:extLst>
      <p:ext uri="{BB962C8B-B14F-4D97-AF65-F5344CB8AC3E}">
        <p14:creationId xmlns:p14="http://schemas.microsoft.com/office/powerpoint/2010/main" val="3538978226"/>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263DEAEF-1637-4FDA-BE0C-BD65E5165450}" type="datetime1">
              <a:rPr lang="de-DE" smtClean="0"/>
              <a:pPr/>
              <a:t>16.01.2013</a:t>
            </a:fld>
            <a:endParaRPr lang="de-DE"/>
          </a:p>
        </p:txBody>
      </p:sp>
      <p:sp>
        <p:nvSpPr>
          <p:cNvPr id="3" name="Fußzeilenplatzhalter 2"/>
          <p:cNvSpPr>
            <a:spLocks noGrp="1"/>
          </p:cNvSpPr>
          <p:nvPr>
            <p:ph type="ftr" sz="quarter" idx="11"/>
          </p:nvPr>
        </p:nvSpPr>
        <p:spPr/>
        <p:txBody>
          <a:bodyPr/>
          <a:lstStyle/>
          <a:p>
            <a:r>
              <a:rPr lang="de-DE" smtClean="0"/>
              <a:t>www.gencer-coll.eu</a:t>
            </a:r>
            <a:endParaRPr lang="de-DE" dirty="0"/>
          </a:p>
        </p:txBody>
      </p:sp>
      <p:sp>
        <p:nvSpPr>
          <p:cNvPr id="4" name="Foliennummernplatzhalter 3"/>
          <p:cNvSpPr>
            <a:spLocks noGrp="1"/>
          </p:cNvSpPr>
          <p:nvPr>
            <p:ph type="sldNum" sz="quarter" idx="12"/>
          </p:nvPr>
        </p:nvSpPr>
        <p:spPr/>
        <p:txBody>
          <a:bodyPr/>
          <a:lstStyle/>
          <a:p>
            <a:fld id="{BEE2948E-B6F3-4081-9C2A-A2641D91FEA7}" type="slidenum">
              <a:rPr lang="de-DE" smtClean="0"/>
              <a:pPr/>
              <a:t>108</a:t>
            </a:fld>
            <a:endParaRPr lang="de-DE"/>
          </a:p>
        </p:txBody>
      </p:sp>
      <p:sp>
        <p:nvSpPr>
          <p:cNvPr id="5" name="Titel 4"/>
          <p:cNvSpPr>
            <a:spLocks noGrp="1"/>
          </p:cNvSpPr>
          <p:nvPr>
            <p:ph type="title"/>
          </p:nvPr>
        </p:nvSpPr>
        <p:spPr/>
        <p:txBody>
          <a:bodyPr/>
          <a:lstStyle/>
          <a:p>
            <a:r>
              <a:rPr lang="de-DE" sz="2100" i="1" dirty="0"/>
              <a:t>Interkulturelle Kompetenz und Rhetorik bei Vertragsverhandlungen </a:t>
            </a:r>
            <a:r>
              <a:rPr lang="de-DE" sz="2100" i="1" dirty="0" smtClean="0"/>
              <a:t>XX</a:t>
            </a:r>
            <a:endParaRPr lang="de-DE" sz="2100" i="1" dirty="0"/>
          </a:p>
        </p:txBody>
      </p:sp>
      <p:sp>
        <p:nvSpPr>
          <p:cNvPr id="6" name="Inhaltsplatzhalter 5"/>
          <p:cNvSpPr>
            <a:spLocks noGrp="1"/>
          </p:cNvSpPr>
          <p:nvPr>
            <p:ph sz="half" idx="1"/>
          </p:nvPr>
        </p:nvSpPr>
        <p:spPr/>
        <p:txBody>
          <a:bodyPr/>
          <a:lstStyle/>
          <a:p>
            <a:pPr marL="0" indent="0">
              <a:buNone/>
            </a:pPr>
            <a:endParaRPr lang="de-DE" sz="2100" dirty="0" smtClean="0"/>
          </a:p>
          <a:p>
            <a:pPr marL="0" indent="0">
              <a:buNone/>
            </a:pPr>
            <a:r>
              <a:rPr lang="de-DE" sz="2100" b="1" dirty="0" smtClean="0"/>
              <a:t>a) Kleidung 2</a:t>
            </a:r>
          </a:p>
          <a:p>
            <a:pPr>
              <a:buFont typeface="Arial"/>
              <a:buChar char="•"/>
            </a:pPr>
            <a:endParaRPr lang="de-DE" sz="2100" b="1" dirty="0" smtClean="0"/>
          </a:p>
          <a:p>
            <a:pPr lvl="0">
              <a:buFont typeface="Arial"/>
              <a:buChar char="•"/>
            </a:pPr>
            <a:r>
              <a:rPr lang="de-DE" sz="2100" dirty="0"/>
              <a:t>bei Moscheebesuchen müssen Arme und Beine bedeckt sein, weibliche Besucher müssen zusätzlich ihr Haupt bedecken; bedeutende Moscheen legen auf diese Tradition besonderen Wert und händigen am Eingang der Moschee Tücher aus</a:t>
            </a:r>
          </a:p>
          <a:p>
            <a:pPr lvl="0">
              <a:buFont typeface="Arial"/>
              <a:buChar char="•"/>
            </a:pPr>
            <a:r>
              <a:rPr lang="de-DE" sz="2100" dirty="0"/>
              <a:t>oben ohne weiblicher Gäste am Pool oder am Strand wird geduldet, aber nicht gerne gesehen</a:t>
            </a:r>
          </a:p>
          <a:p>
            <a:pPr lvl="0">
              <a:buFont typeface="Arial"/>
              <a:buChar char="•"/>
            </a:pPr>
            <a:r>
              <a:rPr lang="de-DE" sz="2100" dirty="0"/>
              <a:t>strenggläubige Männer tragen häufig Vollbart, Schnurrbart steht häufig für Konservatismus</a:t>
            </a:r>
          </a:p>
          <a:p>
            <a:pPr marL="0" lvl="0" indent="0">
              <a:buNone/>
            </a:pPr>
            <a:endParaRPr lang="de-DE" sz="1800" dirty="0"/>
          </a:p>
          <a:p>
            <a:pPr marL="0" indent="0">
              <a:buNone/>
            </a:pPr>
            <a:endParaRPr lang="de-DE" sz="2200" b="1" dirty="0"/>
          </a:p>
        </p:txBody>
      </p:sp>
    </p:spTree>
    <p:extLst>
      <p:ext uri="{BB962C8B-B14F-4D97-AF65-F5344CB8AC3E}">
        <p14:creationId xmlns:p14="http://schemas.microsoft.com/office/powerpoint/2010/main" val="654179943"/>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263DEAEF-1637-4FDA-BE0C-BD65E5165450}" type="datetime1">
              <a:rPr lang="de-DE" smtClean="0"/>
              <a:pPr/>
              <a:t>16.01.2013</a:t>
            </a:fld>
            <a:endParaRPr lang="de-DE"/>
          </a:p>
        </p:txBody>
      </p:sp>
      <p:sp>
        <p:nvSpPr>
          <p:cNvPr id="3" name="Fußzeilenplatzhalter 2"/>
          <p:cNvSpPr>
            <a:spLocks noGrp="1"/>
          </p:cNvSpPr>
          <p:nvPr>
            <p:ph type="ftr" sz="quarter" idx="11"/>
          </p:nvPr>
        </p:nvSpPr>
        <p:spPr/>
        <p:txBody>
          <a:bodyPr/>
          <a:lstStyle/>
          <a:p>
            <a:r>
              <a:rPr lang="de-DE" smtClean="0"/>
              <a:t>www.gencer-coll.eu</a:t>
            </a:r>
            <a:endParaRPr lang="de-DE" dirty="0"/>
          </a:p>
        </p:txBody>
      </p:sp>
      <p:sp>
        <p:nvSpPr>
          <p:cNvPr id="4" name="Foliennummernplatzhalter 3"/>
          <p:cNvSpPr>
            <a:spLocks noGrp="1"/>
          </p:cNvSpPr>
          <p:nvPr>
            <p:ph type="sldNum" sz="quarter" idx="12"/>
          </p:nvPr>
        </p:nvSpPr>
        <p:spPr/>
        <p:txBody>
          <a:bodyPr/>
          <a:lstStyle/>
          <a:p>
            <a:fld id="{BEE2948E-B6F3-4081-9C2A-A2641D91FEA7}" type="slidenum">
              <a:rPr lang="de-DE" smtClean="0"/>
              <a:pPr/>
              <a:t>109</a:t>
            </a:fld>
            <a:endParaRPr lang="de-DE"/>
          </a:p>
        </p:txBody>
      </p:sp>
      <p:sp>
        <p:nvSpPr>
          <p:cNvPr id="5" name="Titel 4"/>
          <p:cNvSpPr>
            <a:spLocks noGrp="1"/>
          </p:cNvSpPr>
          <p:nvPr>
            <p:ph type="title"/>
          </p:nvPr>
        </p:nvSpPr>
        <p:spPr/>
        <p:txBody>
          <a:bodyPr/>
          <a:lstStyle/>
          <a:p>
            <a:r>
              <a:rPr lang="de-DE" sz="2100" i="1" dirty="0"/>
              <a:t>Interkulturelle Kompetenz und Rhetorik bei Vertragsverhandlungen </a:t>
            </a:r>
            <a:r>
              <a:rPr lang="de-DE" sz="2100" i="1" dirty="0" smtClean="0"/>
              <a:t>XXI</a:t>
            </a:r>
            <a:endParaRPr lang="de-DE" sz="2100" i="1" dirty="0"/>
          </a:p>
        </p:txBody>
      </p:sp>
      <p:sp>
        <p:nvSpPr>
          <p:cNvPr id="6" name="Inhaltsplatzhalter 5"/>
          <p:cNvSpPr>
            <a:spLocks noGrp="1"/>
          </p:cNvSpPr>
          <p:nvPr>
            <p:ph sz="half" idx="1"/>
          </p:nvPr>
        </p:nvSpPr>
        <p:spPr/>
        <p:txBody>
          <a:bodyPr/>
          <a:lstStyle/>
          <a:p>
            <a:endParaRPr lang="de-DE" dirty="0" smtClean="0"/>
          </a:p>
          <a:p>
            <a:pPr marL="0" indent="0">
              <a:buNone/>
            </a:pPr>
            <a:r>
              <a:rPr lang="de-DE" sz="2100" b="1" dirty="0"/>
              <a:t>b) Gruß- und </a:t>
            </a:r>
            <a:r>
              <a:rPr lang="de-DE" sz="2100" b="1" dirty="0" smtClean="0"/>
              <a:t>Höflichkeitsformen 1</a:t>
            </a:r>
            <a:endParaRPr lang="de-DE" sz="2100" b="1" dirty="0"/>
          </a:p>
          <a:p>
            <a:pPr marL="0" indent="0">
              <a:buNone/>
            </a:pPr>
            <a:endParaRPr lang="de-DE" sz="2100" dirty="0" smtClean="0"/>
          </a:p>
          <a:p>
            <a:r>
              <a:rPr lang="de-DE" sz="2100" dirty="0"/>
              <a:t>unter Geschäftspartnern der übliche </a:t>
            </a:r>
            <a:r>
              <a:rPr lang="de-DE" sz="2100" dirty="0" smtClean="0"/>
              <a:t>Händedruck</a:t>
            </a:r>
          </a:p>
          <a:p>
            <a:r>
              <a:rPr lang="de-DE" sz="2100" dirty="0" smtClean="0"/>
              <a:t>der </a:t>
            </a:r>
            <a:r>
              <a:rPr lang="de-DE" sz="2100" dirty="0"/>
              <a:t>angedeutete Wangenkuss auch unter gleichgeschlechtlichen Partnern ist bei gut bekannten Personen möglich, wird aber von ausländischen Geschäftspartnern nicht </a:t>
            </a:r>
            <a:r>
              <a:rPr lang="de-DE" sz="2100" dirty="0" smtClean="0"/>
              <a:t>erwartet</a:t>
            </a:r>
          </a:p>
          <a:p>
            <a:r>
              <a:rPr lang="de-DE" sz="2100" dirty="0" smtClean="0"/>
              <a:t>zur </a:t>
            </a:r>
            <a:r>
              <a:rPr lang="de-DE" sz="2100" dirty="0"/>
              <a:t>Vermeidung von Missverständnissen sollte dieser als Gast auch nicht angewandt werden</a:t>
            </a:r>
          </a:p>
        </p:txBody>
      </p:sp>
    </p:spTree>
    <p:extLst>
      <p:ext uri="{BB962C8B-B14F-4D97-AF65-F5344CB8AC3E}">
        <p14:creationId xmlns:p14="http://schemas.microsoft.com/office/powerpoint/2010/main" val="28749988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263DEAEF-1637-4FDA-BE0C-BD65E5165450}" type="datetime1">
              <a:rPr lang="de-DE" smtClean="0"/>
              <a:pPr/>
              <a:t>16.01.2013</a:t>
            </a:fld>
            <a:endParaRPr lang="de-DE"/>
          </a:p>
        </p:txBody>
      </p:sp>
      <p:sp>
        <p:nvSpPr>
          <p:cNvPr id="3" name="2 Altbilgi Yer Tutucusu"/>
          <p:cNvSpPr>
            <a:spLocks noGrp="1"/>
          </p:cNvSpPr>
          <p:nvPr>
            <p:ph type="ftr" sz="quarter" idx="11"/>
          </p:nvPr>
        </p:nvSpPr>
        <p:spPr/>
        <p:txBody>
          <a:bodyPr/>
          <a:lstStyle/>
          <a:p>
            <a:r>
              <a:rPr lang="de-DE" smtClean="0"/>
              <a:t>www.gencer-coll.eu</a:t>
            </a:r>
            <a:endParaRPr lang="de-DE" dirty="0"/>
          </a:p>
        </p:txBody>
      </p:sp>
      <p:sp>
        <p:nvSpPr>
          <p:cNvPr id="4" name="3 Slayt Numarası Yer Tutucusu"/>
          <p:cNvSpPr>
            <a:spLocks noGrp="1"/>
          </p:cNvSpPr>
          <p:nvPr>
            <p:ph type="sldNum" sz="quarter" idx="12"/>
          </p:nvPr>
        </p:nvSpPr>
        <p:spPr/>
        <p:txBody>
          <a:bodyPr/>
          <a:lstStyle/>
          <a:p>
            <a:fld id="{BEE2948E-B6F3-4081-9C2A-A2641D91FEA7}" type="slidenum">
              <a:rPr lang="de-DE" smtClean="0"/>
              <a:pPr/>
              <a:t>11</a:t>
            </a:fld>
            <a:endParaRPr lang="de-DE"/>
          </a:p>
        </p:txBody>
      </p:sp>
      <p:sp>
        <p:nvSpPr>
          <p:cNvPr id="5" name="4 Başlık"/>
          <p:cNvSpPr>
            <a:spLocks noGrp="1"/>
          </p:cNvSpPr>
          <p:nvPr>
            <p:ph type="title"/>
          </p:nvPr>
        </p:nvSpPr>
        <p:spPr/>
        <p:txBody>
          <a:bodyPr/>
          <a:lstStyle/>
          <a:p>
            <a:r>
              <a:rPr lang="de-DE" sz="2100" i="1" dirty="0" smtClean="0"/>
              <a:t>Grundlagen </a:t>
            </a:r>
            <a:r>
              <a:rPr lang="de-DE" sz="2100" i="1" dirty="0" smtClean="0"/>
              <a:t>türkischen </a:t>
            </a:r>
            <a:r>
              <a:rPr lang="de-DE" sz="2100" i="1" dirty="0"/>
              <a:t>Rechts </a:t>
            </a:r>
            <a:r>
              <a:rPr lang="de-DE" sz="2100" i="1" dirty="0" smtClean="0"/>
              <a:t>II: </a:t>
            </a:r>
            <a:r>
              <a:rPr lang="de-DE" sz="2100" dirty="0" smtClean="0"/>
              <a:t>Investitionen</a:t>
            </a:r>
            <a:br>
              <a:rPr lang="de-DE" sz="2100" dirty="0" smtClean="0"/>
            </a:br>
            <a:r>
              <a:rPr lang="de-DE" sz="2100" dirty="0"/>
              <a:t/>
            </a:r>
            <a:br>
              <a:rPr lang="de-DE" sz="2100" dirty="0"/>
            </a:br>
            <a:endParaRPr lang="tr-TR" sz="2100" b="1" dirty="0"/>
          </a:p>
        </p:txBody>
      </p:sp>
      <p:sp>
        <p:nvSpPr>
          <p:cNvPr id="6" name="5 İçerik Yer Tutucusu"/>
          <p:cNvSpPr>
            <a:spLocks noGrp="1"/>
          </p:cNvSpPr>
          <p:nvPr>
            <p:ph sz="half" idx="1"/>
          </p:nvPr>
        </p:nvSpPr>
        <p:spPr/>
        <p:txBody>
          <a:bodyPr/>
          <a:lstStyle/>
          <a:p>
            <a:pPr marL="0" indent="0">
              <a:buNone/>
            </a:pPr>
            <a:endParaRPr lang="de-DE" sz="2200" dirty="0" smtClean="0"/>
          </a:p>
          <a:p>
            <a:pPr marL="0" indent="0">
              <a:buNone/>
            </a:pPr>
            <a:r>
              <a:rPr lang="de-DE" sz="2100" dirty="0" smtClean="0"/>
              <a:t>Artikel </a:t>
            </a:r>
            <a:r>
              <a:rPr lang="de-DE" sz="2100" dirty="0" smtClean="0"/>
              <a:t>3 des Gesetzes über ausländische Direktinvestitionen lautet vorbehaltlich internationaler Übereinkommen und Spezialgesetze wie folgt:</a:t>
            </a:r>
            <a:endParaRPr lang="tr-TR" sz="2100" dirty="0" smtClean="0"/>
          </a:p>
          <a:p>
            <a:endParaRPr lang="tr-TR" sz="2100" dirty="0" smtClean="0"/>
          </a:p>
          <a:p>
            <a:r>
              <a:rPr lang="de-DE" sz="2100" dirty="0" smtClean="0"/>
              <a:t>Ausländische </a:t>
            </a:r>
            <a:r>
              <a:rPr lang="de-DE" sz="2100" dirty="0" smtClean="0"/>
              <a:t>Direktinvestitionen sind in der Türkei </a:t>
            </a:r>
            <a:r>
              <a:rPr lang="de-DE" sz="2100" b="1" dirty="0" smtClean="0"/>
              <a:t>möglich</a:t>
            </a:r>
            <a:r>
              <a:rPr lang="de-DE" sz="2100" dirty="0" smtClean="0"/>
              <a:t> und </a:t>
            </a:r>
            <a:r>
              <a:rPr lang="de-DE" sz="2100" b="1" dirty="0" smtClean="0"/>
              <a:t>nicht mehr genehmigungspflichtig</a:t>
            </a:r>
            <a:r>
              <a:rPr lang="de-DE" sz="2100" dirty="0" smtClean="0"/>
              <a:t>. </a:t>
            </a:r>
            <a:endParaRPr lang="tr-TR" sz="2100" dirty="0" smtClean="0"/>
          </a:p>
          <a:p>
            <a:pPr>
              <a:buNone/>
            </a:pPr>
            <a:endParaRPr lang="tr-TR" sz="2100" dirty="0" smtClean="0"/>
          </a:p>
          <a:p>
            <a:r>
              <a:rPr lang="de-DE" sz="2100" dirty="0" smtClean="0"/>
              <a:t>Ausländische </a:t>
            </a:r>
            <a:r>
              <a:rPr lang="de-DE" sz="2100" dirty="0" smtClean="0"/>
              <a:t>Investoren werden inländischen Investoren </a:t>
            </a:r>
            <a:r>
              <a:rPr lang="de-DE" sz="2100" b="1" dirty="0" smtClean="0"/>
              <a:t>gleichgestellt</a:t>
            </a:r>
            <a:r>
              <a:rPr lang="de-DE" sz="2100" dirty="0" smtClean="0"/>
              <a:t>. </a:t>
            </a:r>
            <a:endParaRPr lang="tr-TR" sz="2100" dirty="0"/>
          </a:p>
        </p:txBody>
      </p:sp>
    </p:spTree>
  </p:cSld>
  <p:clrMapOvr>
    <a:masterClrMapping/>
  </p:clrMapOvr>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263DEAEF-1637-4FDA-BE0C-BD65E5165450}" type="datetime1">
              <a:rPr lang="de-DE" smtClean="0"/>
              <a:pPr/>
              <a:t>16.01.2013</a:t>
            </a:fld>
            <a:endParaRPr lang="de-DE"/>
          </a:p>
        </p:txBody>
      </p:sp>
      <p:sp>
        <p:nvSpPr>
          <p:cNvPr id="3" name="Fußzeilenplatzhalter 2"/>
          <p:cNvSpPr>
            <a:spLocks noGrp="1"/>
          </p:cNvSpPr>
          <p:nvPr>
            <p:ph type="ftr" sz="quarter" idx="11"/>
          </p:nvPr>
        </p:nvSpPr>
        <p:spPr/>
        <p:txBody>
          <a:bodyPr/>
          <a:lstStyle/>
          <a:p>
            <a:r>
              <a:rPr lang="de-DE" smtClean="0"/>
              <a:t>www.gencer-coll.eu</a:t>
            </a:r>
            <a:endParaRPr lang="de-DE" dirty="0"/>
          </a:p>
        </p:txBody>
      </p:sp>
      <p:sp>
        <p:nvSpPr>
          <p:cNvPr id="4" name="Foliennummernplatzhalter 3"/>
          <p:cNvSpPr>
            <a:spLocks noGrp="1"/>
          </p:cNvSpPr>
          <p:nvPr>
            <p:ph type="sldNum" sz="quarter" idx="12"/>
          </p:nvPr>
        </p:nvSpPr>
        <p:spPr/>
        <p:txBody>
          <a:bodyPr/>
          <a:lstStyle/>
          <a:p>
            <a:fld id="{BEE2948E-B6F3-4081-9C2A-A2641D91FEA7}" type="slidenum">
              <a:rPr lang="de-DE" smtClean="0"/>
              <a:pPr/>
              <a:t>110</a:t>
            </a:fld>
            <a:endParaRPr lang="de-DE"/>
          </a:p>
        </p:txBody>
      </p:sp>
      <p:sp>
        <p:nvSpPr>
          <p:cNvPr id="5" name="Titel 4"/>
          <p:cNvSpPr>
            <a:spLocks noGrp="1"/>
          </p:cNvSpPr>
          <p:nvPr>
            <p:ph type="title"/>
          </p:nvPr>
        </p:nvSpPr>
        <p:spPr/>
        <p:txBody>
          <a:bodyPr/>
          <a:lstStyle/>
          <a:p>
            <a:r>
              <a:rPr lang="de-DE" sz="2100" i="1" dirty="0"/>
              <a:t>Interkulturelle Kompetenz und Rhetorik bei Vertragsverhandlungen </a:t>
            </a:r>
            <a:r>
              <a:rPr lang="de-DE" sz="2100" i="1" dirty="0" smtClean="0"/>
              <a:t>XXII</a:t>
            </a:r>
            <a:endParaRPr lang="de-DE" sz="2100" i="1" dirty="0"/>
          </a:p>
        </p:txBody>
      </p:sp>
      <p:sp>
        <p:nvSpPr>
          <p:cNvPr id="6" name="Inhaltsplatzhalter 5"/>
          <p:cNvSpPr>
            <a:spLocks noGrp="1"/>
          </p:cNvSpPr>
          <p:nvPr>
            <p:ph sz="half" idx="1"/>
          </p:nvPr>
        </p:nvSpPr>
        <p:spPr/>
        <p:txBody>
          <a:bodyPr/>
          <a:lstStyle/>
          <a:p>
            <a:endParaRPr lang="de-DE" dirty="0" smtClean="0"/>
          </a:p>
          <a:p>
            <a:pPr marL="0" indent="0">
              <a:buNone/>
            </a:pPr>
            <a:r>
              <a:rPr lang="de-DE" sz="2100" b="1" dirty="0"/>
              <a:t>b) Gruß- und </a:t>
            </a:r>
            <a:r>
              <a:rPr lang="de-DE" sz="2100" b="1" dirty="0" smtClean="0"/>
              <a:t>Höflichkeitsformen 2</a:t>
            </a:r>
          </a:p>
          <a:p>
            <a:pPr marL="0" indent="0">
              <a:buNone/>
            </a:pPr>
            <a:endParaRPr lang="de-DE" sz="2200" b="1" dirty="0"/>
          </a:p>
          <a:p>
            <a:pPr marL="0" indent="0">
              <a:buNone/>
            </a:pPr>
            <a:endParaRPr lang="de-DE" sz="2200" b="1" dirty="0" smtClean="0"/>
          </a:p>
          <a:p>
            <a:pPr marL="0" indent="0">
              <a:buNone/>
            </a:pPr>
            <a:endParaRPr lang="de-DE" sz="2200" b="1" dirty="0"/>
          </a:p>
          <a:p>
            <a:pPr marL="0" indent="0">
              <a:buNone/>
            </a:pPr>
            <a:endParaRPr lang="de-DE" sz="2200" b="1" dirty="0" smtClean="0"/>
          </a:p>
          <a:p>
            <a:pPr marL="0" indent="0">
              <a:buNone/>
            </a:pPr>
            <a:endParaRPr lang="de-DE" sz="2200" b="1" dirty="0"/>
          </a:p>
          <a:p>
            <a:pPr marL="0" indent="0">
              <a:buNone/>
            </a:pPr>
            <a:endParaRPr lang="de-DE" sz="2200" b="1" dirty="0" smtClean="0"/>
          </a:p>
          <a:p>
            <a:pPr marL="0" indent="0">
              <a:buNone/>
            </a:pPr>
            <a:endParaRPr lang="de-DE" sz="2200" b="1" dirty="0"/>
          </a:p>
          <a:p>
            <a:pPr marL="0" indent="0">
              <a:buNone/>
            </a:pPr>
            <a:endParaRPr lang="de-DE" sz="2200" b="1" dirty="0" smtClean="0"/>
          </a:p>
          <a:p>
            <a:pPr marL="0" indent="0">
              <a:buNone/>
            </a:pPr>
            <a:r>
              <a:rPr lang="de-DE" sz="1800" i="1" dirty="0"/>
              <a:t> </a:t>
            </a:r>
            <a:r>
              <a:rPr lang="de-DE" sz="1800" i="1" dirty="0" smtClean="0"/>
              <a:t>    In </a:t>
            </a:r>
            <a:r>
              <a:rPr lang="de-DE" sz="1800" i="1" dirty="0"/>
              <a:t>der Türkei küssen sich Männer rechts </a:t>
            </a:r>
            <a:br>
              <a:rPr lang="de-DE" sz="1800" i="1" dirty="0"/>
            </a:br>
            <a:r>
              <a:rPr lang="de-DE" sz="1800" i="1" dirty="0" smtClean="0"/>
              <a:t>     und </a:t>
            </a:r>
            <a:r>
              <a:rPr lang="de-DE" sz="1800" i="1" dirty="0"/>
              <a:t>links, nicht in der Mitte</a:t>
            </a:r>
            <a:endParaRPr lang="de-DE" sz="1800" b="1" dirty="0"/>
          </a:p>
          <a:p>
            <a:pPr marL="0" indent="0">
              <a:buNone/>
            </a:pPr>
            <a:endParaRPr lang="de-DE" dirty="0" smtClean="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3567" y="2996952"/>
            <a:ext cx="3024337" cy="22743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169797422"/>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263DEAEF-1637-4FDA-BE0C-BD65E5165450}" type="datetime1">
              <a:rPr lang="de-DE" smtClean="0"/>
              <a:pPr/>
              <a:t>16.01.2013</a:t>
            </a:fld>
            <a:endParaRPr lang="de-DE"/>
          </a:p>
        </p:txBody>
      </p:sp>
      <p:sp>
        <p:nvSpPr>
          <p:cNvPr id="3" name="Fußzeilenplatzhalter 2"/>
          <p:cNvSpPr>
            <a:spLocks noGrp="1"/>
          </p:cNvSpPr>
          <p:nvPr>
            <p:ph type="ftr" sz="quarter" idx="11"/>
          </p:nvPr>
        </p:nvSpPr>
        <p:spPr/>
        <p:txBody>
          <a:bodyPr/>
          <a:lstStyle/>
          <a:p>
            <a:r>
              <a:rPr lang="de-DE" smtClean="0"/>
              <a:t>www.gencer-coll.eu</a:t>
            </a:r>
            <a:endParaRPr lang="de-DE" dirty="0"/>
          </a:p>
        </p:txBody>
      </p:sp>
      <p:sp>
        <p:nvSpPr>
          <p:cNvPr id="4" name="Foliennummernplatzhalter 3"/>
          <p:cNvSpPr>
            <a:spLocks noGrp="1"/>
          </p:cNvSpPr>
          <p:nvPr>
            <p:ph type="sldNum" sz="quarter" idx="12"/>
          </p:nvPr>
        </p:nvSpPr>
        <p:spPr/>
        <p:txBody>
          <a:bodyPr/>
          <a:lstStyle/>
          <a:p>
            <a:fld id="{BEE2948E-B6F3-4081-9C2A-A2641D91FEA7}" type="slidenum">
              <a:rPr lang="de-DE" smtClean="0"/>
              <a:pPr/>
              <a:t>111</a:t>
            </a:fld>
            <a:endParaRPr lang="de-DE"/>
          </a:p>
        </p:txBody>
      </p:sp>
      <p:sp>
        <p:nvSpPr>
          <p:cNvPr id="5" name="Titel 4"/>
          <p:cNvSpPr>
            <a:spLocks noGrp="1"/>
          </p:cNvSpPr>
          <p:nvPr>
            <p:ph type="title"/>
          </p:nvPr>
        </p:nvSpPr>
        <p:spPr/>
        <p:txBody>
          <a:bodyPr/>
          <a:lstStyle/>
          <a:p>
            <a:r>
              <a:rPr lang="de-DE" sz="2100" i="1" dirty="0"/>
              <a:t>Interkulturelle Kompetenz und Rhetorik bei Vertragsverhandlungen </a:t>
            </a:r>
            <a:r>
              <a:rPr lang="de-DE" sz="2100" i="1" dirty="0" smtClean="0"/>
              <a:t>XXIII</a:t>
            </a:r>
            <a:endParaRPr lang="de-DE" sz="2100" i="1" dirty="0"/>
          </a:p>
        </p:txBody>
      </p:sp>
      <p:sp>
        <p:nvSpPr>
          <p:cNvPr id="6" name="Inhaltsplatzhalter 5"/>
          <p:cNvSpPr>
            <a:spLocks noGrp="1"/>
          </p:cNvSpPr>
          <p:nvPr>
            <p:ph sz="half" idx="1"/>
          </p:nvPr>
        </p:nvSpPr>
        <p:spPr/>
        <p:txBody>
          <a:bodyPr/>
          <a:lstStyle/>
          <a:p>
            <a:endParaRPr lang="de-DE" dirty="0" smtClean="0"/>
          </a:p>
          <a:p>
            <a:pPr marL="0" indent="0">
              <a:buNone/>
            </a:pPr>
            <a:r>
              <a:rPr lang="de-DE" sz="2100" b="1" dirty="0" smtClean="0"/>
              <a:t>c) Tabus – </a:t>
            </a:r>
            <a:r>
              <a:rPr lang="de-DE" sz="2100" b="1" dirty="0" err="1" smtClean="0"/>
              <a:t>Don´t</a:t>
            </a:r>
            <a:r>
              <a:rPr lang="de-DE" sz="2100" b="1" dirty="0" smtClean="0"/>
              <a:t> do! 1</a:t>
            </a:r>
          </a:p>
          <a:p>
            <a:pPr marL="0" indent="0">
              <a:buNone/>
            </a:pPr>
            <a:endParaRPr lang="de-DE" sz="2200" b="1" dirty="0" smtClean="0"/>
          </a:p>
          <a:p>
            <a:pPr>
              <a:buFont typeface="Arial"/>
              <a:buChar char="•"/>
            </a:pPr>
            <a:r>
              <a:rPr lang="de-DE" sz="1700" dirty="0"/>
              <a:t>politische Reizthemen wie die Kurden- oder </a:t>
            </a:r>
            <a:r>
              <a:rPr lang="de-DE" sz="1700" dirty="0" err="1"/>
              <a:t>Armenierproblematik</a:t>
            </a:r>
            <a:r>
              <a:rPr lang="de-DE" sz="1700" dirty="0"/>
              <a:t>, Menschenrechtsverletzungen sollten vermieden werden, da Äußerungen dazu als Einmischung in die inneren Angelegenheiten der Türkei verstanden werden; in jüngster Vergangenheit wird Kritik dieser Art aus der Europäischen Union als politische Druckschraube verstanden, die von Doppelmoral geprägt ist</a:t>
            </a:r>
          </a:p>
          <a:p>
            <a:pPr>
              <a:buFont typeface="Arial"/>
              <a:buChar char="•"/>
            </a:pPr>
            <a:r>
              <a:rPr lang="de-DE" sz="1700" dirty="0"/>
              <a:t>ausgeprägte Gastfreundschaft ist Ausdruck türkischer Kultur: es ist auch für Menschen aus ärmlichen Verhältnissen eine Pflicht, beispielsweise ihr letztes Lamm für den Gast zu schlachten; es bietet sich an, solche Einladungen mit Entschuldigung und höflicher Begründung nicht anzunehmen</a:t>
            </a:r>
          </a:p>
          <a:p>
            <a:pPr marL="0" indent="0">
              <a:buNone/>
            </a:pPr>
            <a:endParaRPr lang="de-DE" sz="1800" dirty="0"/>
          </a:p>
          <a:p>
            <a:pPr marL="0" indent="0">
              <a:buNone/>
            </a:pPr>
            <a:endParaRPr lang="de-DE" sz="1800" dirty="0" smtClean="0"/>
          </a:p>
          <a:p>
            <a:pPr marL="0" indent="0">
              <a:buNone/>
            </a:pPr>
            <a:endParaRPr lang="de-DE" sz="1800" dirty="0"/>
          </a:p>
          <a:p>
            <a:pPr marL="0" indent="0">
              <a:buNone/>
            </a:pPr>
            <a:endParaRPr lang="de-DE" sz="1800" dirty="0" smtClean="0"/>
          </a:p>
          <a:p>
            <a:pPr marL="0" indent="0">
              <a:buNone/>
            </a:pPr>
            <a:endParaRPr lang="de-DE" sz="1800" dirty="0"/>
          </a:p>
          <a:p>
            <a:pPr marL="0" indent="0">
              <a:buNone/>
            </a:pPr>
            <a:endParaRPr lang="de-DE" sz="1800" dirty="0" smtClean="0"/>
          </a:p>
          <a:p>
            <a:pPr marL="0" indent="0">
              <a:buNone/>
            </a:pPr>
            <a:endParaRPr lang="de-DE" sz="2200" b="1" dirty="0"/>
          </a:p>
          <a:p>
            <a:pPr marL="0" indent="0">
              <a:buNone/>
            </a:pPr>
            <a:endParaRPr lang="de-DE" sz="2200" b="1" dirty="0" smtClean="0"/>
          </a:p>
          <a:p>
            <a:pPr marL="0" indent="0">
              <a:buNone/>
            </a:pPr>
            <a:r>
              <a:rPr lang="de-DE" sz="1800" i="1" dirty="0"/>
              <a:t> </a:t>
            </a:r>
            <a:r>
              <a:rPr lang="de-DE" sz="1800" i="1" dirty="0" smtClean="0"/>
              <a:t>    </a:t>
            </a:r>
            <a:endParaRPr lang="de-DE" dirty="0" smtClean="0"/>
          </a:p>
        </p:txBody>
      </p:sp>
    </p:spTree>
    <p:extLst>
      <p:ext uri="{BB962C8B-B14F-4D97-AF65-F5344CB8AC3E}">
        <p14:creationId xmlns:p14="http://schemas.microsoft.com/office/powerpoint/2010/main" val="758546390"/>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263DEAEF-1637-4FDA-BE0C-BD65E5165450}" type="datetime1">
              <a:rPr lang="de-DE" smtClean="0"/>
              <a:pPr/>
              <a:t>16.01.2013</a:t>
            </a:fld>
            <a:endParaRPr lang="de-DE"/>
          </a:p>
        </p:txBody>
      </p:sp>
      <p:sp>
        <p:nvSpPr>
          <p:cNvPr id="3" name="Fußzeilenplatzhalter 2"/>
          <p:cNvSpPr>
            <a:spLocks noGrp="1"/>
          </p:cNvSpPr>
          <p:nvPr>
            <p:ph type="ftr" sz="quarter" idx="11"/>
          </p:nvPr>
        </p:nvSpPr>
        <p:spPr/>
        <p:txBody>
          <a:bodyPr/>
          <a:lstStyle/>
          <a:p>
            <a:r>
              <a:rPr lang="de-DE" smtClean="0"/>
              <a:t>www.gencer-coll.eu</a:t>
            </a:r>
            <a:endParaRPr lang="de-DE" dirty="0"/>
          </a:p>
        </p:txBody>
      </p:sp>
      <p:sp>
        <p:nvSpPr>
          <p:cNvPr id="4" name="Foliennummernplatzhalter 3"/>
          <p:cNvSpPr>
            <a:spLocks noGrp="1"/>
          </p:cNvSpPr>
          <p:nvPr>
            <p:ph type="sldNum" sz="quarter" idx="12"/>
          </p:nvPr>
        </p:nvSpPr>
        <p:spPr/>
        <p:txBody>
          <a:bodyPr/>
          <a:lstStyle/>
          <a:p>
            <a:fld id="{BEE2948E-B6F3-4081-9C2A-A2641D91FEA7}" type="slidenum">
              <a:rPr lang="de-DE" smtClean="0"/>
              <a:pPr/>
              <a:t>112</a:t>
            </a:fld>
            <a:endParaRPr lang="de-DE"/>
          </a:p>
        </p:txBody>
      </p:sp>
      <p:sp>
        <p:nvSpPr>
          <p:cNvPr id="6" name="Inhaltsplatzhalter 5"/>
          <p:cNvSpPr>
            <a:spLocks noGrp="1"/>
          </p:cNvSpPr>
          <p:nvPr>
            <p:ph sz="half" idx="1"/>
          </p:nvPr>
        </p:nvSpPr>
        <p:spPr/>
        <p:txBody>
          <a:bodyPr/>
          <a:lstStyle/>
          <a:p>
            <a:endParaRPr lang="de-DE" dirty="0" smtClean="0"/>
          </a:p>
          <a:p>
            <a:pPr marL="0" indent="0">
              <a:buNone/>
            </a:pPr>
            <a:r>
              <a:rPr lang="de-DE" sz="2100" b="1" dirty="0" smtClean="0"/>
              <a:t>c) Tabus – </a:t>
            </a:r>
            <a:r>
              <a:rPr lang="de-DE" sz="2100" b="1" dirty="0" err="1" smtClean="0"/>
              <a:t>Don´t</a:t>
            </a:r>
            <a:r>
              <a:rPr lang="de-DE" sz="2100" b="1" dirty="0" smtClean="0"/>
              <a:t> do! 2</a:t>
            </a:r>
          </a:p>
          <a:p>
            <a:pPr marL="0" indent="0">
              <a:buNone/>
            </a:pPr>
            <a:endParaRPr lang="de-DE" sz="2200" b="1" dirty="0" smtClean="0"/>
          </a:p>
          <a:p>
            <a:pPr>
              <a:buFont typeface="Arial"/>
              <a:buChar char="•"/>
            </a:pPr>
            <a:r>
              <a:rPr lang="de-DE" sz="1800" dirty="0"/>
              <a:t>die Ausschlagung von Einladungen stets mit Entschuldigung und Begründung anführen</a:t>
            </a:r>
          </a:p>
          <a:p>
            <a:pPr>
              <a:buFont typeface="Arial"/>
              <a:buChar char="•"/>
            </a:pPr>
            <a:r>
              <a:rPr lang="de-DE" sz="1800" dirty="0"/>
              <a:t>häufig wird das Ausziehen des </a:t>
            </a:r>
            <a:r>
              <a:rPr lang="de-DE" sz="1800" dirty="0" err="1"/>
              <a:t>Jackets</a:t>
            </a:r>
            <a:r>
              <a:rPr lang="de-DE" sz="1800" dirty="0"/>
              <a:t> als Unhöflichkeit empfunden, weil die Etikette abfällt; es bietet sich bei entsprechender Hitze an, um Erlaubnis zum Ausziehen zu fragen</a:t>
            </a:r>
          </a:p>
          <a:p>
            <a:pPr>
              <a:buFont typeface="Arial"/>
              <a:buChar char="•"/>
            </a:pPr>
            <a:r>
              <a:rPr lang="de-DE" sz="1800" dirty="0"/>
              <a:t>Naseputzen in der Öffentlichkeit ist absolut verpönt</a:t>
            </a:r>
          </a:p>
          <a:p>
            <a:pPr>
              <a:buFont typeface="Arial"/>
              <a:buChar char="•"/>
            </a:pPr>
            <a:r>
              <a:rPr lang="de-DE" sz="1800" dirty="0"/>
              <a:t>die bekundete Bewunderung von Gegenständen in Haushalten oder im Büro ihres Geschäftspartnern kann durch Beschenkung mit diesem Gegenstand enden; daher bietet sich eine Zurückhaltung an</a:t>
            </a:r>
          </a:p>
          <a:p>
            <a:pPr marL="0" indent="0">
              <a:buNone/>
            </a:pPr>
            <a:endParaRPr lang="de-DE" sz="1800" dirty="0"/>
          </a:p>
          <a:p>
            <a:pPr marL="0" indent="0">
              <a:buNone/>
            </a:pPr>
            <a:endParaRPr lang="de-DE" sz="1800" dirty="0" smtClean="0"/>
          </a:p>
          <a:p>
            <a:pPr marL="0" indent="0">
              <a:buNone/>
            </a:pPr>
            <a:endParaRPr lang="de-DE" sz="1800" dirty="0"/>
          </a:p>
          <a:p>
            <a:pPr marL="0" indent="0">
              <a:buNone/>
            </a:pPr>
            <a:endParaRPr lang="de-DE" sz="1800" dirty="0" smtClean="0"/>
          </a:p>
          <a:p>
            <a:pPr marL="0" indent="0">
              <a:buNone/>
            </a:pPr>
            <a:endParaRPr lang="de-DE" sz="1800" dirty="0"/>
          </a:p>
          <a:p>
            <a:pPr marL="0" indent="0">
              <a:buNone/>
            </a:pPr>
            <a:endParaRPr lang="de-DE" sz="1800" dirty="0" smtClean="0"/>
          </a:p>
          <a:p>
            <a:pPr marL="0" indent="0">
              <a:buNone/>
            </a:pPr>
            <a:endParaRPr lang="de-DE" sz="2200" b="1" dirty="0"/>
          </a:p>
          <a:p>
            <a:pPr marL="0" indent="0">
              <a:buNone/>
            </a:pPr>
            <a:endParaRPr lang="de-DE" sz="2200" b="1" dirty="0" smtClean="0"/>
          </a:p>
          <a:p>
            <a:pPr marL="0" indent="0">
              <a:buNone/>
            </a:pPr>
            <a:r>
              <a:rPr lang="de-DE" sz="1800" i="1" dirty="0"/>
              <a:t> </a:t>
            </a:r>
            <a:r>
              <a:rPr lang="de-DE" sz="1800" i="1" dirty="0" smtClean="0"/>
              <a:t>    </a:t>
            </a:r>
            <a:endParaRPr lang="de-DE" dirty="0" smtClean="0"/>
          </a:p>
        </p:txBody>
      </p:sp>
      <p:sp>
        <p:nvSpPr>
          <p:cNvPr id="9" name="Titel 8"/>
          <p:cNvSpPr>
            <a:spLocks noGrp="1"/>
          </p:cNvSpPr>
          <p:nvPr>
            <p:ph type="title"/>
          </p:nvPr>
        </p:nvSpPr>
        <p:spPr/>
        <p:txBody>
          <a:bodyPr/>
          <a:lstStyle/>
          <a:p>
            <a:r>
              <a:rPr lang="de-DE" sz="2100" i="1" dirty="0" smtClean="0"/>
              <a:t>Interkulturelle Kompetenz und Rhetorik bei Vertragsverhandlungen XXIV</a:t>
            </a:r>
            <a:endParaRPr lang="de-DE" sz="2100" i="1" dirty="0"/>
          </a:p>
        </p:txBody>
      </p:sp>
    </p:spTree>
    <p:extLst>
      <p:ext uri="{BB962C8B-B14F-4D97-AF65-F5344CB8AC3E}">
        <p14:creationId xmlns:p14="http://schemas.microsoft.com/office/powerpoint/2010/main" val="42538504"/>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263DEAEF-1637-4FDA-BE0C-BD65E5165450}" type="datetime1">
              <a:rPr lang="de-DE" smtClean="0"/>
              <a:pPr/>
              <a:t>16.01.2013</a:t>
            </a:fld>
            <a:endParaRPr lang="de-DE"/>
          </a:p>
        </p:txBody>
      </p:sp>
      <p:sp>
        <p:nvSpPr>
          <p:cNvPr id="3" name="Fußzeilenplatzhalter 2"/>
          <p:cNvSpPr>
            <a:spLocks noGrp="1"/>
          </p:cNvSpPr>
          <p:nvPr>
            <p:ph type="ftr" sz="quarter" idx="11"/>
          </p:nvPr>
        </p:nvSpPr>
        <p:spPr/>
        <p:txBody>
          <a:bodyPr/>
          <a:lstStyle/>
          <a:p>
            <a:r>
              <a:rPr lang="de-DE" smtClean="0"/>
              <a:t>www.gencer-coll.eu</a:t>
            </a:r>
            <a:endParaRPr lang="de-DE" dirty="0"/>
          </a:p>
        </p:txBody>
      </p:sp>
      <p:sp>
        <p:nvSpPr>
          <p:cNvPr id="4" name="Foliennummernplatzhalter 3"/>
          <p:cNvSpPr>
            <a:spLocks noGrp="1"/>
          </p:cNvSpPr>
          <p:nvPr>
            <p:ph type="sldNum" sz="quarter" idx="12"/>
          </p:nvPr>
        </p:nvSpPr>
        <p:spPr/>
        <p:txBody>
          <a:bodyPr/>
          <a:lstStyle/>
          <a:p>
            <a:fld id="{BEE2948E-B6F3-4081-9C2A-A2641D91FEA7}" type="slidenum">
              <a:rPr lang="de-DE" smtClean="0"/>
              <a:pPr/>
              <a:t>113</a:t>
            </a:fld>
            <a:endParaRPr lang="de-DE"/>
          </a:p>
        </p:txBody>
      </p:sp>
      <p:sp>
        <p:nvSpPr>
          <p:cNvPr id="5" name="Titel 4"/>
          <p:cNvSpPr>
            <a:spLocks noGrp="1"/>
          </p:cNvSpPr>
          <p:nvPr>
            <p:ph type="title"/>
          </p:nvPr>
        </p:nvSpPr>
        <p:spPr/>
        <p:txBody>
          <a:bodyPr/>
          <a:lstStyle/>
          <a:p>
            <a:r>
              <a:rPr lang="de-DE" sz="2100" i="1" dirty="0"/>
              <a:t>Interkulturelle Kompetenz und Rhetorik bei Vertragsverhandlungen </a:t>
            </a:r>
            <a:r>
              <a:rPr lang="de-DE" sz="2100" i="1" dirty="0" smtClean="0"/>
              <a:t>XXV</a:t>
            </a:r>
            <a:endParaRPr lang="de-DE" sz="2100" i="1" dirty="0"/>
          </a:p>
        </p:txBody>
      </p:sp>
      <p:sp>
        <p:nvSpPr>
          <p:cNvPr id="6" name="Inhaltsplatzhalter 5"/>
          <p:cNvSpPr>
            <a:spLocks noGrp="1"/>
          </p:cNvSpPr>
          <p:nvPr>
            <p:ph sz="half" idx="1"/>
          </p:nvPr>
        </p:nvSpPr>
        <p:spPr/>
        <p:txBody>
          <a:bodyPr/>
          <a:lstStyle/>
          <a:p>
            <a:endParaRPr lang="de-DE" dirty="0" smtClean="0"/>
          </a:p>
          <a:p>
            <a:pPr marL="0" indent="0">
              <a:buNone/>
            </a:pPr>
            <a:r>
              <a:rPr lang="de-DE" sz="2100" b="1" dirty="0" smtClean="0"/>
              <a:t>c) Tabus – Do!</a:t>
            </a:r>
          </a:p>
          <a:p>
            <a:pPr marL="0" indent="0">
              <a:buNone/>
            </a:pPr>
            <a:endParaRPr lang="de-DE" sz="2200" b="1" dirty="0" smtClean="0"/>
          </a:p>
          <a:p>
            <a:pPr>
              <a:buFont typeface="Arial"/>
              <a:buChar char="•"/>
            </a:pPr>
            <a:r>
              <a:rPr lang="de-DE" sz="1700" dirty="0"/>
              <a:t>Sympathie für EU-Beitrittsbemühungen und Solidarität mit der modernen Türkei wird gern gehört, weil die Geschäftsleute in der Türkei westlich wahrgenommen werden möchten</a:t>
            </a:r>
          </a:p>
          <a:p>
            <a:pPr>
              <a:buFont typeface="Arial"/>
              <a:buChar char="•"/>
            </a:pPr>
            <a:r>
              <a:rPr lang="de-DE" sz="1700" dirty="0"/>
              <a:t>Respekt vor der Religion auch in der laizistischen Türkei ist gern gesehen</a:t>
            </a:r>
          </a:p>
          <a:p>
            <a:pPr>
              <a:buFont typeface="Arial"/>
              <a:buChar char="•"/>
            </a:pPr>
            <a:r>
              <a:rPr lang="de-DE" sz="1700" dirty="0"/>
              <a:t>das Sprechen einiger weniger Worte in der türkischen Sprache führt in der Regel zur Freude der Geschäftspartner</a:t>
            </a:r>
          </a:p>
          <a:p>
            <a:pPr>
              <a:buFont typeface="Arial"/>
              <a:buChar char="•"/>
            </a:pPr>
            <a:r>
              <a:rPr lang="de-DE" sz="1700" dirty="0"/>
              <a:t>entgegnen Sie die ausgeprägte Gastfreundschaft durch </a:t>
            </a:r>
            <a:r>
              <a:rPr lang="de-DE" sz="1700" dirty="0" smtClean="0"/>
              <a:t>Gegeneinladungen</a:t>
            </a:r>
          </a:p>
          <a:p>
            <a:pPr>
              <a:buFont typeface="Arial"/>
              <a:buChar char="•"/>
            </a:pPr>
            <a:r>
              <a:rPr lang="de-DE" sz="1700" dirty="0" smtClean="0"/>
              <a:t>Beschenken Sie Ihren Geschäftspartner gleich beim Ersttreffen mit heimatlichen Spezialitäten (kein </a:t>
            </a:r>
            <a:r>
              <a:rPr lang="de-DE" sz="1700" dirty="0" err="1" smtClean="0"/>
              <a:t>helal</a:t>
            </a:r>
            <a:r>
              <a:rPr lang="de-DE" sz="1700" dirty="0" smtClean="0"/>
              <a:t> </a:t>
            </a:r>
            <a:r>
              <a:rPr lang="de-DE" sz="1700" dirty="0" smtClean="0"/>
              <a:t>geschlachtetes Schwein!)</a:t>
            </a:r>
          </a:p>
          <a:p>
            <a:pPr marL="0" indent="0">
              <a:buNone/>
            </a:pPr>
            <a:endParaRPr lang="de-DE" sz="1800" dirty="0"/>
          </a:p>
          <a:p>
            <a:pPr marL="0" indent="0">
              <a:buNone/>
            </a:pPr>
            <a:endParaRPr lang="de-DE" sz="1800" dirty="0"/>
          </a:p>
          <a:p>
            <a:pPr marL="0" indent="0">
              <a:buNone/>
            </a:pPr>
            <a:endParaRPr lang="de-DE" sz="1800" dirty="0" smtClean="0"/>
          </a:p>
          <a:p>
            <a:pPr marL="0" indent="0">
              <a:buNone/>
            </a:pPr>
            <a:endParaRPr lang="de-DE" sz="1800" dirty="0"/>
          </a:p>
          <a:p>
            <a:pPr marL="0" indent="0">
              <a:buNone/>
            </a:pPr>
            <a:endParaRPr lang="de-DE" sz="1800" dirty="0" smtClean="0"/>
          </a:p>
          <a:p>
            <a:pPr marL="0" indent="0">
              <a:buNone/>
            </a:pPr>
            <a:endParaRPr lang="de-DE" sz="1800" dirty="0"/>
          </a:p>
          <a:p>
            <a:pPr marL="0" indent="0">
              <a:buNone/>
            </a:pPr>
            <a:endParaRPr lang="de-DE" sz="1800" dirty="0" smtClean="0"/>
          </a:p>
          <a:p>
            <a:pPr marL="0" indent="0">
              <a:buNone/>
            </a:pPr>
            <a:endParaRPr lang="de-DE" sz="2200" b="1" dirty="0"/>
          </a:p>
          <a:p>
            <a:pPr marL="0" indent="0">
              <a:buNone/>
            </a:pPr>
            <a:endParaRPr lang="de-DE" sz="2200" b="1" dirty="0" smtClean="0"/>
          </a:p>
          <a:p>
            <a:pPr marL="0" indent="0">
              <a:buNone/>
            </a:pPr>
            <a:r>
              <a:rPr lang="de-DE" sz="1800" i="1" dirty="0"/>
              <a:t> </a:t>
            </a:r>
            <a:r>
              <a:rPr lang="de-DE" sz="1800" i="1" dirty="0" smtClean="0"/>
              <a:t>    </a:t>
            </a:r>
            <a:endParaRPr lang="de-DE" dirty="0" smtClean="0"/>
          </a:p>
        </p:txBody>
      </p:sp>
    </p:spTree>
    <p:extLst>
      <p:ext uri="{BB962C8B-B14F-4D97-AF65-F5344CB8AC3E}">
        <p14:creationId xmlns:p14="http://schemas.microsoft.com/office/powerpoint/2010/main" val="2517761635"/>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263DEAEF-1637-4FDA-BE0C-BD65E5165450}" type="datetime1">
              <a:rPr lang="de-DE" smtClean="0"/>
              <a:pPr/>
              <a:t>16.01.2013</a:t>
            </a:fld>
            <a:endParaRPr lang="de-DE"/>
          </a:p>
        </p:txBody>
      </p:sp>
      <p:sp>
        <p:nvSpPr>
          <p:cNvPr id="3" name="Fußzeilenplatzhalter 2"/>
          <p:cNvSpPr>
            <a:spLocks noGrp="1"/>
          </p:cNvSpPr>
          <p:nvPr>
            <p:ph type="ftr" sz="quarter" idx="11"/>
          </p:nvPr>
        </p:nvSpPr>
        <p:spPr/>
        <p:txBody>
          <a:bodyPr/>
          <a:lstStyle/>
          <a:p>
            <a:r>
              <a:rPr lang="de-DE" smtClean="0"/>
              <a:t>www.gencer-coll.eu</a:t>
            </a:r>
            <a:endParaRPr lang="de-DE" dirty="0"/>
          </a:p>
        </p:txBody>
      </p:sp>
      <p:sp>
        <p:nvSpPr>
          <p:cNvPr id="4" name="Foliennummernplatzhalter 3"/>
          <p:cNvSpPr>
            <a:spLocks noGrp="1"/>
          </p:cNvSpPr>
          <p:nvPr>
            <p:ph type="sldNum" sz="quarter" idx="12"/>
          </p:nvPr>
        </p:nvSpPr>
        <p:spPr/>
        <p:txBody>
          <a:bodyPr/>
          <a:lstStyle/>
          <a:p>
            <a:fld id="{BEE2948E-B6F3-4081-9C2A-A2641D91FEA7}" type="slidenum">
              <a:rPr lang="de-DE" smtClean="0"/>
              <a:pPr/>
              <a:t>114</a:t>
            </a:fld>
            <a:endParaRPr lang="de-DE"/>
          </a:p>
        </p:txBody>
      </p:sp>
      <p:sp>
        <p:nvSpPr>
          <p:cNvPr id="5" name="Titel 4"/>
          <p:cNvSpPr>
            <a:spLocks noGrp="1"/>
          </p:cNvSpPr>
          <p:nvPr>
            <p:ph type="title"/>
          </p:nvPr>
        </p:nvSpPr>
        <p:spPr/>
        <p:txBody>
          <a:bodyPr/>
          <a:lstStyle/>
          <a:p>
            <a:r>
              <a:rPr lang="de-DE" sz="2100" i="1" dirty="0"/>
              <a:t>Interkulturelle Kompetenz und Rhetorik bei Vertragsverhandlungen </a:t>
            </a:r>
            <a:r>
              <a:rPr lang="de-DE" sz="2100" i="1" dirty="0" smtClean="0"/>
              <a:t>XXVI</a:t>
            </a:r>
            <a:endParaRPr lang="de-DE" sz="2100" i="1" dirty="0"/>
          </a:p>
        </p:txBody>
      </p:sp>
      <p:sp>
        <p:nvSpPr>
          <p:cNvPr id="6" name="Inhaltsplatzhalter 5"/>
          <p:cNvSpPr>
            <a:spLocks noGrp="1"/>
          </p:cNvSpPr>
          <p:nvPr>
            <p:ph sz="half" idx="1"/>
          </p:nvPr>
        </p:nvSpPr>
        <p:spPr/>
        <p:txBody>
          <a:bodyPr/>
          <a:lstStyle/>
          <a:p>
            <a:endParaRPr lang="de-DE" dirty="0" smtClean="0"/>
          </a:p>
          <a:p>
            <a:pPr marL="0" indent="0">
              <a:buNone/>
            </a:pPr>
            <a:r>
              <a:rPr lang="de-DE" sz="2100" b="1" dirty="0"/>
              <a:t>Religion, Sitten und </a:t>
            </a:r>
            <a:r>
              <a:rPr lang="de-DE" sz="2100" b="1" dirty="0" smtClean="0"/>
              <a:t>Gebräuche 1 </a:t>
            </a:r>
          </a:p>
          <a:p>
            <a:pPr marL="0" indent="0">
              <a:buNone/>
            </a:pPr>
            <a:r>
              <a:rPr lang="de-DE" sz="2100" b="1" dirty="0" smtClean="0"/>
              <a:t>- Feiertage </a:t>
            </a:r>
            <a:r>
              <a:rPr lang="de-DE" sz="2100" b="1" dirty="0"/>
              <a:t>in der </a:t>
            </a:r>
            <a:r>
              <a:rPr lang="de-DE" sz="2100" b="1" dirty="0" smtClean="0"/>
              <a:t>Türkei 1</a:t>
            </a:r>
          </a:p>
          <a:p>
            <a:pPr marL="0" indent="0">
              <a:buNone/>
            </a:pPr>
            <a:endParaRPr lang="de-DE" sz="1800" dirty="0"/>
          </a:p>
          <a:p>
            <a:pPr>
              <a:buFont typeface="Arial"/>
              <a:buChar char="•"/>
            </a:pPr>
            <a:r>
              <a:rPr lang="de-DE" sz="1800" dirty="0"/>
              <a:t>1. Januar (</a:t>
            </a:r>
            <a:r>
              <a:rPr lang="de-DE" sz="1800" dirty="0" err="1"/>
              <a:t>Yılbaşı</a:t>
            </a:r>
            <a:r>
              <a:rPr lang="de-DE" sz="1800" dirty="0"/>
              <a:t>) Neujahr, Feier zum Anlass des ersten Tages des Jahres</a:t>
            </a:r>
          </a:p>
          <a:p>
            <a:pPr>
              <a:buFont typeface="Arial"/>
              <a:buChar char="•"/>
            </a:pPr>
            <a:r>
              <a:rPr lang="de-DE" sz="1800" dirty="0"/>
              <a:t>beweglich* (2007: 20-23. Dezember, 2008: 8-11. Dezember) (Kurban </a:t>
            </a:r>
            <a:r>
              <a:rPr lang="de-DE" sz="1800" dirty="0" err="1"/>
              <a:t>Bayramı</a:t>
            </a:r>
            <a:r>
              <a:rPr lang="de-DE" sz="1800" dirty="0"/>
              <a:t>) Opferfest, höchster sunnitischer Feiertag; beim Opferfest wird des Propheten Ibrahim gedacht, der bereit war, seinen Sohn Ismail an Allah zu opfern</a:t>
            </a:r>
          </a:p>
          <a:p>
            <a:pPr>
              <a:buFont typeface="Arial"/>
              <a:buChar char="•"/>
            </a:pPr>
            <a:r>
              <a:rPr lang="de-DE" sz="1800" dirty="0"/>
              <a:t>23. April (</a:t>
            </a:r>
            <a:r>
              <a:rPr lang="de-DE" sz="1800" dirty="0" err="1"/>
              <a:t>Ulusal</a:t>
            </a:r>
            <a:r>
              <a:rPr lang="de-DE" sz="1800" dirty="0"/>
              <a:t> </a:t>
            </a:r>
            <a:r>
              <a:rPr lang="de-DE" sz="1800" dirty="0" err="1"/>
              <a:t>Egemenlik</a:t>
            </a:r>
            <a:r>
              <a:rPr lang="de-DE" sz="1800" dirty="0"/>
              <a:t> </a:t>
            </a:r>
            <a:r>
              <a:rPr lang="de-DE" sz="1800" dirty="0" err="1"/>
              <a:t>ve</a:t>
            </a:r>
            <a:r>
              <a:rPr lang="de-DE" sz="1800" dirty="0"/>
              <a:t> </a:t>
            </a:r>
            <a:r>
              <a:rPr lang="de-DE" sz="1800" dirty="0" err="1"/>
              <a:t>Çocuk</a:t>
            </a:r>
            <a:r>
              <a:rPr lang="de-DE" sz="1800" dirty="0"/>
              <a:t> </a:t>
            </a:r>
            <a:r>
              <a:rPr lang="de-DE" sz="1800" dirty="0" err="1"/>
              <a:t>Bayramı</a:t>
            </a:r>
            <a:r>
              <a:rPr lang="de-DE" sz="1800" dirty="0"/>
              <a:t>) Feiertag der Nationalen Souveränität und des Kindes, erinnert an die Eröffnung der Nationalversammlung, Souveränität der Fundamente der Republik</a:t>
            </a:r>
          </a:p>
          <a:p>
            <a:pPr marL="0" indent="0">
              <a:buNone/>
            </a:pPr>
            <a:endParaRPr lang="de-DE" sz="1800" dirty="0"/>
          </a:p>
        </p:txBody>
      </p:sp>
    </p:spTree>
    <p:extLst>
      <p:ext uri="{BB962C8B-B14F-4D97-AF65-F5344CB8AC3E}">
        <p14:creationId xmlns:p14="http://schemas.microsoft.com/office/powerpoint/2010/main" val="2991992067"/>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263DEAEF-1637-4FDA-BE0C-BD65E5165450}" type="datetime1">
              <a:rPr lang="de-DE" smtClean="0"/>
              <a:pPr/>
              <a:t>16.01.2013</a:t>
            </a:fld>
            <a:endParaRPr lang="de-DE"/>
          </a:p>
        </p:txBody>
      </p:sp>
      <p:sp>
        <p:nvSpPr>
          <p:cNvPr id="3" name="Fußzeilenplatzhalter 2"/>
          <p:cNvSpPr>
            <a:spLocks noGrp="1"/>
          </p:cNvSpPr>
          <p:nvPr>
            <p:ph type="ftr" sz="quarter" idx="11"/>
          </p:nvPr>
        </p:nvSpPr>
        <p:spPr/>
        <p:txBody>
          <a:bodyPr/>
          <a:lstStyle/>
          <a:p>
            <a:r>
              <a:rPr lang="de-DE" smtClean="0"/>
              <a:t>www.gencer-coll.eu</a:t>
            </a:r>
            <a:endParaRPr lang="de-DE" dirty="0"/>
          </a:p>
        </p:txBody>
      </p:sp>
      <p:sp>
        <p:nvSpPr>
          <p:cNvPr id="4" name="Foliennummernplatzhalter 3"/>
          <p:cNvSpPr>
            <a:spLocks noGrp="1"/>
          </p:cNvSpPr>
          <p:nvPr>
            <p:ph type="sldNum" sz="quarter" idx="12"/>
          </p:nvPr>
        </p:nvSpPr>
        <p:spPr/>
        <p:txBody>
          <a:bodyPr/>
          <a:lstStyle/>
          <a:p>
            <a:fld id="{BEE2948E-B6F3-4081-9C2A-A2641D91FEA7}" type="slidenum">
              <a:rPr lang="de-DE" smtClean="0"/>
              <a:pPr/>
              <a:t>115</a:t>
            </a:fld>
            <a:endParaRPr lang="de-DE"/>
          </a:p>
        </p:txBody>
      </p:sp>
      <p:sp>
        <p:nvSpPr>
          <p:cNvPr id="5" name="Titel 4"/>
          <p:cNvSpPr>
            <a:spLocks noGrp="1"/>
          </p:cNvSpPr>
          <p:nvPr>
            <p:ph type="title"/>
          </p:nvPr>
        </p:nvSpPr>
        <p:spPr/>
        <p:txBody>
          <a:bodyPr/>
          <a:lstStyle/>
          <a:p>
            <a:r>
              <a:rPr lang="de-DE" sz="2100" i="1" dirty="0"/>
              <a:t>Interkulturelle Kompetenz und Rhetorik bei Vertragsverhandlungen </a:t>
            </a:r>
            <a:r>
              <a:rPr lang="de-DE" sz="2100" i="1" dirty="0" smtClean="0"/>
              <a:t>XXVII</a:t>
            </a:r>
            <a:endParaRPr lang="de-DE" sz="2100" i="1" dirty="0"/>
          </a:p>
        </p:txBody>
      </p:sp>
      <p:sp>
        <p:nvSpPr>
          <p:cNvPr id="6" name="Inhaltsplatzhalter 5"/>
          <p:cNvSpPr>
            <a:spLocks noGrp="1"/>
          </p:cNvSpPr>
          <p:nvPr>
            <p:ph sz="half" idx="1"/>
          </p:nvPr>
        </p:nvSpPr>
        <p:spPr/>
        <p:txBody>
          <a:bodyPr/>
          <a:lstStyle/>
          <a:p>
            <a:endParaRPr lang="de-DE" dirty="0" smtClean="0"/>
          </a:p>
          <a:p>
            <a:pPr marL="0" indent="0">
              <a:buNone/>
            </a:pPr>
            <a:r>
              <a:rPr lang="de-DE" sz="2100" b="1" dirty="0"/>
              <a:t>Religion, Sitten und </a:t>
            </a:r>
            <a:r>
              <a:rPr lang="de-DE" sz="2100" b="1" dirty="0" smtClean="0"/>
              <a:t>Gebräuche 2 </a:t>
            </a:r>
          </a:p>
          <a:p>
            <a:pPr marL="0" indent="0">
              <a:buNone/>
            </a:pPr>
            <a:r>
              <a:rPr lang="de-DE" sz="2100" b="1" dirty="0" smtClean="0"/>
              <a:t>- Feiertage </a:t>
            </a:r>
            <a:r>
              <a:rPr lang="de-DE" sz="2100" b="1" dirty="0"/>
              <a:t>in der </a:t>
            </a:r>
            <a:r>
              <a:rPr lang="de-DE" sz="2100" b="1" dirty="0" smtClean="0"/>
              <a:t>Türkei 2</a:t>
            </a:r>
          </a:p>
          <a:p>
            <a:pPr marL="0" indent="0">
              <a:buNone/>
            </a:pPr>
            <a:endParaRPr lang="de-DE" sz="1800" dirty="0"/>
          </a:p>
          <a:p>
            <a:pPr lvl="0">
              <a:buFont typeface="Arial"/>
              <a:buChar char="•"/>
            </a:pPr>
            <a:r>
              <a:rPr lang="de-DE" sz="1600" dirty="0"/>
              <a:t>19. Mai (</a:t>
            </a:r>
            <a:r>
              <a:rPr lang="de-DE" sz="1600" dirty="0" err="1"/>
              <a:t>Atatürk´ü</a:t>
            </a:r>
            <a:r>
              <a:rPr lang="de-DE" sz="1600" dirty="0"/>
              <a:t> </a:t>
            </a:r>
            <a:r>
              <a:rPr lang="de-DE" sz="1600" dirty="0" err="1"/>
              <a:t>Anma</a:t>
            </a:r>
            <a:r>
              <a:rPr lang="de-DE" sz="1600" dirty="0"/>
              <a:t>, </a:t>
            </a:r>
            <a:r>
              <a:rPr lang="de-DE" sz="1600" dirty="0" err="1"/>
              <a:t>Gençlik</a:t>
            </a:r>
            <a:r>
              <a:rPr lang="de-DE" sz="1600" dirty="0"/>
              <a:t> </a:t>
            </a:r>
            <a:r>
              <a:rPr lang="de-DE" sz="1600" dirty="0" err="1"/>
              <a:t>ve</a:t>
            </a:r>
            <a:r>
              <a:rPr lang="de-DE" sz="1600" dirty="0"/>
              <a:t> Spor </a:t>
            </a:r>
            <a:r>
              <a:rPr lang="de-DE" sz="1600" dirty="0" err="1"/>
              <a:t>Bayramı</a:t>
            </a:r>
            <a:r>
              <a:rPr lang="de-DE" sz="1600" dirty="0"/>
              <a:t>) Feiertag der Jugend, des Sports und an das Gedenken an Atatürk, Erinnerung an Atatürks Ankunft in Samsun; Beginn des Befreiungskrieges</a:t>
            </a:r>
          </a:p>
          <a:p>
            <a:pPr lvl="0">
              <a:buFont typeface="Arial"/>
              <a:buChar char="•"/>
            </a:pPr>
            <a:r>
              <a:rPr lang="de-DE" sz="1600" dirty="0"/>
              <a:t>30. August (Zafer </a:t>
            </a:r>
            <a:r>
              <a:rPr lang="de-DE" sz="1600" dirty="0" err="1"/>
              <a:t>Bayramı</a:t>
            </a:r>
            <a:r>
              <a:rPr lang="de-DE" sz="1600" dirty="0"/>
              <a:t>) Feiertag der Befreiung, erinnert an den entscheidenden Sieg des "</a:t>
            </a:r>
            <a:r>
              <a:rPr lang="de-DE" sz="1600" dirty="0" err="1"/>
              <a:t>Başkomutanlık</a:t>
            </a:r>
            <a:r>
              <a:rPr lang="de-DE" sz="1600" dirty="0"/>
              <a:t> </a:t>
            </a:r>
            <a:r>
              <a:rPr lang="de-DE" sz="1600" dirty="0" err="1"/>
              <a:t>Meydan</a:t>
            </a:r>
            <a:r>
              <a:rPr lang="de-DE" sz="1600" dirty="0"/>
              <a:t> </a:t>
            </a:r>
            <a:r>
              <a:rPr lang="de-DE" sz="1600" dirty="0" err="1"/>
              <a:t>Savaşı</a:t>
            </a:r>
            <a:r>
              <a:rPr lang="de-DE" sz="1600" dirty="0"/>
              <a:t>" im türkischen Befreiungskrieg</a:t>
            </a:r>
          </a:p>
          <a:p>
            <a:pPr lvl="0">
              <a:buFont typeface="Arial"/>
              <a:buChar char="•"/>
            </a:pPr>
            <a:r>
              <a:rPr lang="de-DE" sz="1600" dirty="0"/>
              <a:t>29. Oktober (</a:t>
            </a:r>
            <a:r>
              <a:rPr lang="de-DE" sz="1600" dirty="0" err="1"/>
              <a:t>Cumhuriyet</a:t>
            </a:r>
            <a:r>
              <a:rPr lang="de-DE" sz="1600" dirty="0"/>
              <a:t> </a:t>
            </a:r>
            <a:r>
              <a:rPr lang="de-DE" sz="1600" dirty="0" err="1"/>
              <a:t>Bayramı</a:t>
            </a:r>
            <a:r>
              <a:rPr lang="de-DE" sz="1600" dirty="0"/>
              <a:t>) Feiertag der Republik, Nationalfeiertag, erinnert an die Ausrufung der Republik durch Atatürk im Jahre 1923</a:t>
            </a:r>
          </a:p>
          <a:p>
            <a:pPr lvl="0">
              <a:buFont typeface="Arial"/>
              <a:buChar char="•"/>
            </a:pPr>
            <a:r>
              <a:rPr lang="de-DE" sz="1600" dirty="0"/>
              <a:t>beweglich* (2007: 12-15. Oktober, 2008: 1-3. Oktober) (Ramazan </a:t>
            </a:r>
            <a:r>
              <a:rPr lang="de-DE" sz="1600" dirty="0" err="1"/>
              <a:t>Bayramı</a:t>
            </a:r>
            <a:r>
              <a:rPr lang="de-DE" sz="1600" dirty="0"/>
              <a:t>) Fest des Fastenbrechens, es bildet den Abschluss des Fastenmonats Ramadan</a:t>
            </a:r>
          </a:p>
          <a:p>
            <a:pPr marL="0" indent="0">
              <a:buNone/>
            </a:pPr>
            <a:endParaRPr lang="de-DE" sz="1800" dirty="0"/>
          </a:p>
        </p:txBody>
      </p:sp>
    </p:spTree>
    <p:extLst>
      <p:ext uri="{BB962C8B-B14F-4D97-AF65-F5344CB8AC3E}">
        <p14:creationId xmlns:p14="http://schemas.microsoft.com/office/powerpoint/2010/main" val="926441178"/>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263DEAEF-1637-4FDA-BE0C-BD65E5165450}" type="datetime1">
              <a:rPr lang="de-DE" smtClean="0"/>
              <a:pPr/>
              <a:t>16.01.2013</a:t>
            </a:fld>
            <a:endParaRPr lang="de-DE"/>
          </a:p>
        </p:txBody>
      </p:sp>
      <p:sp>
        <p:nvSpPr>
          <p:cNvPr id="3" name="Fußzeilenplatzhalter 2"/>
          <p:cNvSpPr>
            <a:spLocks noGrp="1"/>
          </p:cNvSpPr>
          <p:nvPr>
            <p:ph type="ftr" sz="quarter" idx="11"/>
          </p:nvPr>
        </p:nvSpPr>
        <p:spPr/>
        <p:txBody>
          <a:bodyPr/>
          <a:lstStyle/>
          <a:p>
            <a:r>
              <a:rPr lang="de-DE" smtClean="0"/>
              <a:t>www.gencer-coll.eu</a:t>
            </a:r>
            <a:endParaRPr lang="de-DE" dirty="0"/>
          </a:p>
        </p:txBody>
      </p:sp>
      <p:sp>
        <p:nvSpPr>
          <p:cNvPr id="4" name="Foliennummernplatzhalter 3"/>
          <p:cNvSpPr>
            <a:spLocks noGrp="1"/>
          </p:cNvSpPr>
          <p:nvPr>
            <p:ph type="sldNum" sz="quarter" idx="12"/>
          </p:nvPr>
        </p:nvSpPr>
        <p:spPr/>
        <p:txBody>
          <a:bodyPr/>
          <a:lstStyle/>
          <a:p>
            <a:fld id="{BEE2948E-B6F3-4081-9C2A-A2641D91FEA7}" type="slidenum">
              <a:rPr lang="de-DE" smtClean="0"/>
              <a:pPr/>
              <a:t>116</a:t>
            </a:fld>
            <a:endParaRPr lang="de-DE"/>
          </a:p>
        </p:txBody>
      </p:sp>
      <p:sp>
        <p:nvSpPr>
          <p:cNvPr id="5" name="Titel 4"/>
          <p:cNvSpPr>
            <a:spLocks noGrp="1"/>
          </p:cNvSpPr>
          <p:nvPr>
            <p:ph type="title"/>
          </p:nvPr>
        </p:nvSpPr>
        <p:spPr/>
        <p:txBody>
          <a:bodyPr/>
          <a:lstStyle/>
          <a:p>
            <a:r>
              <a:rPr lang="de-DE" sz="2100" i="1" dirty="0"/>
              <a:t>Interkulturelle Kompetenz und Rhetorik bei Vertragsverhandlungen </a:t>
            </a:r>
            <a:r>
              <a:rPr lang="de-DE" sz="2100" i="1" dirty="0" smtClean="0"/>
              <a:t>XXVIII</a:t>
            </a:r>
            <a:endParaRPr lang="de-DE" sz="2100" i="1" dirty="0"/>
          </a:p>
        </p:txBody>
      </p:sp>
      <p:sp>
        <p:nvSpPr>
          <p:cNvPr id="6" name="Inhaltsplatzhalter 5"/>
          <p:cNvSpPr>
            <a:spLocks noGrp="1"/>
          </p:cNvSpPr>
          <p:nvPr>
            <p:ph sz="half" idx="1"/>
          </p:nvPr>
        </p:nvSpPr>
        <p:spPr/>
        <p:txBody>
          <a:bodyPr/>
          <a:lstStyle/>
          <a:p>
            <a:endParaRPr lang="de-DE" dirty="0" smtClean="0"/>
          </a:p>
          <a:p>
            <a:pPr marL="0" indent="0">
              <a:buNone/>
            </a:pPr>
            <a:r>
              <a:rPr lang="de-DE" sz="2100" b="1" dirty="0"/>
              <a:t>Religion, Sitten und </a:t>
            </a:r>
            <a:r>
              <a:rPr lang="de-DE" sz="2100" b="1" dirty="0" smtClean="0"/>
              <a:t>Gebräuche 3 </a:t>
            </a:r>
          </a:p>
          <a:p>
            <a:pPr marL="0" indent="0">
              <a:buNone/>
            </a:pPr>
            <a:r>
              <a:rPr lang="de-DE" sz="2100" b="1" dirty="0" smtClean="0"/>
              <a:t>- einige  Sitten und Traditionen</a:t>
            </a:r>
          </a:p>
          <a:p>
            <a:pPr marL="0" indent="0">
              <a:buNone/>
            </a:pPr>
            <a:endParaRPr lang="de-DE" sz="1600" dirty="0"/>
          </a:p>
          <a:p>
            <a:pPr>
              <a:buFont typeface="Arial"/>
              <a:buChar char="•"/>
            </a:pPr>
            <a:r>
              <a:rPr lang="de-DE" sz="1600" dirty="0"/>
              <a:t>die traditionelle Beschneidung jedes Jungen im Kindesalter ist eine der wichtigsten religiösen Rituale in der Türkei; die Beschneidung, auch </a:t>
            </a:r>
            <a:r>
              <a:rPr lang="de-DE" sz="1600" dirty="0" err="1"/>
              <a:t>Sünnet</a:t>
            </a:r>
            <a:r>
              <a:rPr lang="de-DE" sz="1600" dirty="0"/>
              <a:t> genannt, symbolisiert dabei den Übergang vom Kleinkind zum Jungen</a:t>
            </a:r>
          </a:p>
          <a:p>
            <a:pPr>
              <a:buFont typeface="Arial"/>
              <a:buChar char="•"/>
            </a:pPr>
            <a:r>
              <a:rPr lang="de-DE" sz="1600" dirty="0"/>
              <a:t>der </a:t>
            </a:r>
            <a:r>
              <a:rPr lang="de-DE" sz="1600" dirty="0" err="1"/>
              <a:t>Hamam</a:t>
            </a:r>
            <a:r>
              <a:rPr lang="de-DE" sz="1600" dirty="0"/>
              <a:t> (türkisches Bad) ist in der Türkei ein wichtiger Bestandteil der islamischen Badekultur</a:t>
            </a:r>
          </a:p>
          <a:p>
            <a:pPr>
              <a:buFont typeface="Arial"/>
              <a:buChar char="•"/>
            </a:pPr>
            <a:r>
              <a:rPr lang="de-DE" sz="1600" dirty="0"/>
              <a:t>Aberglaube beispielsweise in Form des schützenden Auges (</a:t>
            </a:r>
            <a:r>
              <a:rPr lang="de-DE" sz="1600" dirty="0" err="1"/>
              <a:t>nazar</a:t>
            </a:r>
            <a:r>
              <a:rPr lang="de-DE" sz="1600" dirty="0"/>
              <a:t> </a:t>
            </a:r>
            <a:r>
              <a:rPr lang="de-DE" sz="1600" dirty="0" err="1"/>
              <a:t>boncuğu</a:t>
            </a:r>
            <a:r>
              <a:rPr lang="de-DE" sz="1600" dirty="0"/>
              <a:t>) oder dem Glauben an bestimmte Regeln ("wenn nachts die Hunde heulen, wird einer sterben") sind geläufig</a:t>
            </a:r>
          </a:p>
          <a:p>
            <a:pPr>
              <a:buFont typeface="Arial"/>
              <a:buChar char="•"/>
            </a:pPr>
            <a:r>
              <a:rPr lang="de-DE" sz="1600" dirty="0"/>
              <a:t>das erste Geschäft des Tages (</a:t>
            </a:r>
            <a:r>
              <a:rPr lang="de-DE" sz="1600" dirty="0" err="1"/>
              <a:t>siftah</a:t>
            </a:r>
            <a:r>
              <a:rPr lang="de-DE" sz="1600" dirty="0"/>
              <a:t>) bedeutet den Händlern viel und findet daher zu einem sehr günstigen Preis statt; häufig bittet der Händler, das Geld auf den Boden zu werfen</a:t>
            </a:r>
          </a:p>
          <a:p>
            <a:pPr marL="0" indent="0">
              <a:buNone/>
            </a:pPr>
            <a:endParaRPr lang="de-DE" sz="1800" dirty="0"/>
          </a:p>
        </p:txBody>
      </p:sp>
    </p:spTree>
    <p:extLst>
      <p:ext uri="{BB962C8B-B14F-4D97-AF65-F5344CB8AC3E}">
        <p14:creationId xmlns:p14="http://schemas.microsoft.com/office/powerpoint/2010/main" val="1958322120"/>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263DEAEF-1637-4FDA-BE0C-BD65E5165450}" type="datetime1">
              <a:rPr lang="de-DE" smtClean="0"/>
              <a:pPr/>
              <a:t>16.01.2013</a:t>
            </a:fld>
            <a:endParaRPr lang="de-DE"/>
          </a:p>
        </p:txBody>
      </p:sp>
      <p:sp>
        <p:nvSpPr>
          <p:cNvPr id="3" name="Fußzeilenplatzhalter 2"/>
          <p:cNvSpPr>
            <a:spLocks noGrp="1"/>
          </p:cNvSpPr>
          <p:nvPr>
            <p:ph type="ftr" sz="quarter" idx="11"/>
          </p:nvPr>
        </p:nvSpPr>
        <p:spPr/>
        <p:txBody>
          <a:bodyPr/>
          <a:lstStyle/>
          <a:p>
            <a:r>
              <a:rPr lang="de-DE" smtClean="0"/>
              <a:t>www.gencer-coll.eu</a:t>
            </a:r>
            <a:endParaRPr lang="de-DE" dirty="0"/>
          </a:p>
        </p:txBody>
      </p:sp>
      <p:sp>
        <p:nvSpPr>
          <p:cNvPr id="4" name="Foliennummernplatzhalter 3"/>
          <p:cNvSpPr>
            <a:spLocks noGrp="1"/>
          </p:cNvSpPr>
          <p:nvPr>
            <p:ph type="sldNum" sz="quarter" idx="12"/>
          </p:nvPr>
        </p:nvSpPr>
        <p:spPr/>
        <p:txBody>
          <a:bodyPr/>
          <a:lstStyle/>
          <a:p>
            <a:fld id="{BEE2948E-B6F3-4081-9C2A-A2641D91FEA7}" type="slidenum">
              <a:rPr lang="de-DE" smtClean="0"/>
              <a:pPr/>
              <a:t>117</a:t>
            </a:fld>
            <a:endParaRPr lang="de-DE"/>
          </a:p>
        </p:txBody>
      </p:sp>
      <p:sp>
        <p:nvSpPr>
          <p:cNvPr id="5" name="Titel 4"/>
          <p:cNvSpPr>
            <a:spLocks noGrp="1"/>
          </p:cNvSpPr>
          <p:nvPr>
            <p:ph type="title"/>
          </p:nvPr>
        </p:nvSpPr>
        <p:spPr/>
        <p:txBody>
          <a:bodyPr/>
          <a:lstStyle/>
          <a:p>
            <a:r>
              <a:rPr lang="de-DE" sz="2100" i="1" dirty="0"/>
              <a:t>Interkulturelle Kompetenz und Rhetorik bei Vertragsverhandlungen </a:t>
            </a:r>
            <a:r>
              <a:rPr lang="de-DE" sz="2100" i="1" dirty="0" smtClean="0"/>
              <a:t>XXIX</a:t>
            </a:r>
            <a:endParaRPr lang="de-DE" sz="2100" i="1" dirty="0"/>
          </a:p>
        </p:txBody>
      </p:sp>
      <p:sp>
        <p:nvSpPr>
          <p:cNvPr id="6" name="Inhaltsplatzhalter 5"/>
          <p:cNvSpPr>
            <a:spLocks noGrp="1"/>
          </p:cNvSpPr>
          <p:nvPr>
            <p:ph sz="half" idx="1"/>
          </p:nvPr>
        </p:nvSpPr>
        <p:spPr/>
        <p:txBody>
          <a:bodyPr/>
          <a:lstStyle/>
          <a:p>
            <a:endParaRPr lang="de-DE" dirty="0" smtClean="0"/>
          </a:p>
          <a:p>
            <a:pPr marL="0" indent="0">
              <a:buNone/>
            </a:pPr>
            <a:r>
              <a:rPr lang="de-DE" sz="2100" b="1" dirty="0" smtClean="0"/>
              <a:t>Mehrheitsreligion - der Islam</a:t>
            </a:r>
          </a:p>
          <a:p>
            <a:pPr marL="0" indent="0">
              <a:buNone/>
            </a:pPr>
            <a:endParaRPr lang="de-DE" sz="1600" dirty="0"/>
          </a:p>
          <a:p>
            <a:pPr>
              <a:buFont typeface="Arial"/>
              <a:buChar char="•"/>
            </a:pPr>
            <a:r>
              <a:rPr lang="de-DE" sz="1650" dirty="0"/>
              <a:t>die Mehrheit der Bevölkerung der Türkei bekennt sich zum sunnitischen </a:t>
            </a:r>
            <a:r>
              <a:rPr lang="de-DE" sz="1650" dirty="0" smtClean="0"/>
              <a:t>Islam, bedeutende Zahl an </a:t>
            </a:r>
            <a:r>
              <a:rPr lang="de-DE" sz="1650" dirty="0" err="1" smtClean="0"/>
              <a:t>Aleviten</a:t>
            </a:r>
            <a:r>
              <a:rPr lang="de-DE" sz="1650" dirty="0" smtClean="0"/>
              <a:t> und wenige Christen</a:t>
            </a:r>
            <a:endParaRPr lang="de-DE" sz="1650" dirty="0"/>
          </a:p>
          <a:p>
            <a:pPr>
              <a:buFont typeface="Arial"/>
              <a:buChar char="•"/>
            </a:pPr>
            <a:r>
              <a:rPr lang="de-DE" sz="1650" dirty="0"/>
              <a:t>die Republik Türkei ist das einzige Land auf der Welt, das mit einer solchen Mehrheit der muslimischen Gläubigen laizistisch aufgebaut ist, d.h. in dem eine strenge Trennung von Glauben und Staat in der Verfassung verankert wurde</a:t>
            </a:r>
          </a:p>
          <a:p>
            <a:pPr>
              <a:buFont typeface="Arial"/>
              <a:buChar char="•"/>
            </a:pPr>
            <a:r>
              <a:rPr lang="de-DE" sz="1650" dirty="0"/>
              <a:t>im Alltag ist der Islam durch das fünfmalige Gebet des Muezzins erkennbar</a:t>
            </a:r>
          </a:p>
          <a:p>
            <a:pPr>
              <a:buFont typeface="Arial"/>
              <a:buChar char="•"/>
            </a:pPr>
            <a:r>
              <a:rPr lang="de-DE" sz="1650" dirty="0"/>
              <a:t>das dahinter stehende vorgeschriebene tägliche fünfmalige Gebet wird in der westlichen Region von wenigen Gläubigen eingehalten</a:t>
            </a:r>
          </a:p>
          <a:p>
            <a:pPr>
              <a:buFont typeface="Arial"/>
              <a:buChar char="•"/>
            </a:pPr>
            <a:r>
              <a:rPr lang="de-DE" sz="1650" dirty="0"/>
              <a:t>am stärksten wird der Islam im Ramadan wahrgenommen, wenn viele Gläubige fasten und auf Alkohol und Rauchen verzichten</a:t>
            </a:r>
          </a:p>
          <a:p>
            <a:pPr marL="0" indent="0">
              <a:buNone/>
            </a:pPr>
            <a:endParaRPr lang="de-DE" sz="1650" dirty="0"/>
          </a:p>
        </p:txBody>
      </p:sp>
    </p:spTree>
    <p:extLst>
      <p:ext uri="{BB962C8B-B14F-4D97-AF65-F5344CB8AC3E}">
        <p14:creationId xmlns:p14="http://schemas.microsoft.com/office/powerpoint/2010/main" val="2529246601"/>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263DEAEF-1637-4FDA-BE0C-BD65E5165450}" type="datetime1">
              <a:rPr lang="de-DE" smtClean="0"/>
              <a:pPr/>
              <a:t>16.01.2013</a:t>
            </a:fld>
            <a:endParaRPr lang="de-DE"/>
          </a:p>
        </p:txBody>
      </p:sp>
      <p:sp>
        <p:nvSpPr>
          <p:cNvPr id="3" name="Fußzeilenplatzhalter 2"/>
          <p:cNvSpPr>
            <a:spLocks noGrp="1"/>
          </p:cNvSpPr>
          <p:nvPr>
            <p:ph type="ftr" sz="quarter" idx="11"/>
          </p:nvPr>
        </p:nvSpPr>
        <p:spPr/>
        <p:txBody>
          <a:bodyPr/>
          <a:lstStyle/>
          <a:p>
            <a:r>
              <a:rPr lang="de-DE" smtClean="0"/>
              <a:t>www.gencer-coll.eu</a:t>
            </a:r>
            <a:endParaRPr lang="de-DE" dirty="0"/>
          </a:p>
        </p:txBody>
      </p:sp>
      <p:sp>
        <p:nvSpPr>
          <p:cNvPr id="4" name="Foliennummernplatzhalter 3"/>
          <p:cNvSpPr>
            <a:spLocks noGrp="1"/>
          </p:cNvSpPr>
          <p:nvPr>
            <p:ph type="sldNum" sz="quarter" idx="12"/>
          </p:nvPr>
        </p:nvSpPr>
        <p:spPr/>
        <p:txBody>
          <a:bodyPr/>
          <a:lstStyle/>
          <a:p>
            <a:fld id="{BEE2948E-B6F3-4081-9C2A-A2641D91FEA7}" type="slidenum">
              <a:rPr lang="de-DE" smtClean="0"/>
              <a:pPr/>
              <a:t>118</a:t>
            </a:fld>
            <a:endParaRPr lang="de-DE"/>
          </a:p>
        </p:txBody>
      </p:sp>
      <p:sp>
        <p:nvSpPr>
          <p:cNvPr id="5" name="Titel 4"/>
          <p:cNvSpPr>
            <a:spLocks noGrp="1"/>
          </p:cNvSpPr>
          <p:nvPr>
            <p:ph type="title"/>
          </p:nvPr>
        </p:nvSpPr>
        <p:spPr/>
        <p:txBody>
          <a:bodyPr/>
          <a:lstStyle/>
          <a:p>
            <a:r>
              <a:rPr lang="de-DE" sz="2100" i="1" dirty="0"/>
              <a:t>Interkulturelle Kompetenz und Rhetorik bei Vertragsverhandlungen </a:t>
            </a:r>
            <a:r>
              <a:rPr lang="de-DE" sz="2100" i="1" dirty="0" smtClean="0"/>
              <a:t>XXX</a:t>
            </a:r>
            <a:endParaRPr lang="de-DE" sz="2100" i="1" dirty="0"/>
          </a:p>
        </p:txBody>
      </p:sp>
      <p:sp>
        <p:nvSpPr>
          <p:cNvPr id="6" name="Inhaltsplatzhalter 5"/>
          <p:cNvSpPr>
            <a:spLocks noGrp="1"/>
          </p:cNvSpPr>
          <p:nvPr>
            <p:ph sz="half" idx="1"/>
          </p:nvPr>
        </p:nvSpPr>
        <p:spPr/>
        <p:txBody>
          <a:bodyPr/>
          <a:lstStyle/>
          <a:p>
            <a:endParaRPr lang="de-DE" dirty="0" smtClean="0"/>
          </a:p>
          <a:p>
            <a:pPr marL="0" indent="0">
              <a:buNone/>
            </a:pPr>
            <a:r>
              <a:rPr lang="de-DE" sz="2100" b="1" dirty="0"/>
              <a:t>Stellung von Frau und Mann in der </a:t>
            </a:r>
            <a:r>
              <a:rPr lang="de-DE" sz="2100" b="1" dirty="0" smtClean="0"/>
              <a:t>Gesellschaft 1</a:t>
            </a:r>
            <a:endParaRPr lang="de-DE" sz="2100" b="1" dirty="0"/>
          </a:p>
          <a:p>
            <a:pPr marL="0" indent="0">
              <a:buNone/>
            </a:pPr>
            <a:endParaRPr lang="de-DE" sz="1600" dirty="0"/>
          </a:p>
          <a:p>
            <a:pPr>
              <a:buFont typeface="Arial"/>
              <a:buChar char="•"/>
            </a:pPr>
            <a:r>
              <a:rPr lang="de-DE" sz="1800" dirty="0"/>
              <a:t>Gleichstellung der Rechte von Frau und Mann in der Verfassung verankert, seit 1934 allgemeines Wahlrecht auch für Frauen</a:t>
            </a:r>
          </a:p>
          <a:p>
            <a:pPr>
              <a:buFont typeface="Arial"/>
              <a:buChar char="•"/>
            </a:pPr>
            <a:r>
              <a:rPr lang="de-DE" sz="1800" dirty="0"/>
              <a:t>letzte Ungereimtheiten im Zivilgesetzbuch im Familienrecht, die den Mann bevorteilten, wurden mit der </a:t>
            </a:r>
            <a:r>
              <a:rPr lang="de-DE" sz="1800" dirty="0" smtClean="0"/>
              <a:t>letzte </a:t>
            </a:r>
            <a:r>
              <a:rPr lang="de-DE" sz="1800" dirty="0"/>
              <a:t>Reform zum Jahre 2003 beseitigt</a:t>
            </a:r>
          </a:p>
          <a:p>
            <a:pPr>
              <a:buFont typeface="Arial"/>
              <a:buChar char="•"/>
            </a:pPr>
            <a:r>
              <a:rPr lang="de-DE" sz="1800" dirty="0"/>
              <a:t>im gesellschaftlichen Leben enorme Unterschiede zwischen West und Ost, Stadt und Land und Jung und Alt, die Entwicklung findet allerdings widersprüchlich statt: teilweise wird die Türkei immer westlicher und moderner, andererseits bekennen sich immer mehr Frauen zu einem strengen Islam und tragen Kopftuch oder bedecken sich noch umfangreicher</a:t>
            </a:r>
          </a:p>
          <a:p>
            <a:pPr marL="0" indent="0">
              <a:buNone/>
            </a:pPr>
            <a:endParaRPr lang="de-DE" sz="1650" dirty="0"/>
          </a:p>
        </p:txBody>
      </p:sp>
    </p:spTree>
    <p:extLst>
      <p:ext uri="{BB962C8B-B14F-4D97-AF65-F5344CB8AC3E}">
        <p14:creationId xmlns:p14="http://schemas.microsoft.com/office/powerpoint/2010/main" val="414562744"/>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263DEAEF-1637-4FDA-BE0C-BD65E5165450}" type="datetime1">
              <a:rPr lang="de-DE" smtClean="0"/>
              <a:pPr/>
              <a:t>16.01.2013</a:t>
            </a:fld>
            <a:endParaRPr lang="de-DE"/>
          </a:p>
        </p:txBody>
      </p:sp>
      <p:sp>
        <p:nvSpPr>
          <p:cNvPr id="3" name="Fußzeilenplatzhalter 2"/>
          <p:cNvSpPr>
            <a:spLocks noGrp="1"/>
          </p:cNvSpPr>
          <p:nvPr>
            <p:ph type="ftr" sz="quarter" idx="11"/>
          </p:nvPr>
        </p:nvSpPr>
        <p:spPr/>
        <p:txBody>
          <a:bodyPr/>
          <a:lstStyle/>
          <a:p>
            <a:r>
              <a:rPr lang="de-DE" smtClean="0"/>
              <a:t>www.gencer-coll.eu</a:t>
            </a:r>
            <a:endParaRPr lang="de-DE" dirty="0"/>
          </a:p>
        </p:txBody>
      </p:sp>
      <p:sp>
        <p:nvSpPr>
          <p:cNvPr id="4" name="Foliennummernplatzhalter 3"/>
          <p:cNvSpPr>
            <a:spLocks noGrp="1"/>
          </p:cNvSpPr>
          <p:nvPr>
            <p:ph type="sldNum" sz="quarter" idx="12"/>
          </p:nvPr>
        </p:nvSpPr>
        <p:spPr/>
        <p:txBody>
          <a:bodyPr/>
          <a:lstStyle/>
          <a:p>
            <a:fld id="{BEE2948E-B6F3-4081-9C2A-A2641D91FEA7}" type="slidenum">
              <a:rPr lang="de-DE" smtClean="0"/>
              <a:pPr/>
              <a:t>119</a:t>
            </a:fld>
            <a:endParaRPr lang="de-DE"/>
          </a:p>
        </p:txBody>
      </p:sp>
      <p:sp>
        <p:nvSpPr>
          <p:cNvPr id="5" name="Titel 4"/>
          <p:cNvSpPr>
            <a:spLocks noGrp="1"/>
          </p:cNvSpPr>
          <p:nvPr>
            <p:ph type="title"/>
          </p:nvPr>
        </p:nvSpPr>
        <p:spPr/>
        <p:txBody>
          <a:bodyPr/>
          <a:lstStyle/>
          <a:p>
            <a:r>
              <a:rPr lang="de-DE" sz="2100" i="1" dirty="0"/>
              <a:t>Interkulturelle Kompetenz und Rhetorik bei Vertragsverhandlungen </a:t>
            </a:r>
            <a:r>
              <a:rPr lang="de-DE" sz="2100" i="1" dirty="0" smtClean="0"/>
              <a:t>XXXI</a:t>
            </a:r>
            <a:endParaRPr lang="de-DE" sz="2100" i="1" dirty="0"/>
          </a:p>
        </p:txBody>
      </p:sp>
      <p:sp>
        <p:nvSpPr>
          <p:cNvPr id="6" name="Inhaltsplatzhalter 5"/>
          <p:cNvSpPr>
            <a:spLocks noGrp="1"/>
          </p:cNvSpPr>
          <p:nvPr>
            <p:ph sz="half" idx="1"/>
          </p:nvPr>
        </p:nvSpPr>
        <p:spPr/>
        <p:txBody>
          <a:bodyPr/>
          <a:lstStyle/>
          <a:p>
            <a:endParaRPr lang="de-DE" dirty="0" smtClean="0"/>
          </a:p>
          <a:p>
            <a:pPr marL="0" indent="0">
              <a:buNone/>
            </a:pPr>
            <a:r>
              <a:rPr lang="de-DE" sz="2100" b="1" dirty="0"/>
              <a:t>Stellung von Frau und Mann in der </a:t>
            </a:r>
            <a:r>
              <a:rPr lang="de-DE" sz="2100" b="1" dirty="0" smtClean="0"/>
              <a:t>Gesellschaft 2</a:t>
            </a:r>
            <a:endParaRPr lang="de-DE" sz="2100" b="1" dirty="0"/>
          </a:p>
          <a:p>
            <a:pPr marL="0" indent="0">
              <a:buNone/>
            </a:pPr>
            <a:endParaRPr lang="de-DE" sz="2100" dirty="0"/>
          </a:p>
          <a:p>
            <a:pPr lvl="0">
              <a:buFont typeface="Arial"/>
              <a:buChar char="•"/>
            </a:pPr>
            <a:r>
              <a:rPr lang="de-DE" sz="2100" dirty="0"/>
              <a:t>Gesetze verbieten die Tätigkeit in öffentlichen Ämtern mit dem Kopftuch</a:t>
            </a:r>
          </a:p>
          <a:p>
            <a:pPr lvl="0">
              <a:buFont typeface="Arial"/>
              <a:buChar char="•"/>
            </a:pPr>
            <a:r>
              <a:rPr lang="de-DE" sz="2100" dirty="0"/>
              <a:t>Wahl der Frau Tansu </a:t>
            </a:r>
            <a:r>
              <a:rPr lang="de-DE" sz="2100" dirty="0" err="1"/>
              <a:t>Çiller</a:t>
            </a:r>
            <a:r>
              <a:rPr lang="de-DE" sz="2100" dirty="0"/>
              <a:t> zur Ministerpräsidentin im Jahre 1993 katapultierte die Türkei zu dem Kreis der zehn Ländern weltweit, die überhaupt eine Frau an der Spitze hatten</a:t>
            </a:r>
          </a:p>
          <a:p>
            <a:pPr lvl="0">
              <a:buFont typeface="Arial"/>
              <a:buChar char="•"/>
            </a:pPr>
            <a:r>
              <a:rPr lang="de-DE" sz="2100" dirty="0"/>
              <a:t>im Geschäftsleben sind Frauen in allen Schichten anzutreffen; es sind mehr Rechtsanwältinnen als Rechtsanwälte zugelassen</a:t>
            </a:r>
          </a:p>
        </p:txBody>
      </p:sp>
    </p:spTree>
    <p:extLst>
      <p:ext uri="{BB962C8B-B14F-4D97-AF65-F5344CB8AC3E}">
        <p14:creationId xmlns:p14="http://schemas.microsoft.com/office/powerpoint/2010/main" val="39398966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263DEAEF-1637-4FDA-BE0C-BD65E5165450}" type="datetime1">
              <a:rPr lang="de-DE" smtClean="0"/>
              <a:pPr/>
              <a:t>16.01.2013</a:t>
            </a:fld>
            <a:endParaRPr lang="de-DE"/>
          </a:p>
        </p:txBody>
      </p:sp>
      <p:sp>
        <p:nvSpPr>
          <p:cNvPr id="3" name="2 Altbilgi Yer Tutucusu"/>
          <p:cNvSpPr>
            <a:spLocks noGrp="1"/>
          </p:cNvSpPr>
          <p:nvPr>
            <p:ph type="ftr" sz="quarter" idx="11"/>
          </p:nvPr>
        </p:nvSpPr>
        <p:spPr/>
        <p:txBody>
          <a:bodyPr/>
          <a:lstStyle/>
          <a:p>
            <a:r>
              <a:rPr lang="de-DE" dirty="0" smtClean="0"/>
              <a:t>www.gencer-coll.eu</a:t>
            </a:r>
            <a:endParaRPr lang="de-DE" dirty="0"/>
          </a:p>
        </p:txBody>
      </p:sp>
      <p:sp>
        <p:nvSpPr>
          <p:cNvPr id="4" name="3 Slayt Numarası Yer Tutucusu"/>
          <p:cNvSpPr>
            <a:spLocks noGrp="1"/>
          </p:cNvSpPr>
          <p:nvPr>
            <p:ph type="sldNum" sz="quarter" idx="12"/>
          </p:nvPr>
        </p:nvSpPr>
        <p:spPr/>
        <p:txBody>
          <a:bodyPr/>
          <a:lstStyle/>
          <a:p>
            <a:fld id="{BEE2948E-B6F3-4081-9C2A-A2641D91FEA7}" type="slidenum">
              <a:rPr lang="de-DE" smtClean="0"/>
              <a:pPr/>
              <a:t>12</a:t>
            </a:fld>
            <a:endParaRPr lang="de-DE"/>
          </a:p>
        </p:txBody>
      </p:sp>
      <p:sp>
        <p:nvSpPr>
          <p:cNvPr id="5" name="4 Başlık"/>
          <p:cNvSpPr>
            <a:spLocks noGrp="1"/>
          </p:cNvSpPr>
          <p:nvPr>
            <p:ph type="title"/>
          </p:nvPr>
        </p:nvSpPr>
        <p:spPr/>
        <p:txBody>
          <a:bodyPr/>
          <a:lstStyle/>
          <a:p>
            <a:r>
              <a:rPr lang="de-DE" sz="2100" i="1" dirty="0"/>
              <a:t>Grundlagen türkischen Rechts </a:t>
            </a:r>
            <a:r>
              <a:rPr lang="de-DE" sz="2100" i="1" dirty="0" smtClean="0"/>
              <a:t>III: </a:t>
            </a:r>
            <a:r>
              <a:rPr lang="de-DE" sz="2100" dirty="0" smtClean="0"/>
              <a:t>Investitionen II</a:t>
            </a:r>
            <a:endParaRPr lang="tr-TR" sz="2100" b="1" dirty="0"/>
          </a:p>
        </p:txBody>
      </p:sp>
      <p:sp>
        <p:nvSpPr>
          <p:cNvPr id="6" name="5 İçerik Yer Tutucusu"/>
          <p:cNvSpPr>
            <a:spLocks noGrp="1"/>
          </p:cNvSpPr>
          <p:nvPr>
            <p:ph sz="half" idx="1"/>
          </p:nvPr>
        </p:nvSpPr>
        <p:spPr>
          <a:xfrm>
            <a:off x="251518" y="1988840"/>
            <a:ext cx="7963820" cy="4032448"/>
          </a:xfrm>
        </p:spPr>
        <p:txBody>
          <a:bodyPr/>
          <a:lstStyle/>
          <a:p>
            <a:pPr>
              <a:buNone/>
            </a:pPr>
            <a:r>
              <a:rPr lang="tr-TR" dirty="0" smtClean="0"/>
              <a:t>	</a:t>
            </a:r>
            <a:r>
              <a:rPr lang="de-DE" sz="2200" b="1" dirty="0" smtClean="0"/>
              <a:t>Definition </a:t>
            </a:r>
            <a:r>
              <a:rPr lang="de-DE" sz="2200" b="1" dirty="0" smtClean="0"/>
              <a:t>der ausländischen Direktinvestition</a:t>
            </a:r>
          </a:p>
          <a:p>
            <a:pPr>
              <a:buNone/>
            </a:pPr>
            <a:endParaRPr lang="de-DE" sz="2200" b="1" dirty="0" smtClean="0"/>
          </a:p>
          <a:p>
            <a:pPr>
              <a:buNone/>
            </a:pPr>
            <a:r>
              <a:rPr lang="de-DE" sz="2200" b="1" dirty="0"/>
              <a:t>	</a:t>
            </a:r>
            <a:r>
              <a:rPr lang="de-DE" sz="2200" dirty="0" smtClean="0"/>
              <a:t>Gesetzeswortlaut</a:t>
            </a:r>
            <a:r>
              <a:rPr lang="tr-TR" sz="2200" dirty="0" smtClean="0"/>
              <a:t>:</a:t>
            </a:r>
            <a:endParaRPr lang="de-DE" sz="2200" dirty="0" smtClean="0"/>
          </a:p>
          <a:p>
            <a:pPr algn="just">
              <a:spcBef>
                <a:spcPts val="600"/>
              </a:spcBef>
              <a:buNone/>
            </a:pPr>
            <a:r>
              <a:rPr lang="tr-TR" sz="2200" b="1" dirty="0" smtClean="0"/>
              <a:t>1) </a:t>
            </a:r>
            <a:r>
              <a:rPr lang="de-DE" sz="2200" b="1" dirty="0" smtClean="0"/>
              <a:t>Aus </a:t>
            </a:r>
            <a:r>
              <a:rPr lang="de-DE" sz="2200" b="1" dirty="0" smtClean="0"/>
              <a:t>dem Ausland stammend</a:t>
            </a:r>
            <a:r>
              <a:rPr lang="tr-TR" sz="2200" b="1" dirty="0" smtClean="0"/>
              <a:t>;</a:t>
            </a:r>
            <a:endParaRPr lang="de-DE" sz="2200" b="1" dirty="0" smtClean="0"/>
          </a:p>
          <a:p>
            <a:pPr>
              <a:buFontTx/>
              <a:buChar char="-"/>
            </a:pPr>
            <a:r>
              <a:rPr lang="de-DE" sz="2200" i="1" dirty="0" smtClean="0"/>
              <a:t>Barkapital </a:t>
            </a:r>
            <a:r>
              <a:rPr lang="de-DE" sz="2200" i="1" dirty="0" smtClean="0"/>
              <a:t>in Form von durch die Zentralbank der </a:t>
            </a:r>
            <a:br>
              <a:rPr lang="de-DE" sz="2200" i="1" dirty="0" smtClean="0"/>
            </a:br>
            <a:r>
              <a:rPr lang="de-DE" sz="2200" i="1" dirty="0" smtClean="0"/>
              <a:t>Republik wechsel- und handelbarer Geldwährung;</a:t>
            </a:r>
          </a:p>
          <a:p>
            <a:pPr>
              <a:buFontTx/>
              <a:buChar char="-"/>
            </a:pPr>
            <a:r>
              <a:rPr lang="de-DE" sz="2200" i="1" dirty="0" smtClean="0"/>
              <a:t>Mobiles Vermögen von Gesellschaften </a:t>
            </a:r>
            <a:br>
              <a:rPr lang="de-DE" sz="2200" i="1" dirty="0" smtClean="0"/>
            </a:br>
            <a:r>
              <a:rPr lang="de-DE" sz="2200" i="1" dirty="0" smtClean="0"/>
              <a:t>(ausgenommen sind Staatsanleihen);</a:t>
            </a:r>
          </a:p>
          <a:p>
            <a:pPr>
              <a:buFontTx/>
              <a:buChar char="-"/>
            </a:pPr>
            <a:r>
              <a:rPr lang="de-DE" sz="2200" i="1" dirty="0" smtClean="0"/>
              <a:t>Maschinen und </a:t>
            </a:r>
            <a:r>
              <a:rPr lang="de-DE" sz="2200" i="1" dirty="0" smtClean="0"/>
              <a:t>sonstige </a:t>
            </a:r>
            <a:r>
              <a:rPr lang="de-DE" sz="2200" i="1" dirty="0" smtClean="0"/>
              <a:t>Ausstattung; </a:t>
            </a:r>
          </a:p>
          <a:p>
            <a:pPr algn="just">
              <a:buFontTx/>
              <a:buChar char="-"/>
            </a:pPr>
            <a:r>
              <a:rPr lang="de-DE" sz="2200" i="1" dirty="0" smtClean="0"/>
              <a:t>Gewerbliche und geistige Eigentumsrechte;</a:t>
            </a:r>
            <a:endParaRPr lang="tr-TR" sz="2200" dirty="0"/>
          </a:p>
        </p:txBody>
      </p:sp>
    </p:spTree>
  </p:cSld>
  <p:clrMapOvr>
    <a:masterClrMapping/>
  </p:clrMapOvr>
  <p:timing>
    <p:tnLst>
      <p:par>
        <p:cTn id="1" dur="indefinite" restart="never" nodeType="tmRoot"/>
      </p:par>
    </p:tn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263DEAEF-1637-4FDA-BE0C-BD65E5165450}" type="datetime1">
              <a:rPr lang="de-DE" smtClean="0"/>
              <a:pPr/>
              <a:t>16.01.2013</a:t>
            </a:fld>
            <a:endParaRPr lang="de-DE"/>
          </a:p>
        </p:txBody>
      </p:sp>
      <p:sp>
        <p:nvSpPr>
          <p:cNvPr id="3" name="Fußzeilenplatzhalter 2"/>
          <p:cNvSpPr>
            <a:spLocks noGrp="1"/>
          </p:cNvSpPr>
          <p:nvPr>
            <p:ph type="ftr" sz="quarter" idx="11"/>
          </p:nvPr>
        </p:nvSpPr>
        <p:spPr/>
        <p:txBody>
          <a:bodyPr/>
          <a:lstStyle/>
          <a:p>
            <a:r>
              <a:rPr lang="de-DE" smtClean="0"/>
              <a:t>www.gencer-coll.eu</a:t>
            </a:r>
            <a:endParaRPr lang="de-DE" dirty="0"/>
          </a:p>
        </p:txBody>
      </p:sp>
      <p:sp>
        <p:nvSpPr>
          <p:cNvPr id="4" name="Foliennummernplatzhalter 3"/>
          <p:cNvSpPr>
            <a:spLocks noGrp="1"/>
          </p:cNvSpPr>
          <p:nvPr>
            <p:ph type="sldNum" sz="quarter" idx="12"/>
          </p:nvPr>
        </p:nvSpPr>
        <p:spPr/>
        <p:txBody>
          <a:bodyPr/>
          <a:lstStyle/>
          <a:p>
            <a:fld id="{BEE2948E-B6F3-4081-9C2A-A2641D91FEA7}" type="slidenum">
              <a:rPr lang="de-DE" smtClean="0"/>
              <a:pPr/>
              <a:t>120</a:t>
            </a:fld>
            <a:endParaRPr lang="de-DE"/>
          </a:p>
        </p:txBody>
      </p:sp>
      <p:sp>
        <p:nvSpPr>
          <p:cNvPr id="5" name="Titel 4"/>
          <p:cNvSpPr>
            <a:spLocks noGrp="1"/>
          </p:cNvSpPr>
          <p:nvPr>
            <p:ph type="title"/>
          </p:nvPr>
        </p:nvSpPr>
        <p:spPr/>
        <p:txBody>
          <a:bodyPr/>
          <a:lstStyle/>
          <a:p>
            <a:r>
              <a:rPr lang="de-DE" sz="2100" i="1" dirty="0"/>
              <a:t>Interkulturelle Kompetenz und Rhetorik bei Vertragsverhandlungen </a:t>
            </a:r>
            <a:r>
              <a:rPr lang="de-DE" sz="2100" i="1" dirty="0" smtClean="0"/>
              <a:t>XXXII</a:t>
            </a:r>
            <a:endParaRPr lang="de-DE" sz="2100" i="1" dirty="0"/>
          </a:p>
        </p:txBody>
      </p:sp>
      <p:sp>
        <p:nvSpPr>
          <p:cNvPr id="6" name="Inhaltsplatzhalter 5"/>
          <p:cNvSpPr>
            <a:spLocks noGrp="1"/>
          </p:cNvSpPr>
          <p:nvPr>
            <p:ph sz="half" idx="1"/>
          </p:nvPr>
        </p:nvSpPr>
        <p:spPr/>
        <p:txBody>
          <a:bodyPr/>
          <a:lstStyle/>
          <a:p>
            <a:endParaRPr lang="de-DE" dirty="0" smtClean="0"/>
          </a:p>
          <a:p>
            <a:pPr marL="0" indent="0">
              <a:buNone/>
            </a:pPr>
            <a:r>
              <a:rPr lang="de-DE" sz="2100" b="1" dirty="0" smtClean="0"/>
              <a:t>Geschäftsbegegnungen</a:t>
            </a:r>
          </a:p>
          <a:p>
            <a:pPr marL="0" indent="0">
              <a:buNone/>
            </a:pPr>
            <a:endParaRPr lang="de-DE" sz="2100" dirty="0"/>
          </a:p>
          <a:p>
            <a:pPr>
              <a:buFont typeface="Arial"/>
              <a:buChar char="•"/>
            </a:pPr>
            <a:r>
              <a:rPr lang="de-DE" sz="2100" dirty="0"/>
              <a:t>ruhiger und respektvoller Umgang ist die Regel</a:t>
            </a:r>
          </a:p>
          <a:p>
            <a:pPr>
              <a:buFont typeface="Arial"/>
              <a:buChar char="•"/>
            </a:pPr>
            <a:r>
              <a:rPr lang="de-DE" sz="2100" dirty="0"/>
              <a:t>ordentliche und geschmackvolle Garderobe und gepflegtes Äußeres sind Standards</a:t>
            </a:r>
          </a:p>
          <a:p>
            <a:pPr>
              <a:buFont typeface="Arial"/>
              <a:buChar char="•"/>
            </a:pPr>
            <a:r>
              <a:rPr lang="de-DE" sz="2100" dirty="0"/>
              <a:t>auf den persönlichen Kontakt und die Pflege dieser Kontakte wird viel Bedeutung beigemessen, was durch entsprechende Einplanung von Zeit in die Treffen entgegnet werden sollte</a:t>
            </a:r>
          </a:p>
        </p:txBody>
      </p:sp>
    </p:spTree>
    <p:extLst>
      <p:ext uri="{BB962C8B-B14F-4D97-AF65-F5344CB8AC3E}">
        <p14:creationId xmlns:p14="http://schemas.microsoft.com/office/powerpoint/2010/main" val="3855096929"/>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263DEAEF-1637-4FDA-BE0C-BD65E5165450}" type="datetime1">
              <a:rPr lang="de-DE" smtClean="0"/>
              <a:pPr/>
              <a:t>16.01.2013</a:t>
            </a:fld>
            <a:endParaRPr lang="de-DE"/>
          </a:p>
        </p:txBody>
      </p:sp>
      <p:sp>
        <p:nvSpPr>
          <p:cNvPr id="3" name="Fußzeilenplatzhalter 2"/>
          <p:cNvSpPr>
            <a:spLocks noGrp="1"/>
          </p:cNvSpPr>
          <p:nvPr>
            <p:ph type="ftr" sz="quarter" idx="11"/>
          </p:nvPr>
        </p:nvSpPr>
        <p:spPr/>
        <p:txBody>
          <a:bodyPr/>
          <a:lstStyle/>
          <a:p>
            <a:r>
              <a:rPr lang="de-DE" smtClean="0"/>
              <a:t>www.gencer-coll.eu</a:t>
            </a:r>
            <a:endParaRPr lang="de-DE" dirty="0"/>
          </a:p>
        </p:txBody>
      </p:sp>
      <p:sp>
        <p:nvSpPr>
          <p:cNvPr id="4" name="Foliennummernplatzhalter 3"/>
          <p:cNvSpPr>
            <a:spLocks noGrp="1"/>
          </p:cNvSpPr>
          <p:nvPr>
            <p:ph type="sldNum" sz="quarter" idx="12"/>
          </p:nvPr>
        </p:nvSpPr>
        <p:spPr/>
        <p:txBody>
          <a:bodyPr/>
          <a:lstStyle/>
          <a:p>
            <a:fld id="{BEE2948E-B6F3-4081-9C2A-A2641D91FEA7}" type="slidenum">
              <a:rPr lang="de-DE" smtClean="0"/>
              <a:pPr/>
              <a:t>121</a:t>
            </a:fld>
            <a:endParaRPr lang="de-DE"/>
          </a:p>
        </p:txBody>
      </p:sp>
      <p:sp>
        <p:nvSpPr>
          <p:cNvPr id="5" name="Titel 4"/>
          <p:cNvSpPr>
            <a:spLocks noGrp="1"/>
          </p:cNvSpPr>
          <p:nvPr>
            <p:ph type="title"/>
          </p:nvPr>
        </p:nvSpPr>
        <p:spPr/>
        <p:txBody>
          <a:bodyPr/>
          <a:lstStyle/>
          <a:p>
            <a:r>
              <a:rPr lang="de-DE" sz="2100" i="1" dirty="0"/>
              <a:t>Interkulturelle Kompetenz und Rhetorik bei Vertragsverhandlungen </a:t>
            </a:r>
            <a:r>
              <a:rPr lang="de-DE" sz="2100" i="1" dirty="0" smtClean="0"/>
              <a:t>XXXIII</a:t>
            </a:r>
            <a:endParaRPr lang="de-DE" sz="2100" i="1" dirty="0"/>
          </a:p>
        </p:txBody>
      </p:sp>
      <p:sp>
        <p:nvSpPr>
          <p:cNvPr id="6" name="Inhaltsplatzhalter 5"/>
          <p:cNvSpPr>
            <a:spLocks noGrp="1"/>
          </p:cNvSpPr>
          <p:nvPr>
            <p:ph sz="half" idx="1"/>
          </p:nvPr>
        </p:nvSpPr>
        <p:spPr/>
        <p:txBody>
          <a:bodyPr/>
          <a:lstStyle/>
          <a:p>
            <a:endParaRPr lang="de-DE" dirty="0" smtClean="0"/>
          </a:p>
          <a:p>
            <a:pPr marL="0" indent="0">
              <a:buNone/>
            </a:pPr>
            <a:r>
              <a:rPr lang="de-DE" sz="2000" b="1" dirty="0" smtClean="0"/>
              <a:t>a) Vorbereitungen für das erste Treffen</a:t>
            </a:r>
          </a:p>
          <a:p>
            <a:pPr marL="0" indent="0">
              <a:buNone/>
            </a:pPr>
            <a:endParaRPr lang="de-DE" sz="2000" dirty="0"/>
          </a:p>
          <a:p>
            <a:pPr>
              <a:buFont typeface="Arial"/>
              <a:buChar char="•"/>
            </a:pPr>
            <a:r>
              <a:rPr lang="de-DE" sz="2000" dirty="0"/>
              <a:t>Zeit und Geduld sollte eingeplant werden, da der Vertrauensgewinn auf beiden Seiten Priorität genießen sollte</a:t>
            </a:r>
          </a:p>
          <a:p>
            <a:pPr>
              <a:buFont typeface="Arial"/>
              <a:buChar char="•"/>
            </a:pPr>
            <a:r>
              <a:rPr lang="de-DE" sz="2000" dirty="0"/>
              <a:t>das erste Treffen sollte nach den üblichen Standards verabredet werden und zur Sicherheit vor Antritt der Anreise auch per E-Mail oder per Telefax bestätigt werden</a:t>
            </a:r>
          </a:p>
          <a:p>
            <a:pPr>
              <a:buFont typeface="Arial"/>
              <a:buChar char="•"/>
            </a:pPr>
            <a:r>
              <a:rPr lang="de-DE" sz="2000" dirty="0"/>
              <a:t>die Notwendigkeit von Dolmetschern sollte vor dem Treffen geprüft werden; die Qualität des auszuwählenden Dolmetschers entscheidet über die Reibungslosigkeit der Kommunikation</a:t>
            </a:r>
          </a:p>
        </p:txBody>
      </p:sp>
    </p:spTree>
    <p:extLst>
      <p:ext uri="{BB962C8B-B14F-4D97-AF65-F5344CB8AC3E}">
        <p14:creationId xmlns:p14="http://schemas.microsoft.com/office/powerpoint/2010/main" val="1082449996"/>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263DEAEF-1637-4FDA-BE0C-BD65E5165450}" type="datetime1">
              <a:rPr lang="de-DE" smtClean="0"/>
              <a:pPr/>
              <a:t>16.01.2013</a:t>
            </a:fld>
            <a:endParaRPr lang="de-DE"/>
          </a:p>
        </p:txBody>
      </p:sp>
      <p:sp>
        <p:nvSpPr>
          <p:cNvPr id="3" name="Fußzeilenplatzhalter 2"/>
          <p:cNvSpPr>
            <a:spLocks noGrp="1"/>
          </p:cNvSpPr>
          <p:nvPr>
            <p:ph type="ftr" sz="quarter" idx="11"/>
          </p:nvPr>
        </p:nvSpPr>
        <p:spPr/>
        <p:txBody>
          <a:bodyPr/>
          <a:lstStyle/>
          <a:p>
            <a:r>
              <a:rPr lang="de-DE" smtClean="0"/>
              <a:t>www.gencer-coll.eu</a:t>
            </a:r>
            <a:endParaRPr lang="de-DE" dirty="0"/>
          </a:p>
        </p:txBody>
      </p:sp>
      <p:sp>
        <p:nvSpPr>
          <p:cNvPr id="4" name="Foliennummernplatzhalter 3"/>
          <p:cNvSpPr>
            <a:spLocks noGrp="1"/>
          </p:cNvSpPr>
          <p:nvPr>
            <p:ph type="sldNum" sz="quarter" idx="12"/>
          </p:nvPr>
        </p:nvSpPr>
        <p:spPr/>
        <p:txBody>
          <a:bodyPr/>
          <a:lstStyle/>
          <a:p>
            <a:fld id="{BEE2948E-B6F3-4081-9C2A-A2641D91FEA7}" type="slidenum">
              <a:rPr lang="de-DE" smtClean="0"/>
              <a:pPr/>
              <a:t>122</a:t>
            </a:fld>
            <a:endParaRPr lang="de-DE"/>
          </a:p>
        </p:txBody>
      </p:sp>
      <p:sp>
        <p:nvSpPr>
          <p:cNvPr id="5" name="Titel 4"/>
          <p:cNvSpPr>
            <a:spLocks noGrp="1"/>
          </p:cNvSpPr>
          <p:nvPr>
            <p:ph type="title"/>
          </p:nvPr>
        </p:nvSpPr>
        <p:spPr/>
        <p:txBody>
          <a:bodyPr/>
          <a:lstStyle/>
          <a:p>
            <a:r>
              <a:rPr lang="de-DE" sz="2100" i="1" dirty="0"/>
              <a:t>Interkulturelle Kompetenz und Rhetorik bei Vertragsverhandlungen </a:t>
            </a:r>
            <a:r>
              <a:rPr lang="de-DE" sz="2100" i="1" dirty="0" smtClean="0"/>
              <a:t>XXXIV</a:t>
            </a:r>
            <a:endParaRPr lang="de-DE" sz="2100" i="1" dirty="0"/>
          </a:p>
        </p:txBody>
      </p:sp>
      <p:sp>
        <p:nvSpPr>
          <p:cNvPr id="6" name="Inhaltsplatzhalter 5"/>
          <p:cNvSpPr>
            <a:spLocks noGrp="1"/>
          </p:cNvSpPr>
          <p:nvPr>
            <p:ph sz="half" idx="1"/>
          </p:nvPr>
        </p:nvSpPr>
        <p:spPr/>
        <p:txBody>
          <a:bodyPr/>
          <a:lstStyle/>
          <a:p>
            <a:endParaRPr lang="de-DE" dirty="0" smtClean="0"/>
          </a:p>
          <a:p>
            <a:pPr marL="0" indent="0">
              <a:buNone/>
            </a:pPr>
            <a:r>
              <a:rPr lang="de-DE" sz="2100" b="1" dirty="0"/>
              <a:t>b</a:t>
            </a:r>
            <a:r>
              <a:rPr lang="de-DE" sz="2100" b="1" dirty="0" smtClean="0"/>
              <a:t>) Zeit und Pünktlichkeit 1</a:t>
            </a:r>
          </a:p>
          <a:p>
            <a:pPr marL="0" indent="0">
              <a:buNone/>
            </a:pPr>
            <a:endParaRPr lang="de-DE" sz="1600" dirty="0"/>
          </a:p>
          <a:p>
            <a:pPr>
              <a:buFont typeface="Arial"/>
              <a:buChar char="•"/>
            </a:pPr>
            <a:r>
              <a:rPr lang="de-DE" sz="1800" dirty="0"/>
              <a:t>Deutschland unterliegt nach dem Begriffssystem von Richard Lewis streng der linear-aktiven, die Türkei der multiaktiven und </a:t>
            </a:r>
            <a:r>
              <a:rPr lang="de-DE" sz="1800" dirty="0" err="1"/>
              <a:t>polychronen</a:t>
            </a:r>
            <a:r>
              <a:rPr lang="de-DE" sz="1800" dirty="0"/>
              <a:t> Zeitkultur</a:t>
            </a:r>
          </a:p>
          <a:p>
            <a:pPr>
              <a:buFont typeface="Arial"/>
              <a:buChar char="•"/>
            </a:pPr>
            <a:r>
              <a:rPr lang="de-DE" sz="1800" dirty="0"/>
              <a:t>in Deutschland ist die Planmäßigkeit von Terminen, Busfahrzeiten etc. absoluter Standard, was sich bis zum Beginn und dem Ende eines Geschäftstreffen fortsetzt; in der Türkei herrscht das Verständnis, "Herr der Zeit" zu sein, d.h. das Treffen findet dann ein Ende, wenn das Ziel erreicht ist</a:t>
            </a:r>
          </a:p>
          <a:p>
            <a:pPr>
              <a:buFont typeface="Arial"/>
              <a:buChar char="•"/>
            </a:pPr>
            <a:r>
              <a:rPr lang="de-DE" sz="1800" dirty="0"/>
              <a:t>nicht vorhandene Busfahrtzeiten sind die Regel, der </a:t>
            </a:r>
            <a:r>
              <a:rPr lang="de-DE" sz="1800" dirty="0" err="1" smtClean="0"/>
              <a:t>Dolmu</a:t>
            </a:r>
            <a:r>
              <a:rPr lang="tr-TR" sz="1800" dirty="0" smtClean="0"/>
              <a:t>ş</a:t>
            </a:r>
            <a:r>
              <a:rPr lang="de-DE" sz="1800" dirty="0" smtClean="0"/>
              <a:t> (Sammelbus) kommt </a:t>
            </a:r>
            <a:r>
              <a:rPr lang="de-DE" sz="1800" dirty="0"/>
              <a:t>in einer bestimmten Regelmäßigkeit und hält, wenn </a:t>
            </a:r>
            <a:r>
              <a:rPr lang="de-DE" sz="1800" dirty="0" err="1"/>
              <a:t>gewunken</a:t>
            </a:r>
            <a:r>
              <a:rPr lang="de-DE" sz="1800" dirty="0"/>
              <a:t> </a:t>
            </a:r>
            <a:r>
              <a:rPr lang="de-DE" sz="1800" dirty="0" smtClean="0"/>
              <a:t>wird</a:t>
            </a:r>
            <a:endParaRPr lang="de-DE" sz="1800" dirty="0"/>
          </a:p>
        </p:txBody>
      </p:sp>
    </p:spTree>
    <p:extLst>
      <p:ext uri="{BB962C8B-B14F-4D97-AF65-F5344CB8AC3E}">
        <p14:creationId xmlns:p14="http://schemas.microsoft.com/office/powerpoint/2010/main" val="71974254"/>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263DEAEF-1637-4FDA-BE0C-BD65E5165450}" type="datetime1">
              <a:rPr lang="de-DE" smtClean="0"/>
              <a:pPr/>
              <a:t>16.01.2013</a:t>
            </a:fld>
            <a:endParaRPr lang="de-DE"/>
          </a:p>
        </p:txBody>
      </p:sp>
      <p:sp>
        <p:nvSpPr>
          <p:cNvPr id="3" name="Fußzeilenplatzhalter 2"/>
          <p:cNvSpPr>
            <a:spLocks noGrp="1"/>
          </p:cNvSpPr>
          <p:nvPr>
            <p:ph type="ftr" sz="quarter" idx="11"/>
          </p:nvPr>
        </p:nvSpPr>
        <p:spPr/>
        <p:txBody>
          <a:bodyPr/>
          <a:lstStyle/>
          <a:p>
            <a:r>
              <a:rPr lang="de-DE" smtClean="0"/>
              <a:t>www.gencer-coll.eu</a:t>
            </a:r>
            <a:endParaRPr lang="de-DE" dirty="0"/>
          </a:p>
        </p:txBody>
      </p:sp>
      <p:sp>
        <p:nvSpPr>
          <p:cNvPr id="4" name="Foliennummernplatzhalter 3"/>
          <p:cNvSpPr>
            <a:spLocks noGrp="1"/>
          </p:cNvSpPr>
          <p:nvPr>
            <p:ph type="sldNum" sz="quarter" idx="12"/>
          </p:nvPr>
        </p:nvSpPr>
        <p:spPr/>
        <p:txBody>
          <a:bodyPr/>
          <a:lstStyle/>
          <a:p>
            <a:fld id="{BEE2948E-B6F3-4081-9C2A-A2641D91FEA7}" type="slidenum">
              <a:rPr lang="de-DE" smtClean="0"/>
              <a:pPr/>
              <a:t>123</a:t>
            </a:fld>
            <a:endParaRPr lang="de-DE"/>
          </a:p>
        </p:txBody>
      </p:sp>
      <p:sp>
        <p:nvSpPr>
          <p:cNvPr id="5" name="Titel 4"/>
          <p:cNvSpPr>
            <a:spLocks noGrp="1"/>
          </p:cNvSpPr>
          <p:nvPr>
            <p:ph type="title"/>
          </p:nvPr>
        </p:nvSpPr>
        <p:spPr/>
        <p:txBody>
          <a:bodyPr/>
          <a:lstStyle/>
          <a:p>
            <a:r>
              <a:rPr lang="de-DE" sz="2100" i="1" dirty="0"/>
              <a:t>Interkulturelle Kompetenz und Rhetorik bei Vertragsverhandlungen </a:t>
            </a:r>
            <a:r>
              <a:rPr lang="de-DE" sz="2100" i="1" dirty="0" smtClean="0"/>
              <a:t>XXXV</a:t>
            </a:r>
            <a:endParaRPr lang="de-DE" sz="2100" i="1" dirty="0"/>
          </a:p>
        </p:txBody>
      </p:sp>
      <p:sp>
        <p:nvSpPr>
          <p:cNvPr id="6" name="Inhaltsplatzhalter 5"/>
          <p:cNvSpPr>
            <a:spLocks noGrp="1"/>
          </p:cNvSpPr>
          <p:nvPr>
            <p:ph sz="half" idx="1"/>
          </p:nvPr>
        </p:nvSpPr>
        <p:spPr/>
        <p:txBody>
          <a:bodyPr/>
          <a:lstStyle/>
          <a:p>
            <a:endParaRPr lang="de-DE" dirty="0" smtClean="0"/>
          </a:p>
          <a:p>
            <a:pPr marL="0" indent="0">
              <a:buNone/>
            </a:pPr>
            <a:r>
              <a:rPr lang="de-DE" sz="2100" b="1" dirty="0"/>
              <a:t>b</a:t>
            </a:r>
            <a:r>
              <a:rPr lang="de-DE" sz="2100" b="1" dirty="0" smtClean="0"/>
              <a:t>) Zeit und Pünktlichkeit 2</a:t>
            </a:r>
          </a:p>
          <a:p>
            <a:pPr marL="0" indent="0">
              <a:buNone/>
            </a:pPr>
            <a:endParaRPr lang="de-DE" sz="2100" dirty="0"/>
          </a:p>
          <a:p>
            <a:pPr>
              <a:buFont typeface="Arial"/>
              <a:buChar char="•"/>
            </a:pPr>
            <a:r>
              <a:rPr lang="de-DE" sz="1800" dirty="0"/>
              <a:t>Verspätungen zu Terminvereinbarungen sind häufig, sollten aber nicht Übel genommen </a:t>
            </a:r>
            <a:r>
              <a:rPr lang="de-DE" sz="1800" dirty="0" smtClean="0"/>
              <a:t>werden</a:t>
            </a:r>
          </a:p>
          <a:p>
            <a:pPr>
              <a:buFont typeface="Arial"/>
              <a:buChar char="•"/>
            </a:pPr>
            <a:r>
              <a:rPr lang="de-DE" sz="1800" dirty="0" smtClean="0"/>
              <a:t>Leistungen </a:t>
            </a:r>
            <a:r>
              <a:rPr lang="de-DE" sz="1800" dirty="0"/>
              <a:t>werden häufig </a:t>
            </a:r>
            <a:r>
              <a:rPr lang="de-DE" sz="1800" dirty="0" err="1"/>
              <a:t>polychron</a:t>
            </a:r>
            <a:r>
              <a:rPr lang="de-DE" sz="1800" dirty="0"/>
              <a:t>, d.h. gleichzeitig mit anderen Leistungen erbracht, beispielhaft: der türkische Geschäftspartner führt mehrere Telefonate während des Meetings</a:t>
            </a:r>
          </a:p>
        </p:txBody>
      </p:sp>
    </p:spTree>
    <p:extLst>
      <p:ext uri="{BB962C8B-B14F-4D97-AF65-F5344CB8AC3E}">
        <p14:creationId xmlns:p14="http://schemas.microsoft.com/office/powerpoint/2010/main" val="4068483957"/>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263DEAEF-1637-4FDA-BE0C-BD65E5165450}" type="datetime1">
              <a:rPr lang="de-DE" smtClean="0"/>
              <a:pPr/>
              <a:t>16.01.2013</a:t>
            </a:fld>
            <a:endParaRPr lang="de-DE"/>
          </a:p>
        </p:txBody>
      </p:sp>
      <p:sp>
        <p:nvSpPr>
          <p:cNvPr id="3" name="Fußzeilenplatzhalter 2"/>
          <p:cNvSpPr>
            <a:spLocks noGrp="1"/>
          </p:cNvSpPr>
          <p:nvPr>
            <p:ph type="ftr" sz="quarter" idx="11"/>
          </p:nvPr>
        </p:nvSpPr>
        <p:spPr/>
        <p:txBody>
          <a:bodyPr/>
          <a:lstStyle/>
          <a:p>
            <a:r>
              <a:rPr lang="de-DE" smtClean="0"/>
              <a:t>www.gencer-coll.eu</a:t>
            </a:r>
            <a:endParaRPr lang="de-DE" dirty="0"/>
          </a:p>
        </p:txBody>
      </p:sp>
      <p:sp>
        <p:nvSpPr>
          <p:cNvPr id="4" name="Foliennummernplatzhalter 3"/>
          <p:cNvSpPr>
            <a:spLocks noGrp="1"/>
          </p:cNvSpPr>
          <p:nvPr>
            <p:ph type="sldNum" sz="quarter" idx="12"/>
          </p:nvPr>
        </p:nvSpPr>
        <p:spPr/>
        <p:txBody>
          <a:bodyPr/>
          <a:lstStyle/>
          <a:p>
            <a:fld id="{BEE2948E-B6F3-4081-9C2A-A2641D91FEA7}" type="slidenum">
              <a:rPr lang="de-DE" smtClean="0"/>
              <a:pPr/>
              <a:t>124</a:t>
            </a:fld>
            <a:endParaRPr lang="de-DE"/>
          </a:p>
        </p:txBody>
      </p:sp>
      <p:sp>
        <p:nvSpPr>
          <p:cNvPr id="5" name="Titel 4"/>
          <p:cNvSpPr>
            <a:spLocks noGrp="1"/>
          </p:cNvSpPr>
          <p:nvPr>
            <p:ph type="title"/>
          </p:nvPr>
        </p:nvSpPr>
        <p:spPr/>
        <p:txBody>
          <a:bodyPr/>
          <a:lstStyle/>
          <a:p>
            <a:r>
              <a:rPr lang="de-DE" sz="2100" i="1" dirty="0"/>
              <a:t>Interkulturelle Kompetenz und Rhetorik bei Vertragsverhandlungen </a:t>
            </a:r>
            <a:r>
              <a:rPr lang="de-DE" sz="2100" i="1" dirty="0" smtClean="0"/>
              <a:t>XXXVI</a:t>
            </a:r>
            <a:endParaRPr lang="de-DE" sz="2100" i="1" dirty="0"/>
          </a:p>
        </p:txBody>
      </p:sp>
      <p:sp>
        <p:nvSpPr>
          <p:cNvPr id="6" name="Inhaltsplatzhalter 5"/>
          <p:cNvSpPr>
            <a:spLocks noGrp="1"/>
          </p:cNvSpPr>
          <p:nvPr>
            <p:ph sz="half" idx="1"/>
          </p:nvPr>
        </p:nvSpPr>
        <p:spPr/>
        <p:txBody>
          <a:bodyPr/>
          <a:lstStyle/>
          <a:p>
            <a:endParaRPr lang="de-DE" dirty="0" smtClean="0"/>
          </a:p>
          <a:p>
            <a:pPr marL="0" indent="0">
              <a:buNone/>
            </a:pPr>
            <a:r>
              <a:rPr lang="de-DE" sz="2100" b="1" dirty="0" smtClean="0"/>
              <a:t>c) Führung und Ablauf von Verhandlungen</a:t>
            </a:r>
          </a:p>
          <a:p>
            <a:pPr marL="0" indent="0">
              <a:buNone/>
            </a:pPr>
            <a:endParaRPr lang="de-DE" sz="1600" dirty="0"/>
          </a:p>
          <a:p>
            <a:r>
              <a:rPr lang="de-DE" sz="1650" dirty="0"/>
              <a:t>beim ersten Treffen findet das gegenseitige Kennenlernen zunächst auch auf persönlicher Ebene statt</a:t>
            </a:r>
          </a:p>
          <a:p>
            <a:r>
              <a:rPr lang="de-DE" sz="1650" dirty="0"/>
              <a:t>Gespräche mehr als in Deutschland von Emotionalität, Vertrauen, Stolz- und Ehrgefühl geprägt</a:t>
            </a:r>
          </a:p>
          <a:p>
            <a:r>
              <a:rPr lang="de-DE" sz="1650" dirty="0"/>
              <a:t>der türkische Geschäftspartner lässt sich das Anliegen gerne </a:t>
            </a:r>
            <a:r>
              <a:rPr lang="de-DE" sz="1650" dirty="0" smtClean="0"/>
              <a:t>visuell </a:t>
            </a:r>
            <a:r>
              <a:rPr lang="de-DE" sz="1650" dirty="0"/>
              <a:t>vortragen, also mit vielen Graphiken und mündlicher Erläuterung, weniger schriftlichem Text</a:t>
            </a:r>
          </a:p>
          <a:p>
            <a:r>
              <a:rPr lang="de-DE" sz="1650" dirty="0"/>
              <a:t>Verhandlungen insbesondere über Preis können in "Extremen" geführt werden, was nicht geringes Interesse am Produkt ausdrücken wird</a:t>
            </a:r>
          </a:p>
          <a:p>
            <a:r>
              <a:rPr lang="de-DE" sz="1650" dirty="0"/>
              <a:t>Freundlichkeit und Geduld sind erfolgversprechend, Druck und Deadlines werden in aller Regel zum Abbruch der Verhandlungen führen</a:t>
            </a:r>
          </a:p>
        </p:txBody>
      </p:sp>
    </p:spTree>
    <p:extLst>
      <p:ext uri="{BB962C8B-B14F-4D97-AF65-F5344CB8AC3E}">
        <p14:creationId xmlns:p14="http://schemas.microsoft.com/office/powerpoint/2010/main" val="3723181800"/>
      </p:ext>
    </p:extLst>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263DEAEF-1637-4FDA-BE0C-BD65E5165450}" type="datetime1">
              <a:rPr lang="de-DE" smtClean="0"/>
              <a:pPr/>
              <a:t>16.01.2013</a:t>
            </a:fld>
            <a:endParaRPr lang="de-DE"/>
          </a:p>
        </p:txBody>
      </p:sp>
      <p:sp>
        <p:nvSpPr>
          <p:cNvPr id="3" name="Fußzeilenplatzhalter 2"/>
          <p:cNvSpPr>
            <a:spLocks noGrp="1"/>
          </p:cNvSpPr>
          <p:nvPr>
            <p:ph type="ftr" sz="quarter" idx="11"/>
          </p:nvPr>
        </p:nvSpPr>
        <p:spPr/>
        <p:txBody>
          <a:bodyPr/>
          <a:lstStyle/>
          <a:p>
            <a:r>
              <a:rPr lang="de-DE" smtClean="0"/>
              <a:t>www.gencer-coll.eu</a:t>
            </a:r>
            <a:endParaRPr lang="de-DE" dirty="0"/>
          </a:p>
        </p:txBody>
      </p:sp>
      <p:sp>
        <p:nvSpPr>
          <p:cNvPr id="4" name="Foliennummernplatzhalter 3"/>
          <p:cNvSpPr>
            <a:spLocks noGrp="1"/>
          </p:cNvSpPr>
          <p:nvPr>
            <p:ph type="sldNum" sz="quarter" idx="12"/>
          </p:nvPr>
        </p:nvSpPr>
        <p:spPr/>
        <p:txBody>
          <a:bodyPr/>
          <a:lstStyle/>
          <a:p>
            <a:fld id="{BEE2948E-B6F3-4081-9C2A-A2641D91FEA7}" type="slidenum">
              <a:rPr lang="de-DE" smtClean="0"/>
              <a:pPr/>
              <a:t>125</a:t>
            </a:fld>
            <a:endParaRPr lang="de-DE"/>
          </a:p>
        </p:txBody>
      </p:sp>
      <p:sp>
        <p:nvSpPr>
          <p:cNvPr id="5" name="Titel 4"/>
          <p:cNvSpPr>
            <a:spLocks noGrp="1"/>
          </p:cNvSpPr>
          <p:nvPr>
            <p:ph type="title"/>
          </p:nvPr>
        </p:nvSpPr>
        <p:spPr/>
        <p:txBody>
          <a:bodyPr/>
          <a:lstStyle/>
          <a:p>
            <a:r>
              <a:rPr lang="de-DE" sz="2100" i="1" dirty="0"/>
              <a:t>Interkulturelle Kompetenz und Rhetorik bei Vertragsverhandlungen </a:t>
            </a:r>
            <a:r>
              <a:rPr lang="de-DE" sz="2100" i="1" dirty="0" smtClean="0"/>
              <a:t>XXXVII</a:t>
            </a:r>
            <a:endParaRPr lang="de-DE" sz="2100" i="1" dirty="0"/>
          </a:p>
        </p:txBody>
      </p:sp>
      <p:sp>
        <p:nvSpPr>
          <p:cNvPr id="6" name="Inhaltsplatzhalter 5"/>
          <p:cNvSpPr>
            <a:spLocks noGrp="1"/>
          </p:cNvSpPr>
          <p:nvPr>
            <p:ph sz="half" idx="1"/>
          </p:nvPr>
        </p:nvSpPr>
        <p:spPr/>
        <p:txBody>
          <a:bodyPr/>
          <a:lstStyle/>
          <a:p>
            <a:endParaRPr lang="de-DE" dirty="0" smtClean="0"/>
          </a:p>
          <a:p>
            <a:pPr marL="0" indent="0">
              <a:buNone/>
            </a:pPr>
            <a:r>
              <a:rPr lang="de-DE" sz="2100" b="1" dirty="0"/>
              <a:t>d</a:t>
            </a:r>
            <a:r>
              <a:rPr lang="de-DE" sz="2100" b="1" dirty="0" smtClean="0"/>
              <a:t>) </a:t>
            </a:r>
            <a:r>
              <a:rPr lang="de-DE" sz="2100" b="1" dirty="0"/>
              <a:t>Geschäftsessen und private Begegnungen (Familie)</a:t>
            </a:r>
          </a:p>
          <a:p>
            <a:pPr marL="0" indent="0">
              <a:buNone/>
            </a:pPr>
            <a:endParaRPr lang="de-DE" sz="1600" dirty="0"/>
          </a:p>
          <a:p>
            <a:pPr>
              <a:buFont typeface="Arial"/>
              <a:buChar char="•"/>
            </a:pPr>
            <a:r>
              <a:rPr lang="de-DE" sz="1600" dirty="0"/>
              <a:t>zum Mittagessen ist die Einnahme von Alkohol unüblich, abends gern </a:t>
            </a:r>
            <a:r>
              <a:rPr lang="de-DE" sz="1600" dirty="0" smtClean="0"/>
              <a:t>gesehen (wenn nicht entsprechender Auslegung des Islam gefolgt wird)</a:t>
            </a:r>
            <a:endParaRPr lang="de-DE" sz="1600" dirty="0"/>
          </a:p>
          <a:p>
            <a:pPr>
              <a:buFont typeface="Arial"/>
              <a:buChar char="•"/>
            </a:pPr>
            <a:r>
              <a:rPr lang="de-DE" sz="1600" dirty="0"/>
              <a:t>abends kann das Essen mit einem Menü über viele Stunden andauern, wobei zwischen den Gängen lange Pausen eingelegt werden</a:t>
            </a:r>
          </a:p>
          <a:p>
            <a:pPr>
              <a:buFont typeface="Arial"/>
              <a:buChar char="•"/>
            </a:pPr>
            <a:r>
              <a:rPr lang="de-DE" sz="1600" dirty="0"/>
              <a:t>am Eingang empfängt der Kellner und führt zu einem Tisch</a:t>
            </a:r>
          </a:p>
          <a:p>
            <a:pPr>
              <a:buFont typeface="Arial"/>
              <a:buChar char="•"/>
            </a:pPr>
            <a:r>
              <a:rPr lang="de-DE" sz="1600" dirty="0"/>
              <a:t>der türkische Geschäftspartner empfiehlt in dem ausgewählten Restaurant gerne ein Menü</a:t>
            </a:r>
          </a:p>
          <a:p>
            <a:pPr>
              <a:buFont typeface="Arial"/>
              <a:buChar char="•"/>
            </a:pPr>
            <a:r>
              <a:rPr lang="de-DE" sz="1600" dirty="0"/>
              <a:t>die Rechnung wird mit absoluter Sicherheit durch den türkischen Gastgeber gezahlt; die folgende Einladung sollte allerdings der Eingeladene übernehmen und auch darauf bestehen, Diskussionen hierüber gehören zur Tagesordnung</a:t>
            </a:r>
          </a:p>
          <a:p>
            <a:pPr>
              <a:buFont typeface="Arial"/>
              <a:buChar char="•"/>
            </a:pPr>
            <a:r>
              <a:rPr lang="de-DE" sz="1600" dirty="0"/>
              <a:t>Trinkgelder sind im üblichen Rahmen von 5 bis 10 % des Rechnungsbetrages</a:t>
            </a:r>
          </a:p>
        </p:txBody>
      </p:sp>
    </p:spTree>
    <p:extLst>
      <p:ext uri="{BB962C8B-B14F-4D97-AF65-F5344CB8AC3E}">
        <p14:creationId xmlns:p14="http://schemas.microsoft.com/office/powerpoint/2010/main" val="2565030842"/>
      </p:ext>
    </p:extLst>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263DEAEF-1637-4FDA-BE0C-BD65E5165450}" type="datetime1">
              <a:rPr lang="de-DE" smtClean="0"/>
              <a:pPr/>
              <a:t>16.01.2013</a:t>
            </a:fld>
            <a:endParaRPr lang="de-DE"/>
          </a:p>
        </p:txBody>
      </p:sp>
      <p:sp>
        <p:nvSpPr>
          <p:cNvPr id="3" name="Fußzeilenplatzhalter 2"/>
          <p:cNvSpPr>
            <a:spLocks noGrp="1"/>
          </p:cNvSpPr>
          <p:nvPr>
            <p:ph type="ftr" sz="quarter" idx="11"/>
          </p:nvPr>
        </p:nvSpPr>
        <p:spPr/>
        <p:txBody>
          <a:bodyPr/>
          <a:lstStyle/>
          <a:p>
            <a:r>
              <a:rPr lang="de-DE" smtClean="0"/>
              <a:t>www.gencer-coll.eu</a:t>
            </a:r>
            <a:endParaRPr lang="de-DE" dirty="0"/>
          </a:p>
        </p:txBody>
      </p:sp>
      <p:sp>
        <p:nvSpPr>
          <p:cNvPr id="4" name="Foliennummernplatzhalter 3"/>
          <p:cNvSpPr>
            <a:spLocks noGrp="1"/>
          </p:cNvSpPr>
          <p:nvPr>
            <p:ph type="sldNum" sz="quarter" idx="12"/>
          </p:nvPr>
        </p:nvSpPr>
        <p:spPr/>
        <p:txBody>
          <a:bodyPr/>
          <a:lstStyle/>
          <a:p>
            <a:fld id="{BEE2948E-B6F3-4081-9C2A-A2641D91FEA7}" type="slidenum">
              <a:rPr lang="de-DE" smtClean="0"/>
              <a:pPr/>
              <a:t>126</a:t>
            </a:fld>
            <a:endParaRPr lang="de-DE"/>
          </a:p>
        </p:txBody>
      </p:sp>
      <p:sp>
        <p:nvSpPr>
          <p:cNvPr id="5" name="Titel 4"/>
          <p:cNvSpPr>
            <a:spLocks noGrp="1"/>
          </p:cNvSpPr>
          <p:nvPr>
            <p:ph type="title"/>
          </p:nvPr>
        </p:nvSpPr>
        <p:spPr/>
        <p:txBody>
          <a:bodyPr/>
          <a:lstStyle/>
          <a:p>
            <a:r>
              <a:rPr lang="de-DE" sz="2100" i="1" dirty="0"/>
              <a:t>Interkulturelle Kompetenz und Rhetorik bei Vertragsverhandlungen </a:t>
            </a:r>
            <a:r>
              <a:rPr lang="de-DE" sz="2100" i="1" dirty="0" smtClean="0"/>
              <a:t>XXVIII</a:t>
            </a:r>
            <a:endParaRPr lang="de-DE" sz="2100" i="1" dirty="0"/>
          </a:p>
        </p:txBody>
      </p:sp>
      <p:sp>
        <p:nvSpPr>
          <p:cNvPr id="6" name="Inhaltsplatzhalter 5"/>
          <p:cNvSpPr>
            <a:spLocks noGrp="1"/>
          </p:cNvSpPr>
          <p:nvPr>
            <p:ph sz="half" idx="1"/>
          </p:nvPr>
        </p:nvSpPr>
        <p:spPr/>
        <p:txBody>
          <a:bodyPr/>
          <a:lstStyle/>
          <a:p>
            <a:endParaRPr lang="de-DE" dirty="0" smtClean="0"/>
          </a:p>
          <a:p>
            <a:pPr marL="0" indent="0">
              <a:buNone/>
            </a:pPr>
            <a:r>
              <a:rPr lang="de-DE" sz="2100" b="1" dirty="0" smtClean="0"/>
              <a:t>e) Umgang mit Konflikten</a:t>
            </a:r>
            <a:endParaRPr lang="de-DE" sz="2100" b="1" dirty="0"/>
          </a:p>
          <a:p>
            <a:pPr marL="0" indent="0">
              <a:buNone/>
            </a:pPr>
            <a:endParaRPr lang="de-DE" sz="1600" dirty="0"/>
          </a:p>
          <a:p>
            <a:r>
              <a:rPr lang="de-DE" sz="1800" dirty="0"/>
              <a:t>Konfliktvermeidung durch die Wahl der richtigen Organisation</a:t>
            </a:r>
          </a:p>
          <a:p>
            <a:pPr>
              <a:buFont typeface="Arial"/>
              <a:buChar char="•"/>
            </a:pPr>
            <a:r>
              <a:rPr lang="de-DE" sz="1800" dirty="0"/>
              <a:t>Organisation durch Autorität in der Pyramide der Menschen, in der die Autorität der Führungsperson vor den Regeln des Systems steht - in der Türkei häufig anzutreffen</a:t>
            </a:r>
          </a:p>
          <a:p>
            <a:pPr>
              <a:buFont typeface="Arial"/>
              <a:buChar char="•"/>
            </a:pPr>
            <a:r>
              <a:rPr lang="de-DE" sz="1800" dirty="0"/>
              <a:t>Organisation durch Struktur, d.h. klare Aufgaben- und Kompetenzverteilung - in Deutschland häufig anzutreffen</a:t>
            </a:r>
          </a:p>
          <a:p>
            <a:pPr>
              <a:buFont typeface="Arial"/>
              <a:buChar char="•"/>
            </a:pPr>
            <a:r>
              <a:rPr lang="de-DE" sz="1800" dirty="0"/>
              <a:t>Spontane Problemlösung ohne Hierarchie und Vorschriften - bei gleichberechtigter Machtverteilung vorteilhaft</a:t>
            </a:r>
          </a:p>
          <a:p>
            <a:pPr>
              <a:buFont typeface="Arial"/>
              <a:buChar char="•"/>
            </a:pPr>
            <a:r>
              <a:rPr lang="de-DE" sz="1800" dirty="0"/>
              <a:t>Patriarchalisch, d.h. durch ein Oberhaupt der "Familie" </a:t>
            </a:r>
            <a:r>
              <a:rPr lang="de-DE" sz="1800" dirty="0" smtClean="0"/>
              <a:t>-insbesondere </a:t>
            </a:r>
            <a:r>
              <a:rPr lang="de-DE" sz="1800" dirty="0"/>
              <a:t>in familiengeführten Unternehmen in der Türkei vorhanden</a:t>
            </a:r>
          </a:p>
        </p:txBody>
      </p:sp>
    </p:spTree>
    <p:extLst>
      <p:ext uri="{BB962C8B-B14F-4D97-AF65-F5344CB8AC3E}">
        <p14:creationId xmlns:p14="http://schemas.microsoft.com/office/powerpoint/2010/main" val="166116072"/>
      </p:ext>
    </p:extLst>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263DEAEF-1637-4FDA-BE0C-BD65E5165450}" type="datetime1">
              <a:rPr lang="de-DE" smtClean="0"/>
              <a:pPr/>
              <a:t>16.01.2013</a:t>
            </a:fld>
            <a:endParaRPr lang="de-DE"/>
          </a:p>
        </p:txBody>
      </p:sp>
      <p:sp>
        <p:nvSpPr>
          <p:cNvPr id="3" name="2 Altbilgi Yer Tutucusu"/>
          <p:cNvSpPr>
            <a:spLocks noGrp="1"/>
          </p:cNvSpPr>
          <p:nvPr>
            <p:ph type="ftr" sz="quarter" idx="11"/>
          </p:nvPr>
        </p:nvSpPr>
        <p:spPr/>
        <p:txBody>
          <a:bodyPr/>
          <a:lstStyle/>
          <a:p>
            <a:r>
              <a:rPr lang="de-DE" smtClean="0"/>
              <a:t>www.gencer-coll.eu</a:t>
            </a:r>
            <a:endParaRPr lang="de-DE" dirty="0"/>
          </a:p>
        </p:txBody>
      </p:sp>
      <p:sp>
        <p:nvSpPr>
          <p:cNvPr id="4" name="3 Slayt Numarası Yer Tutucusu"/>
          <p:cNvSpPr>
            <a:spLocks noGrp="1"/>
          </p:cNvSpPr>
          <p:nvPr>
            <p:ph type="sldNum" sz="quarter" idx="12"/>
          </p:nvPr>
        </p:nvSpPr>
        <p:spPr/>
        <p:txBody>
          <a:bodyPr/>
          <a:lstStyle/>
          <a:p>
            <a:fld id="{BEE2948E-B6F3-4081-9C2A-A2641D91FEA7}" type="slidenum">
              <a:rPr lang="de-DE" smtClean="0"/>
              <a:pPr/>
              <a:t>127</a:t>
            </a:fld>
            <a:endParaRPr lang="de-DE"/>
          </a:p>
        </p:txBody>
      </p:sp>
      <p:sp>
        <p:nvSpPr>
          <p:cNvPr id="5" name="4 Başlık"/>
          <p:cNvSpPr>
            <a:spLocks noGrp="1"/>
          </p:cNvSpPr>
          <p:nvPr>
            <p:ph type="title"/>
          </p:nvPr>
        </p:nvSpPr>
        <p:spPr>
          <a:xfrm>
            <a:off x="251520" y="1268760"/>
            <a:ext cx="7200802" cy="432048"/>
          </a:xfrm>
        </p:spPr>
        <p:txBody>
          <a:bodyPr/>
          <a:lstStyle/>
          <a:p>
            <a:r>
              <a:rPr lang="de-DE" sz="2100" b="1" i="1" dirty="0" smtClean="0"/>
              <a:t>Besondere Regelungen A </a:t>
            </a:r>
            <a:r>
              <a:rPr lang="de-DE" sz="2100" b="1" i="1" dirty="0" smtClean="0"/>
              <a:t>- </a:t>
            </a:r>
            <a:r>
              <a:rPr lang="de-DE" sz="2100" i="1" dirty="0" smtClean="0"/>
              <a:t>I</a:t>
            </a:r>
            <a:endParaRPr lang="tr-TR" sz="2100" i="1" dirty="0"/>
          </a:p>
        </p:txBody>
      </p:sp>
      <p:sp>
        <p:nvSpPr>
          <p:cNvPr id="6" name="5 İçerik Yer Tutucusu"/>
          <p:cNvSpPr>
            <a:spLocks noGrp="1"/>
          </p:cNvSpPr>
          <p:nvPr>
            <p:ph sz="half" idx="1"/>
          </p:nvPr>
        </p:nvSpPr>
        <p:spPr/>
        <p:txBody>
          <a:bodyPr/>
          <a:lstStyle/>
          <a:p>
            <a:pPr marL="0" indent="0">
              <a:buNone/>
            </a:pPr>
            <a:r>
              <a:rPr lang="de-DE" b="1" dirty="0" smtClean="0"/>
              <a:t>    </a:t>
            </a:r>
            <a:r>
              <a:rPr lang="de-DE" sz="2100" b="1" dirty="0" smtClean="0"/>
              <a:t>Vertretung und Vollmacht</a:t>
            </a:r>
            <a:endParaRPr lang="tr-TR" sz="2100" b="1" dirty="0" smtClean="0"/>
          </a:p>
          <a:p>
            <a:pPr algn="just">
              <a:spcBef>
                <a:spcPts val="600"/>
              </a:spcBef>
              <a:buNone/>
            </a:pPr>
            <a:r>
              <a:rPr lang="tr-TR" sz="2100" dirty="0" smtClean="0"/>
              <a:t>	</a:t>
            </a:r>
          </a:p>
          <a:p>
            <a:pPr>
              <a:spcBef>
                <a:spcPts val="600"/>
              </a:spcBef>
              <a:buNone/>
            </a:pPr>
            <a:r>
              <a:rPr lang="tr-TR" sz="2100" dirty="0" smtClean="0"/>
              <a:t>	</a:t>
            </a:r>
            <a:r>
              <a:rPr lang="de-DE" sz="2100" dirty="0" smtClean="0"/>
              <a:t>Die Vertretung wird im Türkischen Obligationengesetz zweifach geregelt: es wird unterschieden in den Vertreter mit und ohne Vollmacht. </a:t>
            </a:r>
            <a:endParaRPr lang="tr-TR" sz="2100" dirty="0" smtClean="0"/>
          </a:p>
          <a:p>
            <a:pPr>
              <a:spcBef>
                <a:spcPts val="600"/>
              </a:spcBef>
              <a:buNone/>
            </a:pPr>
            <a:r>
              <a:rPr lang="tr-TR" sz="2100" dirty="0" smtClean="0"/>
              <a:t>	</a:t>
            </a:r>
            <a:r>
              <a:rPr lang="de-DE" sz="2100" dirty="0" smtClean="0"/>
              <a:t>Der Vertretene wird durch die rechtsgeschäftlichen Handlungen des Vertreters mit Vollmacht im Namen und auf Rechnung des Vertretenen unmittelbar gebunden. </a:t>
            </a:r>
            <a:endParaRPr lang="tr-TR" sz="2100" dirty="0" smtClean="0"/>
          </a:p>
          <a:p>
            <a:pPr algn="just">
              <a:spcBef>
                <a:spcPts val="600"/>
              </a:spcBef>
              <a:buNone/>
            </a:pPr>
            <a:r>
              <a:rPr lang="tr-TR" sz="2100" dirty="0" smtClean="0"/>
              <a:t>	</a:t>
            </a:r>
            <a:endParaRPr lang="tr-TR" sz="2100" dirty="0"/>
          </a:p>
        </p:txBody>
      </p:sp>
    </p:spTree>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263DEAEF-1637-4FDA-BE0C-BD65E5165450}" type="datetime1">
              <a:rPr lang="de-DE" smtClean="0"/>
              <a:pPr/>
              <a:t>16.01.2013</a:t>
            </a:fld>
            <a:endParaRPr lang="de-DE"/>
          </a:p>
        </p:txBody>
      </p:sp>
      <p:sp>
        <p:nvSpPr>
          <p:cNvPr id="3" name="2 Altbilgi Yer Tutucusu"/>
          <p:cNvSpPr>
            <a:spLocks noGrp="1"/>
          </p:cNvSpPr>
          <p:nvPr>
            <p:ph type="ftr" sz="quarter" idx="11"/>
          </p:nvPr>
        </p:nvSpPr>
        <p:spPr/>
        <p:txBody>
          <a:bodyPr/>
          <a:lstStyle/>
          <a:p>
            <a:r>
              <a:rPr lang="de-DE" smtClean="0"/>
              <a:t>www.gencer-coll.eu</a:t>
            </a:r>
            <a:endParaRPr lang="de-DE" dirty="0"/>
          </a:p>
        </p:txBody>
      </p:sp>
      <p:sp>
        <p:nvSpPr>
          <p:cNvPr id="4" name="3 Slayt Numarası Yer Tutucusu"/>
          <p:cNvSpPr>
            <a:spLocks noGrp="1"/>
          </p:cNvSpPr>
          <p:nvPr>
            <p:ph type="sldNum" sz="quarter" idx="12"/>
          </p:nvPr>
        </p:nvSpPr>
        <p:spPr/>
        <p:txBody>
          <a:bodyPr/>
          <a:lstStyle/>
          <a:p>
            <a:fld id="{BEE2948E-B6F3-4081-9C2A-A2641D91FEA7}" type="slidenum">
              <a:rPr lang="de-DE" smtClean="0"/>
              <a:pPr/>
              <a:t>128</a:t>
            </a:fld>
            <a:endParaRPr lang="de-DE"/>
          </a:p>
        </p:txBody>
      </p:sp>
      <p:sp>
        <p:nvSpPr>
          <p:cNvPr id="5" name="4 Başlık"/>
          <p:cNvSpPr>
            <a:spLocks noGrp="1"/>
          </p:cNvSpPr>
          <p:nvPr>
            <p:ph type="title"/>
          </p:nvPr>
        </p:nvSpPr>
        <p:spPr/>
        <p:txBody>
          <a:bodyPr/>
          <a:lstStyle/>
          <a:p>
            <a:r>
              <a:rPr lang="de-DE" sz="2100" i="1" dirty="0"/>
              <a:t>Besondere Regelungen </a:t>
            </a:r>
            <a:r>
              <a:rPr lang="de-DE" sz="2100" i="1" dirty="0" smtClean="0"/>
              <a:t>A - </a:t>
            </a:r>
            <a:r>
              <a:rPr lang="tr-TR" sz="2100" i="1" dirty="0" smtClean="0"/>
              <a:t>I</a:t>
            </a:r>
            <a:r>
              <a:rPr lang="de-DE" sz="2100" i="1" dirty="0" smtClean="0"/>
              <a:t>I</a:t>
            </a:r>
            <a:endParaRPr lang="tr-TR" sz="2100" i="1" dirty="0"/>
          </a:p>
        </p:txBody>
      </p:sp>
      <p:sp>
        <p:nvSpPr>
          <p:cNvPr id="6" name="5 İçerik Yer Tutucusu"/>
          <p:cNvSpPr>
            <a:spLocks noGrp="1"/>
          </p:cNvSpPr>
          <p:nvPr>
            <p:ph sz="half" idx="1"/>
          </p:nvPr>
        </p:nvSpPr>
        <p:spPr/>
        <p:txBody>
          <a:bodyPr/>
          <a:lstStyle/>
          <a:p>
            <a:pPr>
              <a:spcBef>
                <a:spcPts val="600"/>
              </a:spcBef>
            </a:pPr>
            <a:r>
              <a:rPr lang="de-DE" sz="2000" dirty="0" smtClean="0"/>
              <a:t>In der Praxis spielt die Vertretung mit Vollmacht gegenüber der ohne Vollmacht eine bedeutendere Rolle. </a:t>
            </a:r>
            <a:endParaRPr lang="tr-TR" sz="2000" dirty="0" smtClean="0"/>
          </a:p>
          <a:p>
            <a:pPr>
              <a:spcBef>
                <a:spcPts val="600"/>
              </a:spcBef>
            </a:pPr>
            <a:r>
              <a:rPr lang="de-DE" sz="2000" dirty="0" smtClean="0"/>
              <a:t>Das Auftragsverhältnis wird durch den Bevollmächtigungsvertrag inhaltlich ausgefüllt.  Der Bevollmächtigte wird dann entlohnt, wenn dies ausdrücklich vereinbart ist oder davon auszugehen war. </a:t>
            </a:r>
            <a:endParaRPr lang="tr-TR" sz="2000" dirty="0" smtClean="0"/>
          </a:p>
          <a:p>
            <a:pPr>
              <a:spcBef>
                <a:spcPts val="600"/>
              </a:spcBef>
            </a:pPr>
            <a:r>
              <a:rPr lang="de-DE" sz="2000" dirty="0" smtClean="0"/>
              <a:t>Im Fall des Fehlens besonderer Bevollmächtigung ist der Bevollmächtigte nicht berechtigt, im Rahmen eines gerichtlichen oder schiedsgerichtlichen Verfahrens zu vertreten, einen Vergleich abzuschließen, Insolvenz- oder Konkursantrag zu stellen, einen Verzicht auf eine Forderung </a:t>
            </a:r>
            <a:r>
              <a:rPr lang="de-DE" sz="2000" dirty="0" smtClean="0"/>
              <a:t>zu erklären</a:t>
            </a:r>
            <a:r>
              <a:rPr lang="de-DE" sz="2000" dirty="0" smtClean="0"/>
              <a:t>, eine Bürgschaft </a:t>
            </a:r>
            <a:r>
              <a:rPr lang="de-DE" sz="2000" dirty="0" smtClean="0"/>
              <a:t>einzugehen </a:t>
            </a:r>
            <a:r>
              <a:rPr lang="de-DE" sz="2000" dirty="0" smtClean="0"/>
              <a:t>und über Immobilien </a:t>
            </a:r>
            <a:r>
              <a:rPr lang="de-DE" sz="2000" dirty="0" smtClean="0"/>
              <a:t>zu verfügen </a:t>
            </a:r>
            <a:r>
              <a:rPr lang="de-DE" sz="2000" dirty="0" smtClean="0"/>
              <a:t>bzw. diese </a:t>
            </a:r>
            <a:r>
              <a:rPr lang="de-DE" sz="2000" dirty="0" smtClean="0"/>
              <a:t>zu belasten</a:t>
            </a:r>
            <a:r>
              <a:rPr lang="de-DE" sz="2000" dirty="0" smtClean="0"/>
              <a:t>. </a:t>
            </a:r>
            <a:r>
              <a:rPr lang="tr-TR" dirty="0" smtClean="0"/>
              <a:t>	</a:t>
            </a:r>
            <a:endParaRPr lang="tr-TR" dirty="0"/>
          </a:p>
        </p:txBody>
      </p:sp>
    </p:spTree>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263DEAEF-1637-4FDA-BE0C-BD65E5165450}" type="datetime1">
              <a:rPr lang="de-DE" smtClean="0"/>
              <a:pPr/>
              <a:t>16.01.2013</a:t>
            </a:fld>
            <a:endParaRPr lang="de-DE"/>
          </a:p>
        </p:txBody>
      </p:sp>
      <p:sp>
        <p:nvSpPr>
          <p:cNvPr id="3" name="2 Altbilgi Yer Tutucusu"/>
          <p:cNvSpPr>
            <a:spLocks noGrp="1"/>
          </p:cNvSpPr>
          <p:nvPr>
            <p:ph type="ftr" sz="quarter" idx="11"/>
          </p:nvPr>
        </p:nvSpPr>
        <p:spPr/>
        <p:txBody>
          <a:bodyPr/>
          <a:lstStyle/>
          <a:p>
            <a:r>
              <a:rPr lang="de-DE" smtClean="0"/>
              <a:t>www.gencer-coll.eu</a:t>
            </a:r>
            <a:endParaRPr lang="de-DE" dirty="0"/>
          </a:p>
        </p:txBody>
      </p:sp>
      <p:sp>
        <p:nvSpPr>
          <p:cNvPr id="4" name="3 Slayt Numarası Yer Tutucusu"/>
          <p:cNvSpPr>
            <a:spLocks noGrp="1"/>
          </p:cNvSpPr>
          <p:nvPr>
            <p:ph type="sldNum" sz="quarter" idx="12"/>
          </p:nvPr>
        </p:nvSpPr>
        <p:spPr/>
        <p:txBody>
          <a:bodyPr/>
          <a:lstStyle/>
          <a:p>
            <a:fld id="{BEE2948E-B6F3-4081-9C2A-A2641D91FEA7}" type="slidenum">
              <a:rPr lang="de-DE" smtClean="0"/>
              <a:pPr/>
              <a:t>129</a:t>
            </a:fld>
            <a:endParaRPr lang="de-DE"/>
          </a:p>
        </p:txBody>
      </p:sp>
      <p:sp>
        <p:nvSpPr>
          <p:cNvPr id="5" name="4 Başlık"/>
          <p:cNvSpPr>
            <a:spLocks noGrp="1"/>
          </p:cNvSpPr>
          <p:nvPr>
            <p:ph type="title"/>
          </p:nvPr>
        </p:nvSpPr>
        <p:spPr/>
        <p:txBody>
          <a:bodyPr/>
          <a:lstStyle/>
          <a:p>
            <a:r>
              <a:rPr lang="de-DE" sz="2100" i="1" dirty="0"/>
              <a:t>Besondere Regelungen </a:t>
            </a:r>
            <a:r>
              <a:rPr lang="de-DE" sz="2100" i="1" dirty="0" smtClean="0"/>
              <a:t>A - </a:t>
            </a:r>
            <a:r>
              <a:rPr lang="tr-TR" sz="2100" i="1" dirty="0" smtClean="0"/>
              <a:t>I</a:t>
            </a:r>
            <a:r>
              <a:rPr lang="de-DE" sz="2100" i="1" dirty="0" smtClean="0"/>
              <a:t>II</a:t>
            </a:r>
            <a:endParaRPr lang="tr-TR" sz="2100" i="1" dirty="0"/>
          </a:p>
        </p:txBody>
      </p:sp>
      <p:sp>
        <p:nvSpPr>
          <p:cNvPr id="6" name="5 İçerik Yer Tutucusu"/>
          <p:cNvSpPr>
            <a:spLocks noGrp="1"/>
          </p:cNvSpPr>
          <p:nvPr>
            <p:ph sz="half" idx="1"/>
          </p:nvPr>
        </p:nvSpPr>
        <p:spPr/>
        <p:txBody>
          <a:bodyPr/>
          <a:lstStyle/>
          <a:p>
            <a:r>
              <a:rPr lang="de-DE" sz="2100" dirty="0" smtClean="0"/>
              <a:t>In der Praxis – insbesondere bei der Vertretung vor Banken, den Finanz- und Grundbuchämtern und anderen staatlichen Stellen – empfiehlt sich stets die Ausfertigung einer schriftlichen und ausführlichen Vollmacht, die den Erwartungen </a:t>
            </a:r>
            <a:r>
              <a:rPr lang="de-DE" sz="2100" dirty="0" smtClean="0"/>
              <a:t>gerecht </a:t>
            </a:r>
            <a:r>
              <a:rPr lang="de-DE" sz="2100" dirty="0" smtClean="0"/>
              <a:t>wird. </a:t>
            </a:r>
            <a:br>
              <a:rPr lang="de-DE" sz="2100" dirty="0" smtClean="0"/>
            </a:br>
            <a:endParaRPr lang="de-DE" sz="2100" dirty="0" smtClean="0"/>
          </a:p>
          <a:p>
            <a:r>
              <a:rPr lang="de-DE" sz="2100" dirty="0" smtClean="0"/>
              <a:t>Beispielsweise wird </a:t>
            </a:r>
            <a:r>
              <a:rPr lang="de-DE" sz="2100" dirty="0" smtClean="0"/>
              <a:t>in der Vollmacht der Text „über </a:t>
            </a:r>
            <a:r>
              <a:rPr lang="de-DE" sz="2100" dirty="0" smtClean="0"/>
              <a:t>das Konto verfügen“ </a:t>
            </a:r>
            <a:r>
              <a:rPr lang="de-DE" sz="2100" dirty="0" smtClean="0"/>
              <a:t>nicht ausreichen</a:t>
            </a:r>
            <a:r>
              <a:rPr lang="de-DE" sz="2100" dirty="0" smtClean="0"/>
              <a:t>; die Bank ersucht regelmäßig die Bevollmächtigung mit der Handlung, die vorgenommen werden soll: „Geld bar </a:t>
            </a:r>
            <a:r>
              <a:rPr lang="de-DE" sz="2100" dirty="0" smtClean="0"/>
              <a:t>abzuheben</a:t>
            </a:r>
            <a:r>
              <a:rPr lang="de-DE" sz="2100" dirty="0" smtClean="0"/>
              <a:t>, Überweisungen zu tätigen“ etc. </a:t>
            </a:r>
            <a:endParaRPr lang="tr-TR" sz="21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263DEAEF-1637-4FDA-BE0C-BD65E5165450}" type="datetime1">
              <a:rPr lang="de-DE" smtClean="0"/>
              <a:pPr/>
              <a:t>16.01.2013</a:t>
            </a:fld>
            <a:endParaRPr lang="de-DE"/>
          </a:p>
        </p:txBody>
      </p:sp>
      <p:sp>
        <p:nvSpPr>
          <p:cNvPr id="3" name="2 Altbilgi Yer Tutucusu"/>
          <p:cNvSpPr>
            <a:spLocks noGrp="1"/>
          </p:cNvSpPr>
          <p:nvPr>
            <p:ph type="ftr" sz="quarter" idx="11"/>
          </p:nvPr>
        </p:nvSpPr>
        <p:spPr/>
        <p:txBody>
          <a:bodyPr/>
          <a:lstStyle/>
          <a:p>
            <a:r>
              <a:rPr lang="de-DE" smtClean="0"/>
              <a:t>www.gencer-coll.eu</a:t>
            </a:r>
            <a:endParaRPr lang="de-DE" dirty="0"/>
          </a:p>
        </p:txBody>
      </p:sp>
      <p:sp>
        <p:nvSpPr>
          <p:cNvPr id="4" name="3 Slayt Numarası Yer Tutucusu"/>
          <p:cNvSpPr>
            <a:spLocks noGrp="1"/>
          </p:cNvSpPr>
          <p:nvPr>
            <p:ph type="sldNum" sz="quarter" idx="12"/>
          </p:nvPr>
        </p:nvSpPr>
        <p:spPr/>
        <p:txBody>
          <a:bodyPr/>
          <a:lstStyle/>
          <a:p>
            <a:fld id="{BEE2948E-B6F3-4081-9C2A-A2641D91FEA7}" type="slidenum">
              <a:rPr lang="de-DE" smtClean="0"/>
              <a:pPr/>
              <a:t>13</a:t>
            </a:fld>
            <a:endParaRPr lang="de-DE"/>
          </a:p>
        </p:txBody>
      </p:sp>
      <p:sp>
        <p:nvSpPr>
          <p:cNvPr id="5" name="4 Başlık"/>
          <p:cNvSpPr>
            <a:spLocks noGrp="1"/>
          </p:cNvSpPr>
          <p:nvPr>
            <p:ph type="title"/>
          </p:nvPr>
        </p:nvSpPr>
        <p:spPr/>
        <p:txBody>
          <a:bodyPr/>
          <a:lstStyle/>
          <a:p>
            <a:r>
              <a:rPr lang="de-DE" sz="2100" i="1" dirty="0"/>
              <a:t>Grundlagen türkischen Rechts </a:t>
            </a:r>
            <a:r>
              <a:rPr lang="de-DE" sz="2100" i="1" dirty="0" smtClean="0"/>
              <a:t>IV: </a:t>
            </a:r>
            <a:r>
              <a:rPr lang="de-DE" sz="2100" dirty="0" smtClean="0"/>
              <a:t>Investitionen III</a:t>
            </a:r>
            <a:endParaRPr lang="tr-TR" sz="2100" dirty="0"/>
          </a:p>
        </p:txBody>
      </p:sp>
      <p:sp>
        <p:nvSpPr>
          <p:cNvPr id="6" name="5 İçerik Yer Tutucusu"/>
          <p:cNvSpPr>
            <a:spLocks noGrp="1"/>
          </p:cNvSpPr>
          <p:nvPr>
            <p:ph sz="half" idx="1"/>
          </p:nvPr>
        </p:nvSpPr>
        <p:spPr/>
        <p:txBody>
          <a:bodyPr/>
          <a:lstStyle/>
          <a:p>
            <a:pPr algn="just">
              <a:buNone/>
            </a:pPr>
            <a:r>
              <a:rPr lang="tr-TR" sz="2100" b="1" dirty="0" smtClean="0"/>
              <a:t>2) </a:t>
            </a:r>
            <a:r>
              <a:rPr lang="de-DE" sz="2100" b="1" dirty="0" smtClean="0"/>
              <a:t>Im Inland sichergestellte</a:t>
            </a:r>
            <a:r>
              <a:rPr lang="tr-TR" sz="2100" b="1" dirty="0" smtClean="0"/>
              <a:t>; </a:t>
            </a:r>
          </a:p>
          <a:p>
            <a:pPr>
              <a:spcBef>
                <a:spcPts val="600"/>
              </a:spcBef>
              <a:buFontTx/>
              <a:buChar char="-"/>
            </a:pPr>
            <a:r>
              <a:rPr lang="de-DE" sz="2100" i="1" dirty="0" smtClean="0"/>
              <a:t>Gewinne, Umsätze, Forderungen und sonstige finanzielle Investitionswerte, die im Inland erwirtschaftet </a:t>
            </a:r>
            <a:r>
              <a:rPr lang="de-DE" sz="2100" i="1" dirty="0" smtClean="0"/>
              <a:t>werden;</a:t>
            </a:r>
          </a:p>
          <a:p>
            <a:pPr marL="0" indent="0">
              <a:spcBef>
                <a:spcPts val="600"/>
              </a:spcBef>
              <a:buNone/>
            </a:pPr>
            <a:r>
              <a:rPr lang="de-DE" sz="2100" b="1" dirty="0" smtClean="0"/>
              <a:t>3) Investition </a:t>
            </a:r>
            <a:r>
              <a:rPr lang="de-DE" sz="2100" b="1" dirty="0" smtClean="0"/>
              <a:t>mittels dieser wirtschaftlichen </a:t>
            </a:r>
            <a:r>
              <a:rPr lang="de-DE" sz="2100" b="1" dirty="0" smtClean="0"/>
              <a:t>Möglichkeiten in </a:t>
            </a:r>
            <a:r>
              <a:rPr lang="de-DE" sz="2100" b="1" dirty="0" smtClean="0"/>
              <a:t>folgende Formen: </a:t>
            </a:r>
          </a:p>
          <a:p>
            <a:pPr lvl="2">
              <a:spcBef>
                <a:spcPts val="600"/>
              </a:spcBef>
            </a:pPr>
            <a:r>
              <a:rPr lang="de-DE" sz="2100" i="1" dirty="0" smtClean="0"/>
              <a:t>Gründung einer neuen Gesellschaft oder einer Zweigstelle;</a:t>
            </a:r>
          </a:p>
          <a:p>
            <a:pPr lvl="2">
              <a:spcBef>
                <a:spcPts val="600"/>
              </a:spcBef>
            </a:pPr>
            <a:r>
              <a:rPr lang="de-DE" sz="2100" i="1" dirty="0" smtClean="0"/>
              <a:t>Beteiligung an Gesellschaften außerhalb der Börse oder an der Börse mit einer Mindestquote von 10 % an Anteilen oder Stimmrechten. </a:t>
            </a:r>
          </a:p>
        </p:txBody>
      </p:sp>
    </p:spTree>
  </p:cSld>
  <p:clrMapOvr>
    <a:masterClrMapping/>
  </p:clrMapOvr>
  <p:timing>
    <p:tnLst>
      <p:par>
        <p:cTn id="1" dur="indefinite" restart="never" nodeType="tmRoot"/>
      </p:par>
    </p:tnLst>
  </p:timing>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263DEAEF-1637-4FDA-BE0C-BD65E5165450}" type="datetime1">
              <a:rPr lang="de-DE" smtClean="0"/>
              <a:pPr/>
              <a:t>16.01.2013</a:t>
            </a:fld>
            <a:endParaRPr lang="de-DE" dirty="0"/>
          </a:p>
        </p:txBody>
      </p:sp>
      <p:sp>
        <p:nvSpPr>
          <p:cNvPr id="3" name="2 Altbilgi Yer Tutucusu"/>
          <p:cNvSpPr>
            <a:spLocks noGrp="1"/>
          </p:cNvSpPr>
          <p:nvPr>
            <p:ph type="ftr" sz="quarter" idx="11"/>
          </p:nvPr>
        </p:nvSpPr>
        <p:spPr/>
        <p:txBody>
          <a:bodyPr/>
          <a:lstStyle/>
          <a:p>
            <a:r>
              <a:rPr lang="de-DE" smtClean="0"/>
              <a:t>www.gencer-coll.eu</a:t>
            </a:r>
            <a:endParaRPr lang="de-DE" dirty="0"/>
          </a:p>
        </p:txBody>
      </p:sp>
      <p:sp>
        <p:nvSpPr>
          <p:cNvPr id="4" name="3 Slayt Numarası Yer Tutucusu"/>
          <p:cNvSpPr>
            <a:spLocks noGrp="1"/>
          </p:cNvSpPr>
          <p:nvPr>
            <p:ph type="sldNum" sz="quarter" idx="12"/>
          </p:nvPr>
        </p:nvSpPr>
        <p:spPr/>
        <p:txBody>
          <a:bodyPr/>
          <a:lstStyle/>
          <a:p>
            <a:fld id="{BEE2948E-B6F3-4081-9C2A-A2641D91FEA7}" type="slidenum">
              <a:rPr lang="de-DE" smtClean="0"/>
              <a:pPr/>
              <a:t>130</a:t>
            </a:fld>
            <a:endParaRPr lang="de-DE"/>
          </a:p>
        </p:txBody>
      </p:sp>
      <p:sp>
        <p:nvSpPr>
          <p:cNvPr id="5" name="4 Başlık"/>
          <p:cNvSpPr>
            <a:spLocks noGrp="1"/>
          </p:cNvSpPr>
          <p:nvPr>
            <p:ph type="title"/>
          </p:nvPr>
        </p:nvSpPr>
        <p:spPr/>
        <p:txBody>
          <a:bodyPr/>
          <a:lstStyle/>
          <a:p>
            <a:r>
              <a:rPr lang="de-DE" sz="2100" i="1" dirty="0"/>
              <a:t>Besondere Regelungen </a:t>
            </a:r>
            <a:r>
              <a:rPr lang="de-DE" sz="2100" i="1" dirty="0" smtClean="0"/>
              <a:t>A - </a:t>
            </a:r>
            <a:r>
              <a:rPr lang="tr-TR" sz="2100" i="1" dirty="0" smtClean="0"/>
              <a:t>I</a:t>
            </a:r>
            <a:r>
              <a:rPr lang="de-DE" sz="2100" i="1" dirty="0" smtClean="0"/>
              <a:t>V</a:t>
            </a:r>
            <a:endParaRPr lang="tr-TR" sz="2100" i="1" dirty="0"/>
          </a:p>
        </p:txBody>
      </p:sp>
      <p:sp>
        <p:nvSpPr>
          <p:cNvPr id="6" name="5 İçerik Yer Tutucusu"/>
          <p:cNvSpPr>
            <a:spLocks noGrp="1"/>
          </p:cNvSpPr>
          <p:nvPr>
            <p:ph sz="half" idx="1"/>
          </p:nvPr>
        </p:nvSpPr>
        <p:spPr/>
        <p:txBody>
          <a:bodyPr/>
          <a:lstStyle/>
          <a:p>
            <a:pPr marL="0" indent="0">
              <a:buNone/>
            </a:pPr>
            <a:r>
              <a:rPr lang="de-DE" sz="2100" dirty="0"/>
              <a:t> </a:t>
            </a:r>
            <a:r>
              <a:rPr lang="de-DE" sz="2100" dirty="0" smtClean="0"/>
              <a:t>    </a:t>
            </a:r>
            <a:r>
              <a:rPr lang="de-DE" sz="2100" b="1" dirty="0" smtClean="0"/>
              <a:t>Form der Vollmacht 1</a:t>
            </a:r>
          </a:p>
          <a:p>
            <a:endParaRPr lang="de-DE" sz="2100" dirty="0" smtClean="0"/>
          </a:p>
          <a:p>
            <a:r>
              <a:rPr lang="de-DE" sz="1950" dirty="0" smtClean="0"/>
              <a:t>Die Vollmacht unterliegt  außer in den gesetzlich geregelten Fällen nicht einer besonderen Form. In der Regel fordern aber </a:t>
            </a:r>
            <a:r>
              <a:rPr lang="de-DE" sz="1950" dirty="0" smtClean="0"/>
              <a:t>zahlreiche private </a:t>
            </a:r>
            <a:r>
              <a:rPr lang="de-DE" sz="1950" dirty="0" smtClean="0"/>
              <a:t>und </a:t>
            </a:r>
            <a:r>
              <a:rPr lang="de-DE" sz="1950" dirty="0" smtClean="0"/>
              <a:t>staatliche </a:t>
            </a:r>
            <a:r>
              <a:rPr lang="de-DE" sz="1950" dirty="0" smtClean="0"/>
              <a:t>Stellen vorsorglich die Vorlage einer notariell beglaubigten Ausfertigung. </a:t>
            </a:r>
            <a:endParaRPr lang="tr-TR" sz="1950" dirty="0" smtClean="0"/>
          </a:p>
          <a:p>
            <a:pPr>
              <a:spcBef>
                <a:spcPts val="600"/>
              </a:spcBef>
            </a:pPr>
            <a:r>
              <a:rPr lang="de-DE" sz="1950" dirty="0" smtClean="0"/>
              <a:t>Bei der Ausfertigung einer in der Türkei vorzulegenden Vollmacht in Deutschland kann diese vor der notariellen Stelle einer türkischen Auslandsvertretung ausgefertigt werden, wobei die türkischen </a:t>
            </a:r>
            <a:r>
              <a:rPr lang="de-DE" sz="1950" dirty="0" smtClean="0"/>
              <a:t>Auslandsvertretungen </a:t>
            </a:r>
            <a:r>
              <a:rPr lang="de-DE" sz="1950" dirty="0" smtClean="0"/>
              <a:t>nach </a:t>
            </a:r>
            <a:r>
              <a:rPr lang="de-DE" sz="1950" dirty="0" smtClean="0"/>
              <a:t>einer </a:t>
            </a:r>
            <a:r>
              <a:rPr lang="de-DE" sz="1950" dirty="0" smtClean="0"/>
              <a:t>jüngsten Verwaltungsrichtlinie keine Vollmachten in handels- und </a:t>
            </a:r>
            <a:r>
              <a:rPr lang="de-DE" sz="1950" dirty="0" smtClean="0"/>
              <a:t>gesellschaftsrechtlichen </a:t>
            </a:r>
            <a:r>
              <a:rPr lang="de-DE" sz="1950" dirty="0" smtClean="0"/>
              <a:t>Angelegenheiten </a:t>
            </a:r>
            <a:r>
              <a:rPr lang="de-DE" sz="1950" dirty="0" smtClean="0"/>
              <a:t>ausfertigen</a:t>
            </a:r>
            <a:r>
              <a:rPr lang="de-DE" sz="1950" dirty="0" smtClean="0"/>
              <a:t>. </a:t>
            </a:r>
            <a:endParaRPr lang="tr-TR" sz="1950" dirty="0"/>
          </a:p>
        </p:txBody>
      </p:sp>
    </p:spTree>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263DEAEF-1637-4FDA-BE0C-BD65E5165450}" type="datetime1">
              <a:rPr lang="de-DE" smtClean="0"/>
              <a:pPr/>
              <a:t>16.01.2013</a:t>
            </a:fld>
            <a:endParaRPr lang="de-DE" dirty="0"/>
          </a:p>
        </p:txBody>
      </p:sp>
      <p:sp>
        <p:nvSpPr>
          <p:cNvPr id="3" name="2 Altbilgi Yer Tutucusu"/>
          <p:cNvSpPr>
            <a:spLocks noGrp="1"/>
          </p:cNvSpPr>
          <p:nvPr>
            <p:ph type="ftr" sz="quarter" idx="11"/>
          </p:nvPr>
        </p:nvSpPr>
        <p:spPr/>
        <p:txBody>
          <a:bodyPr/>
          <a:lstStyle/>
          <a:p>
            <a:r>
              <a:rPr lang="de-DE" smtClean="0"/>
              <a:t>www.gencer-coll.eu</a:t>
            </a:r>
            <a:endParaRPr lang="de-DE" dirty="0"/>
          </a:p>
        </p:txBody>
      </p:sp>
      <p:sp>
        <p:nvSpPr>
          <p:cNvPr id="4" name="3 Slayt Numarası Yer Tutucusu"/>
          <p:cNvSpPr>
            <a:spLocks noGrp="1"/>
          </p:cNvSpPr>
          <p:nvPr>
            <p:ph type="sldNum" sz="quarter" idx="12"/>
          </p:nvPr>
        </p:nvSpPr>
        <p:spPr/>
        <p:txBody>
          <a:bodyPr/>
          <a:lstStyle/>
          <a:p>
            <a:fld id="{BEE2948E-B6F3-4081-9C2A-A2641D91FEA7}" type="slidenum">
              <a:rPr lang="de-DE" smtClean="0"/>
              <a:pPr/>
              <a:t>131</a:t>
            </a:fld>
            <a:endParaRPr lang="de-DE"/>
          </a:p>
        </p:txBody>
      </p:sp>
      <p:sp>
        <p:nvSpPr>
          <p:cNvPr id="5" name="4 Başlık"/>
          <p:cNvSpPr>
            <a:spLocks noGrp="1"/>
          </p:cNvSpPr>
          <p:nvPr>
            <p:ph type="title"/>
          </p:nvPr>
        </p:nvSpPr>
        <p:spPr/>
        <p:txBody>
          <a:bodyPr/>
          <a:lstStyle/>
          <a:p>
            <a:r>
              <a:rPr lang="de-DE" sz="2100" i="1" dirty="0"/>
              <a:t>Besondere Regelungen </a:t>
            </a:r>
            <a:r>
              <a:rPr lang="de-DE" sz="2100" i="1" dirty="0" smtClean="0"/>
              <a:t>A - V</a:t>
            </a:r>
            <a:endParaRPr lang="tr-TR" sz="2100" i="1" dirty="0"/>
          </a:p>
        </p:txBody>
      </p:sp>
      <p:sp>
        <p:nvSpPr>
          <p:cNvPr id="6" name="5 İçerik Yer Tutucusu"/>
          <p:cNvSpPr>
            <a:spLocks noGrp="1"/>
          </p:cNvSpPr>
          <p:nvPr>
            <p:ph sz="half" idx="1"/>
          </p:nvPr>
        </p:nvSpPr>
        <p:spPr/>
        <p:txBody>
          <a:bodyPr/>
          <a:lstStyle/>
          <a:p>
            <a:pPr marL="0" indent="0">
              <a:buNone/>
            </a:pPr>
            <a:r>
              <a:rPr lang="de-DE" sz="2100" b="1" dirty="0"/>
              <a:t> </a:t>
            </a:r>
            <a:r>
              <a:rPr lang="de-DE" sz="2100" b="1" dirty="0" smtClean="0"/>
              <a:t>    Form der Vollmacht 2</a:t>
            </a:r>
          </a:p>
          <a:p>
            <a:endParaRPr lang="de-DE" sz="2100" dirty="0"/>
          </a:p>
          <a:p>
            <a:r>
              <a:rPr lang="de-DE" sz="2100" dirty="0" smtClean="0"/>
              <a:t>Bei einer Ausfertigung der Vollmacht vor einem deutschen Notar ist die Vollmacht im Nachgang beim für den Notar zuständigen Landgericht mit einer Apostille nach dem Haager Übereinkommen zu legalisieren </a:t>
            </a:r>
            <a:r>
              <a:rPr lang="de-DE" sz="2100" dirty="0" smtClean="0"/>
              <a:t>(„zu überbeglaubigen“). </a:t>
            </a:r>
            <a:endParaRPr lang="de-DE" sz="2100" dirty="0" smtClean="0"/>
          </a:p>
          <a:p>
            <a:r>
              <a:rPr lang="de-DE" sz="2100" dirty="0" smtClean="0"/>
              <a:t>Danach muss die Vollmacht zusätzlich durch einen vereidigten Übersetzer in die türkische Sprache übersetzt werden. </a:t>
            </a:r>
          </a:p>
          <a:p>
            <a:r>
              <a:rPr lang="de-DE" sz="2100" dirty="0" smtClean="0"/>
              <a:t>Hat der vereidigte Übersetzer Sitz in Deutschland, ist die Beglaubigung des Übersetzers durch die für ihn zuständige türkische Auslandsvertretung zu legalisieren. </a:t>
            </a:r>
            <a:endParaRPr lang="tr-TR" sz="2100" dirty="0"/>
          </a:p>
        </p:txBody>
      </p:sp>
    </p:spTree>
    <p:extLst>
      <p:ext uri="{BB962C8B-B14F-4D97-AF65-F5344CB8AC3E}">
        <p14:creationId xmlns:p14="http://schemas.microsoft.com/office/powerpoint/2010/main" val="1827170342"/>
      </p:ext>
    </p:extLst>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263DEAEF-1637-4FDA-BE0C-BD65E5165450}" type="datetime1">
              <a:rPr lang="de-DE" smtClean="0"/>
              <a:pPr/>
              <a:t>16.01.2013</a:t>
            </a:fld>
            <a:endParaRPr lang="de-DE"/>
          </a:p>
        </p:txBody>
      </p:sp>
      <p:sp>
        <p:nvSpPr>
          <p:cNvPr id="3" name="2 Altbilgi Yer Tutucusu"/>
          <p:cNvSpPr>
            <a:spLocks noGrp="1"/>
          </p:cNvSpPr>
          <p:nvPr>
            <p:ph type="ftr" sz="quarter" idx="11"/>
          </p:nvPr>
        </p:nvSpPr>
        <p:spPr/>
        <p:txBody>
          <a:bodyPr/>
          <a:lstStyle/>
          <a:p>
            <a:r>
              <a:rPr lang="de-DE" smtClean="0"/>
              <a:t>www.gencer-coll.eu</a:t>
            </a:r>
            <a:endParaRPr lang="de-DE" dirty="0"/>
          </a:p>
        </p:txBody>
      </p:sp>
      <p:sp>
        <p:nvSpPr>
          <p:cNvPr id="4" name="3 Slayt Numarası Yer Tutucusu"/>
          <p:cNvSpPr>
            <a:spLocks noGrp="1"/>
          </p:cNvSpPr>
          <p:nvPr>
            <p:ph type="sldNum" sz="quarter" idx="12"/>
          </p:nvPr>
        </p:nvSpPr>
        <p:spPr/>
        <p:txBody>
          <a:bodyPr/>
          <a:lstStyle/>
          <a:p>
            <a:fld id="{BEE2948E-B6F3-4081-9C2A-A2641D91FEA7}" type="slidenum">
              <a:rPr lang="de-DE" smtClean="0"/>
              <a:pPr/>
              <a:t>132</a:t>
            </a:fld>
            <a:endParaRPr lang="de-DE"/>
          </a:p>
        </p:txBody>
      </p:sp>
      <p:sp>
        <p:nvSpPr>
          <p:cNvPr id="5" name="4 Başlık"/>
          <p:cNvSpPr>
            <a:spLocks noGrp="1"/>
          </p:cNvSpPr>
          <p:nvPr>
            <p:ph type="title"/>
          </p:nvPr>
        </p:nvSpPr>
        <p:spPr/>
        <p:txBody>
          <a:bodyPr/>
          <a:lstStyle/>
          <a:p>
            <a:r>
              <a:rPr lang="de-DE" sz="2100" i="1" dirty="0"/>
              <a:t>Besondere Regelungen </a:t>
            </a:r>
            <a:r>
              <a:rPr lang="de-DE" sz="2100" i="1" dirty="0" smtClean="0"/>
              <a:t>A - VI</a:t>
            </a:r>
            <a:endParaRPr lang="tr-TR" sz="2100" i="1" dirty="0"/>
          </a:p>
        </p:txBody>
      </p:sp>
      <p:sp>
        <p:nvSpPr>
          <p:cNvPr id="6" name="5 İçerik Yer Tutucusu"/>
          <p:cNvSpPr>
            <a:spLocks noGrp="1"/>
          </p:cNvSpPr>
          <p:nvPr>
            <p:ph sz="half" idx="1"/>
          </p:nvPr>
        </p:nvSpPr>
        <p:spPr/>
        <p:txBody>
          <a:bodyPr/>
          <a:lstStyle/>
          <a:p>
            <a:pPr marL="0" indent="0">
              <a:buNone/>
            </a:pPr>
            <a:r>
              <a:rPr lang="de-DE" b="1" dirty="0" smtClean="0"/>
              <a:t>    </a:t>
            </a:r>
            <a:r>
              <a:rPr lang="de-DE" sz="2100" b="1" dirty="0" smtClean="0"/>
              <a:t>Garantien, Sicherheiten und Bürgschaften</a:t>
            </a:r>
            <a:endParaRPr lang="tr-TR" sz="2100" b="1" dirty="0" smtClean="0"/>
          </a:p>
          <a:p>
            <a:pPr>
              <a:buNone/>
            </a:pPr>
            <a:r>
              <a:rPr lang="tr-TR" sz="2100" dirty="0" smtClean="0"/>
              <a:t>	</a:t>
            </a:r>
          </a:p>
          <a:p>
            <a:pPr>
              <a:buNone/>
            </a:pPr>
            <a:r>
              <a:rPr lang="tr-TR" sz="2100" dirty="0" smtClean="0"/>
              <a:t>	</a:t>
            </a:r>
            <a:r>
              <a:rPr lang="de-DE" sz="2100" dirty="0" smtClean="0"/>
              <a:t>Garantievertrag</a:t>
            </a:r>
            <a:endParaRPr lang="tr-TR" sz="2100" dirty="0" smtClean="0"/>
          </a:p>
          <a:p>
            <a:endParaRPr lang="tr-TR" sz="2100" dirty="0" smtClean="0"/>
          </a:p>
          <a:p>
            <a:pPr>
              <a:buNone/>
            </a:pPr>
            <a:r>
              <a:rPr lang="tr-TR" sz="2100" dirty="0" smtClean="0"/>
              <a:t>	</a:t>
            </a:r>
            <a:r>
              <a:rPr lang="de-DE" sz="2100" dirty="0" smtClean="0"/>
              <a:t>Der Garantievertrag ist im Türkischen Obligationengesetz unter der Überschrift „die Handlung eines Dritten zu übernehmen“. Gemäß dieser Regelung ist der die Garantie </a:t>
            </a:r>
            <a:r>
              <a:rPr lang="de-DE" sz="2100" dirty="0" smtClean="0"/>
              <a:t>Übernehmende </a:t>
            </a:r>
            <a:r>
              <a:rPr lang="de-DE" sz="2100" dirty="0" smtClean="0"/>
              <a:t>verpflichtet, unbedingt eine Schadenersatzleistung vorzunehmen. </a:t>
            </a:r>
            <a:endParaRPr lang="tr-TR" sz="2100" dirty="0" smtClean="0"/>
          </a:p>
        </p:txBody>
      </p:sp>
    </p:spTree>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263DEAEF-1637-4FDA-BE0C-BD65E5165450}" type="datetime1">
              <a:rPr lang="de-DE" smtClean="0"/>
              <a:pPr/>
              <a:t>16.01.2013</a:t>
            </a:fld>
            <a:endParaRPr lang="de-DE"/>
          </a:p>
        </p:txBody>
      </p:sp>
      <p:sp>
        <p:nvSpPr>
          <p:cNvPr id="3" name="2 Altbilgi Yer Tutucusu"/>
          <p:cNvSpPr>
            <a:spLocks noGrp="1"/>
          </p:cNvSpPr>
          <p:nvPr>
            <p:ph type="ftr" sz="quarter" idx="11"/>
          </p:nvPr>
        </p:nvSpPr>
        <p:spPr/>
        <p:txBody>
          <a:bodyPr/>
          <a:lstStyle/>
          <a:p>
            <a:r>
              <a:rPr lang="de-DE" smtClean="0"/>
              <a:t>www.gencer-coll.eu</a:t>
            </a:r>
            <a:endParaRPr lang="de-DE" dirty="0"/>
          </a:p>
        </p:txBody>
      </p:sp>
      <p:sp>
        <p:nvSpPr>
          <p:cNvPr id="4" name="3 Slayt Numarası Yer Tutucusu"/>
          <p:cNvSpPr>
            <a:spLocks noGrp="1"/>
          </p:cNvSpPr>
          <p:nvPr>
            <p:ph type="sldNum" sz="quarter" idx="12"/>
          </p:nvPr>
        </p:nvSpPr>
        <p:spPr/>
        <p:txBody>
          <a:bodyPr/>
          <a:lstStyle/>
          <a:p>
            <a:fld id="{BEE2948E-B6F3-4081-9C2A-A2641D91FEA7}" type="slidenum">
              <a:rPr lang="de-DE" smtClean="0"/>
              <a:pPr/>
              <a:t>133</a:t>
            </a:fld>
            <a:endParaRPr lang="de-DE"/>
          </a:p>
        </p:txBody>
      </p:sp>
      <p:sp>
        <p:nvSpPr>
          <p:cNvPr id="5" name="4 Başlık"/>
          <p:cNvSpPr>
            <a:spLocks noGrp="1"/>
          </p:cNvSpPr>
          <p:nvPr>
            <p:ph type="title"/>
          </p:nvPr>
        </p:nvSpPr>
        <p:spPr/>
        <p:txBody>
          <a:bodyPr/>
          <a:lstStyle/>
          <a:p>
            <a:r>
              <a:rPr lang="de-DE" sz="2100" i="1" dirty="0"/>
              <a:t>Besondere Regelungen </a:t>
            </a:r>
            <a:r>
              <a:rPr lang="de-DE" sz="2100" i="1" dirty="0" smtClean="0"/>
              <a:t>A - VII</a:t>
            </a:r>
            <a:endParaRPr lang="tr-TR" sz="2100" i="1" dirty="0"/>
          </a:p>
        </p:txBody>
      </p:sp>
      <p:sp>
        <p:nvSpPr>
          <p:cNvPr id="6" name="5 İçerik Yer Tutucusu"/>
          <p:cNvSpPr>
            <a:spLocks noGrp="1"/>
          </p:cNvSpPr>
          <p:nvPr>
            <p:ph sz="half" idx="1"/>
          </p:nvPr>
        </p:nvSpPr>
        <p:spPr/>
        <p:txBody>
          <a:bodyPr/>
          <a:lstStyle/>
          <a:p>
            <a:r>
              <a:rPr lang="de-DE" sz="2100" dirty="0" smtClean="0"/>
              <a:t>Bei der Garantie, die regelmäßig für eine bestimmte Dauer gewährt wird, wird in der Regel vereinbart, dass die Haftung des die Garantie Gewährenden ausläuft, wenn nicht innerhalb der Garantiefrist der Schaden schriftlich angezeigt wird.</a:t>
            </a:r>
          </a:p>
          <a:p>
            <a:endParaRPr lang="de-DE" sz="2100" dirty="0"/>
          </a:p>
          <a:p>
            <a:r>
              <a:rPr lang="de-DE" sz="2100" dirty="0" smtClean="0"/>
              <a:t>Eine große Bedeutung spielt die Garantie als Sicherungsmittel im Bankgeschäft. Entweder nehmen Kreditinstitute diese Gewährleistung als Kreditsicherheit herein oder stellen Bankgarantien aus, die bestimmte Geschäfte absichern</a:t>
            </a:r>
            <a:r>
              <a:rPr lang="de-DE" sz="2200" dirty="0" smtClean="0"/>
              <a:t>. </a:t>
            </a:r>
            <a:endParaRPr lang="tr-TR" sz="2200" dirty="0"/>
          </a:p>
        </p:txBody>
      </p:sp>
    </p:spTree>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263DEAEF-1637-4FDA-BE0C-BD65E5165450}" type="datetime1">
              <a:rPr lang="de-DE" smtClean="0"/>
              <a:pPr/>
              <a:t>16.01.2013</a:t>
            </a:fld>
            <a:endParaRPr lang="de-DE"/>
          </a:p>
        </p:txBody>
      </p:sp>
      <p:sp>
        <p:nvSpPr>
          <p:cNvPr id="3" name="2 Altbilgi Yer Tutucusu"/>
          <p:cNvSpPr>
            <a:spLocks noGrp="1"/>
          </p:cNvSpPr>
          <p:nvPr>
            <p:ph type="ftr" sz="quarter" idx="11"/>
          </p:nvPr>
        </p:nvSpPr>
        <p:spPr/>
        <p:txBody>
          <a:bodyPr/>
          <a:lstStyle/>
          <a:p>
            <a:r>
              <a:rPr lang="de-DE" smtClean="0"/>
              <a:t>www.gencer-coll.eu</a:t>
            </a:r>
            <a:endParaRPr lang="de-DE" dirty="0"/>
          </a:p>
        </p:txBody>
      </p:sp>
      <p:sp>
        <p:nvSpPr>
          <p:cNvPr id="4" name="3 Slayt Numarası Yer Tutucusu"/>
          <p:cNvSpPr>
            <a:spLocks noGrp="1"/>
          </p:cNvSpPr>
          <p:nvPr>
            <p:ph type="sldNum" sz="quarter" idx="12"/>
          </p:nvPr>
        </p:nvSpPr>
        <p:spPr/>
        <p:txBody>
          <a:bodyPr/>
          <a:lstStyle/>
          <a:p>
            <a:fld id="{BEE2948E-B6F3-4081-9C2A-A2641D91FEA7}" type="slidenum">
              <a:rPr lang="de-DE" smtClean="0"/>
              <a:pPr/>
              <a:t>134</a:t>
            </a:fld>
            <a:endParaRPr lang="de-DE"/>
          </a:p>
        </p:txBody>
      </p:sp>
      <p:sp>
        <p:nvSpPr>
          <p:cNvPr id="5" name="4 Başlık"/>
          <p:cNvSpPr>
            <a:spLocks noGrp="1"/>
          </p:cNvSpPr>
          <p:nvPr>
            <p:ph type="title"/>
          </p:nvPr>
        </p:nvSpPr>
        <p:spPr/>
        <p:txBody>
          <a:bodyPr/>
          <a:lstStyle/>
          <a:p>
            <a:r>
              <a:rPr lang="de-DE" sz="2100" i="1" dirty="0"/>
              <a:t>Besondere Regelungen </a:t>
            </a:r>
            <a:r>
              <a:rPr lang="de-DE" sz="2100" i="1" dirty="0" smtClean="0"/>
              <a:t>A - VIII</a:t>
            </a:r>
            <a:endParaRPr lang="tr-TR" sz="2100" i="1" dirty="0"/>
          </a:p>
        </p:txBody>
      </p:sp>
      <p:sp>
        <p:nvSpPr>
          <p:cNvPr id="6" name="5 İçerik Yer Tutucusu"/>
          <p:cNvSpPr>
            <a:spLocks noGrp="1"/>
          </p:cNvSpPr>
          <p:nvPr>
            <p:ph sz="half" idx="1"/>
          </p:nvPr>
        </p:nvSpPr>
        <p:spPr/>
        <p:txBody>
          <a:bodyPr/>
          <a:lstStyle/>
          <a:p>
            <a:pPr marL="0" indent="0">
              <a:buNone/>
            </a:pPr>
            <a:r>
              <a:rPr lang="de-DE" sz="2100" b="1" dirty="0"/>
              <a:t> </a:t>
            </a:r>
            <a:r>
              <a:rPr lang="de-DE" sz="2100" b="1" dirty="0" smtClean="0"/>
              <a:t>    Bürgschaftsvertrag</a:t>
            </a:r>
            <a:endParaRPr lang="tr-TR" sz="2100" b="1" dirty="0" smtClean="0"/>
          </a:p>
          <a:p>
            <a:pPr>
              <a:spcBef>
                <a:spcPts val="600"/>
              </a:spcBef>
              <a:buNone/>
            </a:pPr>
            <a:r>
              <a:rPr lang="tr-TR" sz="2000" dirty="0" smtClean="0"/>
              <a:t>	</a:t>
            </a:r>
            <a:r>
              <a:rPr lang="de-DE" sz="2000" dirty="0" smtClean="0"/>
              <a:t>Gemäß Artikel 581 Türkisches Obligationengesetz ist geregelt, dass mit Vertrag der Bürge die persönliche Verpflichtung übernimmt, für die Schuld des Schuldners einzustehen, wenn dieser seine Schuld gegenüber dem Gläubiger nicht erfüllt. </a:t>
            </a:r>
            <a:endParaRPr lang="tr-TR" sz="2000" dirty="0" smtClean="0"/>
          </a:p>
          <a:p>
            <a:pPr>
              <a:spcBef>
                <a:spcPts val="600"/>
              </a:spcBef>
              <a:buNone/>
            </a:pPr>
            <a:r>
              <a:rPr lang="tr-TR" sz="2000" dirty="0" smtClean="0"/>
              <a:t>	</a:t>
            </a:r>
            <a:r>
              <a:rPr lang="de-DE" sz="2000" dirty="0" smtClean="0"/>
              <a:t>Es ist möglich, für alle Geldschulden eine Bürgschaft einzugehen. Die Schuld des Bürgen ist in Abhängigkeit zur Schuld des Schuldners eine sogenannte Schuld „zweiten Grades“. Als Hauptunterschied zur Garantie erlischt infolge dieser Akzessorietät die Haftung des Bürgen mit Erfüllung der Forderung durch den Schuldner. </a:t>
            </a:r>
            <a:endParaRPr lang="tr-TR" sz="2000" dirty="0" smtClean="0"/>
          </a:p>
          <a:p>
            <a:pPr>
              <a:buNone/>
            </a:pPr>
            <a:r>
              <a:rPr lang="tr-TR" dirty="0" smtClean="0"/>
              <a:t>	</a:t>
            </a:r>
            <a:endParaRPr lang="tr-TR" dirty="0"/>
          </a:p>
        </p:txBody>
      </p:sp>
    </p:spTree>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263DEAEF-1637-4FDA-BE0C-BD65E5165450}" type="datetime1">
              <a:rPr lang="de-DE" smtClean="0"/>
              <a:pPr/>
              <a:t>16.01.2013</a:t>
            </a:fld>
            <a:endParaRPr lang="de-DE"/>
          </a:p>
        </p:txBody>
      </p:sp>
      <p:sp>
        <p:nvSpPr>
          <p:cNvPr id="3" name="2 Altbilgi Yer Tutucusu"/>
          <p:cNvSpPr>
            <a:spLocks noGrp="1"/>
          </p:cNvSpPr>
          <p:nvPr>
            <p:ph type="ftr" sz="quarter" idx="11"/>
          </p:nvPr>
        </p:nvSpPr>
        <p:spPr/>
        <p:txBody>
          <a:bodyPr/>
          <a:lstStyle/>
          <a:p>
            <a:r>
              <a:rPr lang="de-DE" smtClean="0"/>
              <a:t>www.gencer-coll.eu</a:t>
            </a:r>
            <a:endParaRPr lang="de-DE" dirty="0"/>
          </a:p>
        </p:txBody>
      </p:sp>
      <p:sp>
        <p:nvSpPr>
          <p:cNvPr id="4" name="3 Slayt Numarası Yer Tutucusu"/>
          <p:cNvSpPr>
            <a:spLocks noGrp="1"/>
          </p:cNvSpPr>
          <p:nvPr>
            <p:ph type="sldNum" sz="quarter" idx="12"/>
          </p:nvPr>
        </p:nvSpPr>
        <p:spPr/>
        <p:txBody>
          <a:bodyPr/>
          <a:lstStyle/>
          <a:p>
            <a:fld id="{BEE2948E-B6F3-4081-9C2A-A2641D91FEA7}" type="slidenum">
              <a:rPr lang="de-DE" smtClean="0"/>
              <a:pPr/>
              <a:t>135</a:t>
            </a:fld>
            <a:endParaRPr lang="de-DE"/>
          </a:p>
        </p:txBody>
      </p:sp>
      <p:sp>
        <p:nvSpPr>
          <p:cNvPr id="5" name="4 Başlık"/>
          <p:cNvSpPr>
            <a:spLocks noGrp="1"/>
          </p:cNvSpPr>
          <p:nvPr>
            <p:ph type="title"/>
          </p:nvPr>
        </p:nvSpPr>
        <p:spPr/>
        <p:txBody>
          <a:bodyPr/>
          <a:lstStyle/>
          <a:p>
            <a:r>
              <a:rPr lang="de-DE" sz="2100" i="1" dirty="0"/>
              <a:t>Besondere Regelungen </a:t>
            </a:r>
            <a:r>
              <a:rPr lang="de-DE" sz="2100" i="1" dirty="0" smtClean="0"/>
              <a:t>A - IX</a:t>
            </a:r>
            <a:endParaRPr lang="tr-TR" sz="2100" i="1" dirty="0"/>
          </a:p>
        </p:txBody>
      </p:sp>
      <p:sp>
        <p:nvSpPr>
          <p:cNvPr id="6" name="5 İçerik Yer Tutucusu"/>
          <p:cNvSpPr>
            <a:spLocks noGrp="1"/>
          </p:cNvSpPr>
          <p:nvPr>
            <p:ph sz="half" idx="1"/>
          </p:nvPr>
        </p:nvSpPr>
        <p:spPr/>
        <p:txBody>
          <a:bodyPr/>
          <a:lstStyle/>
          <a:p>
            <a:r>
              <a:rPr lang="de-DE" sz="2100" dirty="0" smtClean="0"/>
              <a:t>Aufgrund der zahlreichen Probleme in der Praxis bei Anwendung der Bürgschaft wurde im neuen Artikel 583 Türkisches Obligationengesetz nunmehr eine neue strenge Formregelung </a:t>
            </a:r>
            <a:r>
              <a:rPr lang="de-DE" sz="2100" dirty="0" smtClean="0"/>
              <a:t>eingeführt:</a:t>
            </a:r>
            <a:r>
              <a:rPr lang="de-DE" sz="2100" dirty="0"/>
              <a:t> </a:t>
            </a:r>
            <a:r>
              <a:rPr lang="de-DE" sz="2100" dirty="0" smtClean="0"/>
              <a:t>Der </a:t>
            </a:r>
            <a:r>
              <a:rPr lang="de-DE" sz="2100" dirty="0" smtClean="0"/>
              <a:t>Bürgschaftsvertrag ist nicht wirksam geschlossen, wenn dieser nicht schriftlich abgefasst wird, die Bürgschaftshöchstsumme bezeichnet und die Zeit niederlegt, ab wann der Bürge haftet. Nach neuem Gesetz soll er nur noch für in der Zukunft entstehende Ausfallforderungen haften können.</a:t>
            </a:r>
            <a:endParaRPr lang="tr-TR" sz="2100" dirty="0"/>
          </a:p>
        </p:txBody>
      </p:sp>
    </p:spTree>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263DEAEF-1637-4FDA-BE0C-BD65E5165450}" type="datetime1">
              <a:rPr lang="de-DE" smtClean="0"/>
              <a:pPr/>
              <a:t>16.01.2013</a:t>
            </a:fld>
            <a:endParaRPr lang="de-DE"/>
          </a:p>
        </p:txBody>
      </p:sp>
      <p:sp>
        <p:nvSpPr>
          <p:cNvPr id="3" name="2 Altbilgi Yer Tutucusu"/>
          <p:cNvSpPr>
            <a:spLocks noGrp="1"/>
          </p:cNvSpPr>
          <p:nvPr>
            <p:ph type="ftr" sz="quarter" idx="11"/>
          </p:nvPr>
        </p:nvSpPr>
        <p:spPr/>
        <p:txBody>
          <a:bodyPr/>
          <a:lstStyle/>
          <a:p>
            <a:r>
              <a:rPr lang="de-DE" smtClean="0"/>
              <a:t>www.gencer-coll.eu</a:t>
            </a:r>
            <a:endParaRPr lang="de-DE" dirty="0"/>
          </a:p>
        </p:txBody>
      </p:sp>
      <p:sp>
        <p:nvSpPr>
          <p:cNvPr id="4" name="3 Slayt Numarası Yer Tutucusu"/>
          <p:cNvSpPr>
            <a:spLocks noGrp="1"/>
          </p:cNvSpPr>
          <p:nvPr>
            <p:ph type="sldNum" sz="quarter" idx="12"/>
          </p:nvPr>
        </p:nvSpPr>
        <p:spPr/>
        <p:txBody>
          <a:bodyPr/>
          <a:lstStyle/>
          <a:p>
            <a:fld id="{BEE2948E-B6F3-4081-9C2A-A2641D91FEA7}" type="slidenum">
              <a:rPr lang="de-DE" smtClean="0"/>
              <a:pPr/>
              <a:t>136</a:t>
            </a:fld>
            <a:endParaRPr lang="de-DE"/>
          </a:p>
        </p:txBody>
      </p:sp>
      <p:sp>
        <p:nvSpPr>
          <p:cNvPr id="5" name="4 Başlık"/>
          <p:cNvSpPr>
            <a:spLocks noGrp="1"/>
          </p:cNvSpPr>
          <p:nvPr>
            <p:ph type="title"/>
          </p:nvPr>
        </p:nvSpPr>
        <p:spPr/>
        <p:txBody>
          <a:bodyPr/>
          <a:lstStyle/>
          <a:p>
            <a:r>
              <a:rPr lang="de-DE" sz="2100" i="1" dirty="0"/>
              <a:t>Besondere Regelungen </a:t>
            </a:r>
            <a:r>
              <a:rPr lang="de-DE" sz="2100" i="1" dirty="0" smtClean="0"/>
              <a:t>A - X</a:t>
            </a:r>
            <a:endParaRPr lang="tr-TR" sz="2100" i="1" dirty="0"/>
          </a:p>
        </p:txBody>
      </p:sp>
      <p:sp>
        <p:nvSpPr>
          <p:cNvPr id="6" name="5 İçerik Yer Tutucusu"/>
          <p:cNvSpPr>
            <a:spLocks noGrp="1"/>
          </p:cNvSpPr>
          <p:nvPr>
            <p:ph sz="half" idx="1"/>
          </p:nvPr>
        </p:nvSpPr>
        <p:spPr/>
        <p:txBody>
          <a:bodyPr/>
          <a:lstStyle/>
          <a:p>
            <a:pPr algn="just">
              <a:buNone/>
            </a:pPr>
            <a:r>
              <a:rPr lang="de-DE" sz="2100" dirty="0" smtClean="0"/>
              <a:t>Das Gesetz unterscheidet zwischen einfacher</a:t>
            </a:r>
          </a:p>
          <a:p>
            <a:pPr algn="just">
              <a:buNone/>
            </a:pPr>
            <a:r>
              <a:rPr lang="de-DE" sz="2100" dirty="0" smtClean="0"/>
              <a:t>Bürgschaft, solidarischer Bürgschaft und der </a:t>
            </a:r>
          </a:p>
          <a:p>
            <a:pPr algn="just">
              <a:buNone/>
            </a:pPr>
            <a:r>
              <a:rPr lang="de-DE" sz="2100" dirty="0" smtClean="0"/>
              <a:t>gemeinsamen Bürgschaft. </a:t>
            </a:r>
            <a:endParaRPr lang="tr-TR" sz="2100" dirty="0" smtClean="0"/>
          </a:p>
          <a:p>
            <a:pPr>
              <a:spcBef>
                <a:spcPts val="600"/>
              </a:spcBef>
            </a:pPr>
            <a:r>
              <a:rPr lang="tr-TR" sz="2100" dirty="0" smtClean="0"/>
              <a:t>A</a:t>
            </a:r>
            <a:r>
              <a:rPr lang="de-DE" sz="2100" dirty="0" err="1" smtClean="0"/>
              <a:t>rtikel</a:t>
            </a:r>
            <a:r>
              <a:rPr lang="de-DE" sz="2100" dirty="0" smtClean="0"/>
              <a:t> 585 Türkisches Obligationengesetz regelt, dass bei der einfachen Bürgschaft der Gläubiger die Schulderfüllung nicht vom Bürgen verlangen kann, wenn er sich nicht an den Schuldner gehalten hat.</a:t>
            </a:r>
          </a:p>
          <a:p>
            <a:pPr>
              <a:spcBef>
                <a:spcPts val="600"/>
              </a:spcBef>
            </a:pPr>
            <a:r>
              <a:rPr lang="de-DE" sz="2100" dirty="0" smtClean="0"/>
              <a:t>Bei der solidarischen Bürgschaft unterliegt der Gläubiger nicht dieser Akzessorietät und er kann sich wahlweise an den Bürgen oder den Schuldner halten oder andere Sicherungsmittel verwerten. In allen Fällen ist der Verzug des Schuldners Voraussetzung. </a:t>
            </a:r>
            <a:endParaRPr lang="tr-TR" sz="2100" i="1" dirty="0" smtClean="0"/>
          </a:p>
        </p:txBody>
      </p:sp>
    </p:spTree>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263DEAEF-1637-4FDA-BE0C-BD65E5165450}" type="datetime1">
              <a:rPr lang="de-DE" smtClean="0"/>
              <a:pPr/>
              <a:t>16.01.2013</a:t>
            </a:fld>
            <a:endParaRPr lang="de-DE"/>
          </a:p>
        </p:txBody>
      </p:sp>
      <p:sp>
        <p:nvSpPr>
          <p:cNvPr id="3" name="2 Altbilgi Yer Tutucusu"/>
          <p:cNvSpPr>
            <a:spLocks noGrp="1"/>
          </p:cNvSpPr>
          <p:nvPr>
            <p:ph type="ftr" sz="quarter" idx="11"/>
          </p:nvPr>
        </p:nvSpPr>
        <p:spPr/>
        <p:txBody>
          <a:bodyPr/>
          <a:lstStyle/>
          <a:p>
            <a:r>
              <a:rPr lang="de-DE" smtClean="0"/>
              <a:t>www.gencer-coll.eu</a:t>
            </a:r>
            <a:endParaRPr lang="de-DE" dirty="0"/>
          </a:p>
        </p:txBody>
      </p:sp>
      <p:sp>
        <p:nvSpPr>
          <p:cNvPr id="4" name="3 Slayt Numarası Yer Tutucusu"/>
          <p:cNvSpPr>
            <a:spLocks noGrp="1"/>
          </p:cNvSpPr>
          <p:nvPr>
            <p:ph type="sldNum" sz="quarter" idx="12"/>
          </p:nvPr>
        </p:nvSpPr>
        <p:spPr/>
        <p:txBody>
          <a:bodyPr/>
          <a:lstStyle/>
          <a:p>
            <a:fld id="{BEE2948E-B6F3-4081-9C2A-A2641D91FEA7}" type="slidenum">
              <a:rPr lang="de-DE" smtClean="0"/>
              <a:pPr/>
              <a:t>137</a:t>
            </a:fld>
            <a:endParaRPr lang="de-DE"/>
          </a:p>
        </p:txBody>
      </p:sp>
      <p:sp>
        <p:nvSpPr>
          <p:cNvPr id="5" name="4 Başlık"/>
          <p:cNvSpPr>
            <a:spLocks noGrp="1"/>
          </p:cNvSpPr>
          <p:nvPr>
            <p:ph type="title"/>
          </p:nvPr>
        </p:nvSpPr>
        <p:spPr/>
        <p:txBody>
          <a:bodyPr/>
          <a:lstStyle/>
          <a:p>
            <a:r>
              <a:rPr lang="de-DE" sz="2100" i="1" dirty="0"/>
              <a:t>Besondere Regelungen </a:t>
            </a:r>
            <a:r>
              <a:rPr lang="de-DE" sz="2100" i="1" dirty="0" smtClean="0"/>
              <a:t>A - XI</a:t>
            </a:r>
            <a:endParaRPr lang="tr-TR" sz="2100" i="1" dirty="0"/>
          </a:p>
        </p:txBody>
      </p:sp>
      <p:sp>
        <p:nvSpPr>
          <p:cNvPr id="6" name="5 İçerik Yer Tutucusu"/>
          <p:cNvSpPr>
            <a:spLocks noGrp="1"/>
          </p:cNvSpPr>
          <p:nvPr>
            <p:ph sz="half" idx="1"/>
          </p:nvPr>
        </p:nvSpPr>
        <p:spPr/>
        <p:txBody>
          <a:bodyPr/>
          <a:lstStyle/>
          <a:p>
            <a:pPr algn="just"/>
            <a:endParaRPr lang="de-DE" dirty="0" smtClean="0"/>
          </a:p>
          <a:p>
            <a:pPr algn="just"/>
            <a:r>
              <a:rPr lang="de-DE" sz="2100" dirty="0" smtClean="0"/>
              <a:t>Bei der gemeinsamen Bürgschaft haften die Bürgen für ihren eigenen Anteil entsprechend den Regelungen zur einfachen Bürgschaft, hinsichtlich der Anteile der anderen Bürgen als Bürgen dieser. </a:t>
            </a:r>
          </a:p>
        </p:txBody>
      </p:sp>
    </p:spTree>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263DEAEF-1637-4FDA-BE0C-BD65E5165450}" type="datetime1">
              <a:rPr lang="de-DE" smtClean="0"/>
              <a:pPr/>
              <a:t>16.01.2013</a:t>
            </a:fld>
            <a:endParaRPr lang="de-DE"/>
          </a:p>
        </p:txBody>
      </p:sp>
      <p:sp>
        <p:nvSpPr>
          <p:cNvPr id="3" name="2 Altbilgi Yer Tutucusu"/>
          <p:cNvSpPr>
            <a:spLocks noGrp="1"/>
          </p:cNvSpPr>
          <p:nvPr>
            <p:ph type="ftr" sz="quarter" idx="11"/>
          </p:nvPr>
        </p:nvSpPr>
        <p:spPr/>
        <p:txBody>
          <a:bodyPr/>
          <a:lstStyle/>
          <a:p>
            <a:r>
              <a:rPr lang="de-DE" smtClean="0"/>
              <a:t>www.gencer-coll.eu</a:t>
            </a:r>
            <a:endParaRPr lang="de-DE" dirty="0"/>
          </a:p>
        </p:txBody>
      </p:sp>
      <p:sp>
        <p:nvSpPr>
          <p:cNvPr id="4" name="3 Slayt Numarası Yer Tutucusu"/>
          <p:cNvSpPr>
            <a:spLocks noGrp="1"/>
          </p:cNvSpPr>
          <p:nvPr>
            <p:ph type="sldNum" sz="quarter" idx="12"/>
          </p:nvPr>
        </p:nvSpPr>
        <p:spPr/>
        <p:txBody>
          <a:bodyPr/>
          <a:lstStyle/>
          <a:p>
            <a:fld id="{BEE2948E-B6F3-4081-9C2A-A2641D91FEA7}" type="slidenum">
              <a:rPr lang="de-DE" smtClean="0"/>
              <a:pPr/>
              <a:t>138</a:t>
            </a:fld>
            <a:endParaRPr lang="de-DE"/>
          </a:p>
        </p:txBody>
      </p:sp>
      <p:sp>
        <p:nvSpPr>
          <p:cNvPr id="5" name="4 Başlık"/>
          <p:cNvSpPr>
            <a:spLocks noGrp="1"/>
          </p:cNvSpPr>
          <p:nvPr>
            <p:ph type="title"/>
          </p:nvPr>
        </p:nvSpPr>
        <p:spPr/>
        <p:txBody>
          <a:bodyPr/>
          <a:lstStyle/>
          <a:p>
            <a:r>
              <a:rPr lang="de-DE" sz="2100" i="1" dirty="0"/>
              <a:t>Besondere Regelungen </a:t>
            </a:r>
            <a:r>
              <a:rPr lang="de-DE" sz="2100" i="1" dirty="0" smtClean="0"/>
              <a:t>A - XII</a:t>
            </a:r>
            <a:endParaRPr lang="tr-TR" sz="2100" i="1" dirty="0"/>
          </a:p>
        </p:txBody>
      </p:sp>
      <p:sp>
        <p:nvSpPr>
          <p:cNvPr id="6" name="5 İçerik Yer Tutucusu"/>
          <p:cNvSpPr>
            <a:spLocks noGrp="1"/>
          </p:cNvSpPr>
          <p:nvPr>
            <p:ph sz="half" idx="1"/>
          </p:nvPr>
        </p:nvSpPr>
        <p:spPr/>
        <p:txBody>
          <a:bodyPr/>
          <a:lstStyle/>
          <a:p>
            <a:pPr marL="0" indent="0" algn="just">
              <a:buNone/>
            </a:pPr>
            <a:r>
              <a:rPr lang="de-DE" b="1" dirty="0" smtClean="0">
                <a:solidFill>
                  <a:schemeClr val="tx1"/>
                </a:solidFill>
              </a:rPr>
              <a:t>    </a:t>
            </a:r>
            <a:r>
              <a:rPr lang="de-DE" sz="2100" b="1" dirty="0" smtClean="0">
                <a:solidFill>
                  <a:schemeClr val="tx1"/>
                </a:solidFill>
              </a:rPr>
              <a:t>Haftung beim Leistungsvertrag </a:t>
            </a:r>
            <a:endParaRPr lang="tr-TR" sz="2100" b="1" dirty="0" smtClean="0">
              <a:solidFill>
                <a:schemeClr val="tx1"/>
              </a:solidFill>
            </a:endParaRPr>
          </a:p>
          <a:p>
            <a:pPr marL="0" indent="0" algn="just">
              <a:buNone/>
            </a:pPr>
            <a:r>
              <a:rPr lang="de-DE" sz="2100" b="1" dirty="0" smtClean="0">
                <a:solidFill>
                  <a:schemeClr val="tx1"/>
                </a:solidFill>
              </a:rPr>
              <a:t/>
            </a:r>
            <a:br>
              <a:rPr lang="de-DE" sz="2100" b="1" dirty="0" smtClean="0">
                <a:solidFill>
                  <a:schemeClr val="tx1"/>
                </a:solidFill>
              </a:rPr>
            </a:br>
            <a:r>
              <a:rPr lang="de-DE" sz="2100" b="1" dirty="0" smtClean="0">
                <a:solidFill>
                  <a:schemeClr val="tx1"/>
                </a:solidFill>
              </a:rPr>
              <a:t>    </a:t>
            </a:r>
            <a:r>
              <a:rPr lang="de-DE" sz="2100" dirty="0" smtClean="0">
                <a:solidFill>
                  <a:schemeClr val="tx1"/>
                </a:solidFill>
              </a:rPr>
              <a:t>Haftungsbeschränkungen</a:t>
            </a:r>
            <a:endParaRPr lang="tr-TR" sz="2100" dirty="0" smtClean="0">
              <a:solidFill>
                <a:schemeClr val="tx1"/>
              </a:solidFill>
            </a:endParaRPr>
          </a:p>
          <a:p>
            <a:pPr>
              <a:spcBef>
                <a:spcPts val="600"/>
              </a:spcBef>
            </a:pPr>
            <a:r>
              <a:rPr lang="de-DE" sz="2100" dirty="0" smtClean="0"/>
              <a:t>Grundsätzlich haftet der Schuldner für alle Mängel. Anfängliche </a:t>
            </a:r>
            <a:r>
              <a:rPr lang="de-DE" sz="2100" dirty="0"/>
              <a:t>V</a:t>
            </a:r>
            <a:r>
              <a:rPr lang="de-DE" sz="2100" dirty="0" smtClean="0"/>
              <a:t>ereinbarungen mit dem Inhalt, der Schuldner solle auch für grobes Verschulden nicht haften, sind rechtsunwirksam. </a:t>
            </a:r>
            <a:endParaRPr lang="tr-TR" sz="2100" dirty="0" smtClean="0"/>
          </a:p>
          <a:p>
            <a:r>
              <a:rPr lang="de-DE" sz="2100" dirty="0" smtClean="0"/>
              <a:t>Anfängliche Haftungsbeschränkungen zwischen Schuldner und Gläubiger, der Schuldner solle beim Leistungsvertrag überhaupt nicht haften, entfalten ebenfalls keine Rechtswirksamkeit, weil sie unwirksam sind.</a:t>
            </a:r>
            <a:endParaRPr lang="tr-TR" sz="2100" dirty="0" smtClean="0"/>
          </a:p>
        </p:txBody>
      </p:sp>
    </p:spTree>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263DEAEF-1637-4FDA-BE0C-BD65E5165450}" type="datetime1">
              <a:rPr lang="de-DE" smtClean="0"/>
              <a:pPr/>
              <a:t>16.01.2013</a:t>
            </a:fld>
            <a:endParaRPr lang="de-DE"/>
          </a:p>
        </p:txBody>
      </p:sp>
      <p:sp>
        <p:nvSpPr>
          <p:cNvPr id="3" name="2 Altbilgi Yer Tutucusu"/>
          <p:cNvSpPr>
            <a:spLocks noGrp="1"/>
          </p:cNvSpPr>
          <p:nvPr>
            <p:ph type="ftr" sz="quarter" idx="11"/>
          </p:nvPr>
        </p:nvSpPr>
        <p:spPr/>
        <p:txBody>
          <a:bodyPr/>
          <a:lstStyle/>
          <a:p>
            <a:r>
              <a:rPr lang="de-DE" smtClean="0"/>
              <a:t>www.gencer-coll.eu</a:t>
            </a:r>
            <a:endParaRPr lang="de-DE" dirty="0"/>
          </a:p>
        </p:txBody>
      </p:sp>
      <p:sp>
        <p:nvSpPr>
          <p:cNvPr id="4" name="3 Slayt Numarası Yer Tutucusu"/>
          <p:cNvSpPr>
            <a:spLocks noGrp="1"/>
          </p:cNvSpPr>
          <p:nvPr>
            <p:ph type="sldNum" sz="quarter" idx="12"/>
          </p:nvPr>
        </p:nvSpPr>
        <p:spPr/>
        <p:txBody>
          <a:bodyPr/>
          <a:lstStyle/>
          <a:p>
            <a:fld id="{BEE2948E-B6F3-4081-9C2A-A2641D91FEA7}" type="slidenum">
              <a:rPr lang="de-DE" smtClean="0"/>
              <a:pPr/>
              <a:t>139</a:t>
            </a:fld>
            <a:endParaRPr lang="de-DE"/>
          </a:p>
        </p:txBody>
      </p:sp>
      <p:sp>
        <p:nvSpPr>
          <p:cNvPr id="5" name="4 Başlık"/>
          <p:cNvSpPr>
            <a:spLocks noGrp="1"/>
          </p:cNvSpPr>
          <p:nvPr>
            <p:ph type="title"/>
          </p:nvPr>
        </p:nvSpPr>
        <p:spPr/>
        <p:txBody>
          <a:bodyPr/>
          <a:lstStyle/>
          <a:p>
            <a:r>
              <a:rPr lang="de-DE" sz="2100" i="1" dirty="0"/>
              <a:t>Besondere </a:t>
            </a:r>
            <a:r>
              <a:rPr lang="de-DE" sz="2100" i="1" dirty="0" smtClean="0"/>
              <a:t>Regelungen A - XIII</a:t>
            </a:r>
            <a:endParaRPr lang="tr-TR" sz="2100" i="1" dirty="0"/>
          </a:p>
        </p:txBody>
      </p:sp>
      <p:sp>
        <p:nvSpPr>
          <p:cNvPr id="6" name="5 İçerik Yer Tutucusu"/>
          <p:cNvSpPr>
            <a:spLocks noGrp="1"/>
          </p:cNvSpPr>
          <p:nvPr>
            <p:ph sz="half" idx="1"/>
          </p:nvPr>
        </p:nvSpPr>
        <p:spPr/>
        <p:txBody>
          <a:bodyPr/>
          <a:lstStyle/>
          <a:p>
            <a:r>
              <a:rPr lang="de-DE" sz="2100" dirty="0" smtClean="0"/>
              <a:t>Bei Leistungen, die besondere Fachkenntnisse voraussetzen und durch Berufsangehörige gewährt werden, die zu einer Berufsausübung einer besonderen Genehmigung oder Zulassung durch zuständige Stellen bedürfen, </a:t>
            </a:r>
            <a:r>
              <a:rPr lang="de-DE" sz="2100" dirty="0"/>
              <a:t>sind </a:t>
            </a:r>
            <a:r>
              <a:rPr lang="de-DE" sz="2100" dirty="0" smtClean="0"/>
              <a:t>anfängliche </a:t>
            </a:r>
            <a:r>
              <a:rPr lang="de-DE" sz="2100" dirty="0"/>
              <a:t>Vereinbarungen mit dem Inhalt, der Schuldner solle auch </a:t>
            </a:r>
            <a:r>
              <a:rPr lang="de-DE" sz="2100" dirty="0" smtClean="0"/>
              <a:t>bereits für leichtes </a:t>
            </a:r>
            <a:r>
              <a:rPr lang="de-DE" sz="2100" dirty="0"/>
              <a:t>Verschulden nicht haften, </a:t>
            </a:r>
            <a:r>
              <a:rPr lang="de-DE" sz="2100" dirty="0" smtClean="0"/>
              <a:t>rechtsunwirksam.</a:t>
            </a:r>
            <a:endParaRPr lang="tr-TR" sz="21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263DEAEF-1637-4FDA-BE0C-BD65E5165450}" type="datetime1">
              <a:rPr lang="de-DE" smtClean="0"/>
              <a:pPr/>
              <a:t>16.01.2013</a:t>
            </a:fld>
            <a:endParaRPr lang="de-DE"/>
          </a:p>
        </p:txBody>
      </p:sp>
      <p:sp>
        <p:nvSpPr>
          <p:cNvPr id="3" name="2 Altbilgi Yer Tutucusu"/>
          <p:cNvSpPr>
            <a:spLocks noGrp="1"/>
          </p:cNvSpPr>
          <p:nvPr>
            <p:ph type="ftr" sz="quarter" idx="11"/>
          </p:nvPr>
        </p:nvSpPr>
        <p:spPr/>
        <p:txBody>
          <a:bodyPr/>
          <a:lstStyle/>
          <a:p>
            <a:r>
              <a:rPr lang="de-DE" smtClean="0"/>
              <a:t>www.gencer-coll.eu</a:t>
            </a:r>
            <a:endParaRPr lang="de-DE" dirty="0"/>
          </a:p>
        </p:txBody>
      </p:sp>
      <p:sp>
        <p:nvSpPr>
          <p:cNvPr id="4" name="3 Slayt Numarası Yer Tutucusu"/>
          <p:cNvSpPr>
            <a:spLocks noGrp="1"/>
          </p:cNvSpPr>
          <p:nvPr>
            <p:ph type="sldNum" sz="quarter" idx="12"/>
          </p:nvPr>
        </p:nvSpPr>
        <p:spPr/>
        <p:txBody>
          <a:bodyPr/>
          <a:lstStyle/>
          <a:p>
            <a:fld id="{BEE2948E-B6F3-4081-9C2A-A2641D91FEA7}" type="slidenum">
              <a:rPr lang="de-DE" smtClean="0"/>
              <a:pPr/>
              <a:t>14</a:t>
            </a:fld>
            <a:endParaRPr lang="de-DE"/>
          </a:p>
        </p:txBody>
      </p:sp>
      <p:sp>
        <p:nvSpPr>
          <p:cNvPr id="5" name="4 Başlık"/>
          <p:cNvSpPr>
            <a:spLocks noGrp="1"/>
          </p:cNvSpPr>
          <p:nvPr>
            <p:ph type="title"/>
          </p:nvPr>
        </p:nvSpPr>
        <p:spPr/>
        <p:txBody>
          <a:bodyPr/>
          <a:lstStyle/>
          <a:p>
            <a:r>
              <a:rPr lang="de-DE" sz="2100" i="1" dirty="0"/>
              <a:t>Grundlagen türkischen Rechts </a:t>
            </a:r>
            <a:r>
              <a:rPr lang="de-DE" sz="2100" i="1" dirty="0" smtClean="0"/>
              <a:t>V: </a:t>
            </a:r>
            <a:r>
              <a:rPr lang="de-DE" sz="2100" dirty="0" smtClean="0"/>
              <a:t>Investitionen IV</a:t>
            </a:r>
            <a:endParaRPr lang="tr-TR" sz="2100" b="1" dirty="0"/>
          </a:p>
        </p:txBody>
      </p:sp>
      <p:sp>
        <p:nvSpPr>
          <p:cNvPr id="6" name="5 İçerik Yer Tutucusu"/>
          <p:cNvSpPr>
            <a:spLocks noGrp="1"/>
          </p:cNvSpPr>
          <p:nvPr>
            <p:ph sz="half" idx="1"/>
          </p:nvPr>
        </p:nvSpPr>
        <p:spPr>
          <a:xfrm>
            <a:off x="251518" y="1988840"/>
            <a:ext cx="8106696" cy="4297680"/>
          </a:xfrm>
        </p:spPr>
        <p:txBody>
          <a:bodyPr/>
          <a:lstStyle/>
          <a:p>
            <a:pPr>
              <a:buNone/>
            </a:pPr>
            <a:r>
              <a:rPr lang="de-DE" sz="1950" dirty="0" smtClean="0"/>
              <a:t>Die aufgrund ausländischer Direktinvestitionen in der</a:t>
            </a:r>
          </a:p>
          <a:p>
            <a:pPr>
              <a:buNone/>
            </a:pPr>
            <a:r>
              <a:rPr lang="de-DE" sz="1950" dirty="0" smtClean="0"/>
              <a:t>Türkei erwirtschafteten folgenden Güter</a:t>
            </a:r>
            <a:endParaRPr lang="tr-TR" sz="1950" dirty="0" smtClean="0"/>
          </a:p>
          <a:p>
            <a:pPr>
              <a:buNone/>
            </a:pPr>
            <a:endParaRPr lang="tr-TR" sz="1950" b="1" i="1" u="sng" dirty="0" smtClean="0"/>
          </a:p>
          <a:p>
            <a:r>
              <a:rPr lang="tr-TR" sz="1950" b="1" i="1" dirty="0" smtClean="0"/>
              <a:t>	</a:t>
            </a:r>
            <a:r>
              <a:rPr lang="de-DE" sz="1950" b="1" i="1" dirty="0" smtClean="0"/>
              <a:t>Nettogewinne, sonstigen Ausschüttungen</a:t>
            </a:r>
            <a:r>
              <a:rPr lang="tr-TR" sz="1950" b="1" i="1" dirty="0" smtClean="0"/>
              <a:t>, </a:t>
            </a:r>
            <a:r>
              <a:rPr lang="de-DE" sz="1950" b="1" i="1" dirty="0" smtClean="0"/>
              <a:t>	Verkaufserlöse,</a:t>
            </a:r>
            <a:endParaRPr lang="tr-TR" sz="1950" b="1" i="1" dirty="0" smtClean="0"/>
          </a:p>
          <a:p>
            <a:r>
              <a:rPr lang="tr-TR" sz="1950" b="1" i="1" dirty="0" smtClean="0"/>
              <a:t>	</a:t>
            </a:r>
            <a:r>
              <a:rPr lang="de-DE" sz="1950" b="1" i="1" dirty="0" smtClean="0"/>
              <a:t>Liquidations- und Schadenersatzleistungen;</a:t>
            </a:r>
            <a:endParaRPr lang="tr-TR" sz="1950" b="1" i="1" dirty="0" smtClean="0"/>
          </a:p>
          <a:p>
            <a:r>
              <a:rPr lang="tr-TR" sz="1950" b="1" i="1" dirty="0" smtClean="0"/>
              <a:t>	</a:t>
            </a:r>
            <a:r>
              <a:rPr lang="de-DE" sz="1950" b="1" i="1" dirty="0" smtClean="0"/>
              <a:t>Zahlungen aufgrund von Lizenz- und  Nutzungsrechten, </a:t>
            </a:r>
            <a:endParaRPr lang="tr-TR" sz="1950" b="1" i="1" dirty="0" smtClean="0"/>
          </a:p>
          <a:p>
            <a:r>
              <a:rPr lang="tr-TR" sz="1950" b="1" i="1" dirty="0" smtClean="0"/>
              <a:t>	</a:t>
            </a:r>
            <a:r>
              <a:rPr lang="de-DE" sz="1950" b="1" i="1" dirty="0" smtClean="0"/>
              <a:t>oder Zahlungen aus sonstigen vergleichbaren 	Vereinbarungen und</a:t>
            </a:r>
            <a:endParaRPr lang="tr-TR" sz="1950" b="1" i="1" dirty="0" smtClean="0"/>
          </a:p>
          <a:p>
            <a:r>
              <a:rPr lang="tr-TR" sz="1950" b="1" i="1" dirty="0" smtClean="0"/>
              <a:t>	</a:t>
            </a:r>
            <a:r>
              <a:rPr lang="de-DE" sz="1950" b="1" i="1" dirty="0" smtClean="0"/>
              <a:t>Kreditzahlungen in Form von Kapital und Zinsen</a:t>
            </a:r>
            <a:endParaRPr lang="tr-TR" sz="1950" dirty="0" smtClean="0"/>
          </a:p>
          <a:p>
            <a:pPr>
              <a:buNone/>
            </a:pPr>
            <a:endParaRPr lang="tr-TR" sz="1950" dirty="0" smtClean="0"/>
          </a:p>
          <a:p>
            <a:pPr>
              <a:buNone/>
            </a:pPr>
            <a:r>
              <a:rPr lang="de-DE" sz="1950" dirty="0" smtClean="0"/>
              <a:t>können durch Banken oder sonstige Finanzinstitutionen </a:t>
            </a:r>
            <a:r>
              <a:rPr lang="de-DE" sz="1950" u="sng" dirty="0" smtClean="0"/>
              <a:t>frei ins Ausland</a:t>
            </a:r>
          </a:p>
          <a:p>
            <a:pPr>
              <a:buNone/>
            </a:pPr>
            <a:r>
              <a:rPr lang="de-DE" sz="1950" u="sng" dirty="0" smtClean="0"/>
              <a:t>transferiert</a:t>
            </a:r>
            <a:r>
              <a:rPr lang="de-DE" sz="1950" dirty="0" smtClean="0"/>
              <a:t> werden. </a:t>
            </a:r>
            <a:endParaRPr lang="tr-TR" sz="1950" u="sng" dirty="0"/>
          </a:p>
        </p:txBody>
      </p:sp>
    </p:spTree>
  </p:cSld>
  <p:clrMapOvr>
    <a:masterClrMapping/>
  </p:clrMapOvr>
  <p:timing>
    <p:tnLst>
      <p:par>
        <p:cTn id="1" dur="indefinite" restart="never" nodeType="tmRoot"/>
      </p:par>
    </p:tnLst>
  </p:timing>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263DEAEF-1637-4FDA-BE0C-BD65E5165450}" type="datetime1">
              <a:rPr lang="de-DE" smtClean="0"/>
              <a:pPr/>
              <a:t>16.01.2013</a:t>
            </a:fld>
            <a:endParaRPr lang="de-DE"/>
          </a:p>
        </p:txBody>
      </p:sp>
      <p:sp>
        <p:nvSpPr>
          <p:cNvPr id="3" name="2 Altbilgi Yer Tutucusu"/>
          <p:cNvSpPr>
            <a:spLocks noGrp="1"/>
          </p:cNvSpPr>
          <p:nvPr>
            <p:ph type="ftr" sz="quarter" idx="11"/>
          </p:nvPr>
        </p:nvSpPr>
        <p:spPr/>
        <p:txBody>
          <a:bodyPr/>
          <a:lstStyle/>
          <a:p>
            <a:r>
              <a:rPr lang="de-DE" smtClean="0"/>
              <a:t>www.gencer-coll.eu</a:t>
            </a:r>
            <a:endParaRPr lang="de-DE" dirty="0"/>
          </a:p>
        </p:txBody>
      </p:sp>
      <p:sp>
        <p:nvSpPr>
          <p:cNvPr id="4" name="3 Slayt Numarası Yer Tutucusu"/>
          <p:cNvSpPr>
            <a:spLocks noGrp="1"/>
          </p:cNvSpPr>
          <p:nvPr>
            <p:ph type="sldNum" sz="quarter" idx="12"/>
          </p:nvPr>
        </p:nvSpPr>
        <p:spPr/>
        <p:txBody>
          <a:bodyPr/>
          <a:lstStyle/>
          <a:p>
            <a:fld id="{BEE2948E-B6F3-4081-9C2A-A2641D91FEA7}" type="slidenum">
              <a:rPr lang="de-DE" smtClean="0"/>
              <a:pPr/>
              <a:t>140</a:t>
            </a:fld>
            <a:endParaRPr lang="de-DE"/>
          </a:p>
        </p:txBody>
      </p:sp>
      <p:sp>
        <p:nvSpPr>
          <p:cNvPr id="5" name="4 Başlık"/>
          <p:cNvSpPr>
            <a:spLocks noGrp="1"/>
          </p:cNvSpPr>
          <p:nvPr>
            <p:ph type="title"/>
          </p:nvPr>
        </p:nvSpPr>
        <p:spPr/>
        <p:txBody>
          <a:bodyPr/>
          <a:lstStyle/>
          <a:p>
            <a:r>
              <a:rPr lang="de-DE" sz="2100" i="1" dirty="0"/>
              <a:t>Besondere Regelungen </a:t>
            </a:r>
            <a:r>
              <a:rPr lang="de-DE" sz="2100" i="1" dirty="0" smtClean="0"/>
              <a:t>A - XIV</a:t>
            </a:r>
            <a:endParaRPr lang="tr-TR" sz="2100" i="1" dirty="0"/>
          </a:p>
        </p:txBody>
      </p:sp>
      <p:sp>
        <p:nvSpPr>
          <p:cNvPr id="6" name="5 İçerik Yer Tutucusu"/>
          <p:cNvSpPr>
            <a:spLocks noGrp="1"/>
          </p:cNvSpPr>
          <p:nvPr>
            <p:ph sz="half" idx="1"/>
          </p:nvPr>
        </p:nvSpPr>
        <p:spPr/>
        <p:txBody>
          <a:bodyPr/>
          <a:lstStyle/>
          <a:p>
            <a:pPr marL="0" indent="0">
              <a:buNone/>
            </a:pPr>
            <a:r>
              <a:rPr lang="de-DE" sz="2100" b="1" dirty="0" smtClean="0"/>
              <a:t>Allgemeine Geschäftsbedingungen </a:t>
            </a:r>
          </a:p>
          <a:p>
            <a:pPr marL="0" indent="0">
              <a:buNone/>
            </a:pPr>
            <a:endParaRPr lang="de-DE" sz="2100" dirty="0" smtClean="0"/>
          </a:p>
          <a:p>
            <a:pPr marL="0" indent="0">
              <a:buNone/>
            </a:pPr>
            <a:r>
              <a:rPr lang="de-DE" sz="2100" dirty="0" smtClean="0"/>
              <a:t>Das Türkische Obligationengesetz beinhaltet eine neue Regelung betreffend die allgemeinen Geschäftsbedingungen: </a:t>
            </a:r>
          </a:p>
          <a:p>
            <a:pPr marL="0" indent="0">
              <a:buNone/>
            </a:pPr>
            <a:r>
              <a:rPr lang="de-DE" sz="2100" dirty="0" smtClean="0"/>
              <a:t>Nach Artikel 20 handelt es sich bei Reglungen um allgemeine Geschäftsbedingungen, bei denen derjenige, der sie im Rahmen eines Vertragsverhältnisses einsetzt, diese einseitig </a:t>
            </a:r>
            <a:r>
              <a:rPr lang="de-DE" sz="2100" dirty="0" smtClean="0"/>
              <a:t>formuliert, der </a:t>
            </a:r>
            <a:r>
              <a:rPr lang="de-DE" sz="2100" dirty="0" smtClean="0"/>
              <a:t>Gegenseite </a:t>
            </a:r>
            <a:r>
              <a:rPr lang="de-DE" sz="2100" dirty="0" smtClean="0"/>
              <a:t>vorlegt und </a:t>
            </a:r>
            <a:r>
              <a:rPr lang="de-DE" sz="2100" dirty="0" smtClean="0"/>
              <a:t>in Zukunft bei zahlreichen ähnlich gelagerten Verträgen anwenden möchte. </a:t>
            </a:r>
            <a:endParaRPr lang="tr-TR" sz="2100" dirty="0" smtClean="0"/>
          </a:p>
          <a:p>
            <a:endParaRPr lang="tr-TR" dirty="0"/>
          </a:p>
        </p:txBody>
      </p:sp>
    </p:spTree>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263DEAEF-1637-4FDA-BE0C-BD65E5165450}" type="datetime1">
              <a:rPr lang="de-DE" smtClean="0"/>
              <a:pPr/>
              <a:t>16.01.2013</a:t>
            </a:fld>
            <a:endParaRPr lang="de-DE"/>
          </a:p>
        </p:txBody>
      </p:sp>
      <p:sp>
        <p:nvSpPr>
          <p:cNvPr id="3" name="2 Altbilgi Yer Tutucusu"/>
          <p:cNvSpPr>
            <a:spLocks noGrp="1"/>
          </p:cNvSpPr>
          <p:nvPr>
            <p:ph type="ftr" sz="quarter" idx="11"/>
          </p:nvPr>
        </p:nvSpPr>
        <p:spPr/>
        <p:txBody>
          <a:bodyPr/>
          <a:lstStyle/>
          <a:p>
            <a:r>
              <a:rPr lang="de-DE" smtClean="0"/>
              <a:t>www.gencer-coll.eu</a:t>
            </a:r>
            <a:endParaRPr lang="de-DE" dirty="0"/>
          </a:p>
        </p:txBody>
      </p:sp>
      <p:sp>
        <p:nvSpPr>
          <p:cNvPr id="4" name="3 Slayt Numarası Yer Tutucusu"/>
          <p:cNvSpPr>
            <a:spLocks noGrp="1"/>
          </p:cNvSpPr>
          <p:nvPr>
            <p:ph type="sldNum" sz="quarter" idx="12"/>
          </p:nvPr>
        </p:nvSpPr>
        <p:spPr/>
        <p:txBody>
          <a:bodyPr/>
          <a:lstStyle/>
          <a:p>
            <a:fld id="{BEE2948E-B6F3-4081-9C2A-A2641D91FEA7}" type="slidenum">
              <a:rPr lang="de-DE" smtClean="0"/>
              <a:pPr/>
              <a:t>141</a:t>
            </a:fld>
            <a:endParaRPr lang="de-DE"/>
          </a:p>
        </p:txBody>
      </p:sp>
      <p:sp>
        <p:nvSpPr>
          <p:cNvPr id="5" name="4 Başlık"/>
          <p:cNvSpPr>
            <a:spLocks noGrp="1"/>
          </p:cNvSpPr>
          <p:nvPr>
            <p:ph type="title"/>
          </p:nvPr>
        </p:nvSpPr>
        <p:spPr/>
        <p:txBody>
          <a:bodyPr/>
          <a:lstStyle/>
          <a:p>
            <a:r>
              <a:rPr lang="de-DE" sz="2100" i="1" dirty="0"/>
              <a:t>Besondere Regelungen </a:t>
            </a:r>
            <a:r>
              <a:rPr lang="de-DE" sz="2100" i="1" dirty="0" smtClean="0"/>
              <a:t>A - XV</a:t>
            </a:r>
            <a:endParaRPr lang="tr-TR" sz="2100" i="1" dirty="0"/>
          </a:p>
        </p:txBody>
      </p:sp>
      <p:sp>
        <p:nvSpPr>
          <p:cNvPr id="6" name="5 İçerik Yer Tutucusu"/>
          <p:cNvSpPr>
            <a:spLocks noGrp="1"/>
          </p:cNvSpPr>
          <p:nvPr>
            <p:ph sz="half" idx="1"/>
          </p:nvPr>
        </p:nvSpPr>
        <p:spPr>
          <a:xfrm>
            <a:off x="214282" y="2000240"/>
            <a:ext cx="7200802" cy="4032448"/>
          </a:xfrm>
        </p:spPr>
        <p:txBody>
          <a:bodyPr/>
          <a:lstStyle/>
          <a:p>
            <a:r>
              <a:rPr lang="de-DE" sz="2100" dirty="0" smtClean="0"/>
              <a:t>Voraussetzung für die rechtswirksame Vereinbarung allgemeiner Geschäftsbedingungen im Rahmen des geschlossenen Vertrages sind die Umstände, dass derjenige, der sie einführt, der Gegenseite das Vorhandensein ausdrücklich zu erkennen  gibt, ihm die Möglichkeit zur Kenntnisnahme des Inhalts gewährt wird und die Gegenseite mit den Bedingungen einverstanden ist. Widrigenfalls gelten die allgemeinen Geschäftsbedingungen als nicht vereinbart. </a:t>
            </a:r>
            <a:endParaRPr lang="de-DE" sz="2100" dirty="0" smtClean="0"/>
          </a:p>
          <a:p>
            <a:endParaRPr lang="de-DE" sz="2100" dirty="0" smtClean="0"/>
          </a:p>
          <a:p>
            <a:r>
              <a:rPr lang="de-DE" sz="2100" dirty="0" smtClean="0"/>
              <a:t>Der Vertragsschluss wird hiervon nicht berührt. </a:t>
            </a:r>
            <a:endParaRPr lang="tr-TR" sz="2100" dirty="0" smtClean="0"/>
          </a:p>
          <a:p>
            <a:endParaRPr lang="tr-TR" sz="2100" dirty="0"/>
          </a:p>
        </p:txBody>
      </p:sp>
    </p:spTree>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263DEAEF-1637-4FDA-BE0C-BD65E5165450}" type="datetime1">
              <a:rPr lang="de-DE" smtClean="0"/>
              <a:pPr/>
              <a:t>16.01.2013</a:t>
            </a:fld>
            <a:endParaRPr lang="de-DE"/>
          </a:p>
        </p:txBody>
      </p:sp>
      <p:sp>
        <p:nvSpPr>
          <p:cNvPr id="3" name="2 Altbilgi Yer Tutucusu"/>
          <p:cNvSpPr>
            <a:spLocks noGrp="1"/>
          </p:cNvSpPr>
          <p:nvPr>
            <p:ph type="ftr" sz="quarter" idx="11"/>
          </p:nvPr>
        </p:nvSpPr>
        <p:spPr/>
        <p:txBody>
          <a:bodyPr/>
          <a:lstStyle/>
          <a:p>
            <a:r>
              <a:rPr lang="de-DE" smtClean="0"/>
              <a:t>www.gencer-coll.eu</a:t>
            </a:r>
            <a:endParaRPr lang="de-DE" dirty="0"/>
          </a:p>
        </p:txBody>
      </p:sp>
      <p:sp>
        <p:nvSpPr>
          <p:cNvPr id="4" name="3 Slayt Numarası Yer Tutucusu"/>
          <p:cNvSpPr>
            <a:spLocks noGrp="1"/>
          </p:cNvSpPr>
          <p:nvPr>
            <p:ph type="sldNum" sz="quarter" idx="12"/>
          </p:nvPr>
        </p:nvSpPr>
        <p:spPr/>
        <p:txBody>
          <a:bodyPr/>
          <a:lstStyle/>
          <a:p>
            <a:fld id="{BEE2948E-B6F3-4081-9C2A-A2641D91FEA7}" type="slidenum">
              <a:rPr lang="de-DE" smtClean="0"/>
              <a:pPr/>
              <a:t>142</a:t>
            </a:fld>
            <a:endParaRPr lang="de-DE"/>
          </a:p>
        </p:txBody>
      </p:sp>
      <p:sp>
        <p:nvSpPr>
          <p:cNvPr id="5" name="4 Başlık"/>
          <p:cNvSpPr>
            <a:spLocks noGrp="1"/>
          </p:cNvSpPr>
          <p:nvPr>
            <p:ph type="title"/>
          </p:nvPr>
        </p:nvSpPr>
        <p:spPr/>
        <p:txBody>
          <a:bodyPr/>
          <a:lstStyle/>
          <a:p>
            <a:r>
              <a:rPr lang="de-DE" sz="2100" i="1" dirty="0"/>
              <a:t>Besondere Regelungen </a:t>
            </a:r>
            <a:r>
              <a:rPr lang="de-DE" sz="2100" i="1" dirty="0" smtClean="0"/>
              <a:t>A - XVI</a:t>
            </a:r>
            <a:endParaRPr lang="tr-TR" sz="2100" i="1" dirty="0"/>
          </a:p>
        </p:txBody>
      </p:sp>
      <p:sp>
        <p:nvSpPr>
          <p:cNvPr id="6" name="5 İçerik Yer Tutucusu"/>
          <p:cNvSpPr>
            <a:spLocks noGrp="1"/>
          </p:cNvSpPr>
          <p:nvPr>
            <p:ph sz="half" idx="1"/>
          </p:nvPr>
        </p:nvSpPr>
        <p:spPr/>
        <p:txBody>
          <a:bodyPr/>
          <a:lstStyle/>
          <a:p>
            <a:pPr marL="0" indent="0">
              <a:buNone/>
            </a:pPr>
            <a:r>
              <a:rPr lang="de-DE" sz="2200" b="1" dirty="0">
                <a:solidFill>
                  <a:schemeClr val="tx1"/>
                </a:solidFill>
              </a:rPr>
              <a:t> </a:t>
            </a:r>
            <a:r>
              <a:rPr lang="de-DE" sz="2200" b="1" dirty="0" smtClean="0">
                <a:solidFill>
                  <a:schemeClr val="tx1"/>
                </a:solidFill>
              </a:rPr>
              <a:t>    </a:t>
            </a:r>
            <a:r>
              <a:rPr lang="de-DE" sz="2100" b="1" dirty="0" smtClean="0">
                <a:solidFill>
                  <a:schemeClr val="tx1"/>
                </a:solidFill>
              </a:rPr>
              <a:t>Verbraucherschutz</a:t>
            </a:r>
            <a:r>
              <a:rPr lang="tr-TR" sz="2100" b="1" dirty="0" smtClean="0"/>
              <a:t> </a:t>
            </a:r>
            <a:r>
              <a:rPr lang="de-DE" sz="2100" b="1" dirty="0" smtClean="0"/>
              <a:t>	</a:t>
            </a:r>
            <a:endParaRPr lang="tr-TR" sz="2100" b="1" dirty="0" smtClean="0"/>
          </a:p>
          <a:p>
            <a:pPr>
              <a:spcBef>
                <a:spcPts val="600"/>
              </a:spcBef>
            </a:pPr>
            <a:r>
              <a:rPr lang="de-DE" sz="2100" dirty="0" smtClean="0"/>
              <a:t>Rechtsgeschäfte, bei denen auf der einen Seite ein Verbraucher beteiligt ist, unterliegen stets den Regelungen des Verbraucherschutzgesetzes. </a:t>
            </a:r>
          </a:p>
          <a:p>
            <a:pPr>
              <a:spcBef>
                <a:spcPts val="600"/>
              </a:spcBef>
            </a:pPr>
            <a:r>
              <a:rPr lang="de-DE" sz="2100" dirty="0" smtClean="0"/>
              <a:t>Wie bereits der Name bekannt gibt, sind in diesem Gesetz zahlreiche Regelungen vorhanden, die den Verbraucher in seiner Rechtsposition stärken. So bestehen Sonderreglungen bei der Ratenzahlung, dem Haustürgeschäft, den Sonderangeboten, den Verbraucherkrediten, den Kreditkartenverträgen, der </a:t>
            </a:r>
            <a:r>
              <a:rPr lang="de-DE" sz="2100" dirty="0" smtClean="0"/>
              <a:t>Etikettierung und </a:t>
            </a:r>
            <a:r>
              <a:rPr lang="de-DE" sz="2100" dirty="0" smtClean="0"/>
              <a:t>der Werbung zu Gunsten der Verbraucher.</a:t>
            </a:r>
            <a:endParaRPr lang="tr-TR" sz="2100" dirty="0"/>
          </a:p>
        </p:txBody>
      </p:sp>
    </p:spTree>
  </p:cSld>
  <p:clrMapOvr>
    <a:masterClrMapping/>
  </p:clrMapOvr>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263DEAEF-1637-4FDA-BE0C-BD65E5165450}" type="datetime1">
              <a:rPr lang="de-DE" smtClean="0"/>
              <a:pPr/>
              <a:t>16.01.2013</a:t>
            </a:fld>
            <a:endParaRPr lang="de-DE"/>
          </a:p>
        </p:txBody>
      </p:sp>
      <p:sp>
        <p:nvSpPr>
          <p:cNvPr id="3" name="2 Altbilgi Yer Tutucusu"/>
          <p:cNvSpPr>
            <a:spLocks noGrp="1"/>
          </p:cNvSpPr>
          <p:nvPr>
            <p:ph type="ftr" sz="quarter" idx="11"/>
          </p:nvPr>
        </p:nvSpPr>
        <p:spPr/>
        <p:txBody>
          <a:bodyPr/>
          <a:lstStyle/>
          <a:p>
            <a:r>
              <a:rPr lang="de-DE" smtClean="0"/>
              <a:t>www.gencer-coll.eu</a:t>
            </a:r>
            <a:endParaRPr lang="de-DE" dirty="0"/>
          </a:p>
        </p:txBody>
      </p:sp>
      <p:sp>
        <p:nvSpPr>
          <p:cNvPr id="4" name="3 Slayt Numarası Yer Tutucusu"/>
          <p:cNvSpPr>
            <a:spLocks noGrp="1"/>
          </p:cNvSpPr>
          <p:nvPr>
            <p:ph type="sldNum" sz="quarter" idx="12"/>
          </p:nvPr>
        </p:nvSpPr>
        <p:spPr/>
        <p:txBody>
          <a:bodyPr/>
          <a:lstStyle/>
          <a:p>
            <a:fld id="{BEE2948E-B6F3-4081-9C2A-A2641D91FEA7}" type="slidenum">
              <a:rPr lang="de-DE" smtClean="0"/>
              <a:pPr/>
              <a:t>143</a:t>
            </a:fld>
            <a:endParaRPr lang="de-DE"/>
          </a:p>
        </p:txBody>
      </p:sp>
      <p:sp>
        <p:nvSpPr>
          <p:cNvPr id="5" name="4 Başlık"/>
          <p:cNvSpPr>
            <a:spLocks noGrp="1"/>
          </p:cNvSpPr>
          <p:nvPr>
            <p:ph type="title"/>
          </p:nvPr>
        </p:nvSpPr>
        <p:spPr/>
        <p:txBody>
          <a:bodyPr/>
          <a:lstStyle/>
          <a:p>
            <a:r>
              <a:rPr lang="de-DE" sz="2100" i="1" dirty="0"/>
              <a:t>Besondere Regelungen </a:t>
            </a:r>
            <a:r>
              <a:rPr lang="de-DE" sz="2100" i="1" dirty="0" smtClean="0"/>
              <a:t>A - XVII</a:t>
            </a:r>
            <a:endParaRPr lang="tr-TR" sz="2100" i="1" dirty="0"/>
          </a:p>
        </p:txBody>
      </p:sp>
      <p:sp>
        <p:nvSpPr>
          <p:cNvPr id="6" name="5 İçerik Yer Tutucusu"/>
          <p:cNvSpPr>
            <a:spLocks noGrp="1"/>
          </p:cNvSpPr>
          <p:nvPr>
            <p:ph sz="half" idx="1"/>
          </p:nvPr>
        </p:nvSpPr>
        <p:spPr/>
        <p:txBody>
          <a:bodyPr/>
          <a:lstStyle/>
          <a:p>
            <a:r>
              <a:rPr lang="de-DE" sz="2100" dirty="0" smtClean="0"/>
              <a:t>Die mit dem neuen Türkischen Obligationengesetz gebrachte gesetzliche Neuregelung zu den allgemeinen Geschäftsbedingungen wurde zu Gunsten der Verbraucher bereits im Verbraucherschutzgesetz im Jahre 1995 berücksichtigt. </a:t>
            </a:r>
            <a:endParaRPr lang="de-DE" sz="2100" dirty="0" smtClean="0"/>
          </a:p>
          <a:p>
            <a:endParaRPr lang="tr-TR" sz="2100" dirty="0" smtClean="0"/>
          </a:p>
          <a:p>
            <a:r>
              <a:rPr lang="de-DE" sz="2100" dirty="0" smtClean="0"/>
              <a:t>Gemäß Artikel 6 des Gesetzes sind Vertragsbedingungen, die einseitig durch den Verkäufer oder Leistungserbringer in den Vertrag eingebracht werden und die Rechte des Verbrauchers entgegen den Grundsätzen des Treu und Glaubens beeinträchtigen, unwirksam. </a:t>
            </a:r>
            <a:r>
              <a:rPr lang="tr-TR" sz="2100" dirty="0" smtClean="0"/>
              <a:t>	 </a:t>
            </a:r>
          </a:p>
          <a:p>
            <a:endParaRPr lang="tr-TR" sz="2100" dirty="0"/>
          </a:p>
        </p:txBody>
      </p:sp>
    </p:spTree>
  </p:cSld>
  <p:clrMapOvr>
    <a:masterClrMapping/>
  </p:clrMapOvr>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263DEAEF-1637-4FDA-BE0C-BD65E5165450}" type="datetime1">
              <a:rPr lang="de-DE" smtClean="0"/>
              <a:pPr/>
              <a:t>16.01.2013</a:t>
            </a:fld>
            <a:endParaRPr lang="de-DE"/>
          </a:p>
        </p:txBody>
      </p:sp>
      <p:sp>
        <p:nvSpPr>
          <p:cNvPr id="3" name="2 Altbilgi Yer Tutucusu"/>
          <p:cNvSpPr>
            <a:spLocks noGrp="1"/>
          </p:cNvSpPr>
          <p:nvPr>
            <p:ph type="ftr" sz="quarter" idx="11"/>
          </p:nvPr>
        </p:nvSpPr>
        <p:spPr/>
        <p:txBody>
          <a:bodyPr/>
          <a:lstStyle/>
          <a:p>
            <a:r>
              <a:rPr lang="de-DE" smtClean="0"/>
              <a:t>www.gencer-coll.eu</a:t>
            </a:r>
            <a:endParaRPr lang="de-DE" dirty="0"/>
          </a:p>
        </p:txBody>
      </p:sp>
      <p:sp>
        <p:nvSpPr>
          <p:cNvPr id="4" name="3 Slayt Numarası Yer Tutucusu"/>
          <p:cNvSpPr>
            <a:spLocks noGrp="1"/>
          </p:cNvSpPr>
          <p:nvPr>
            <p:ph type="sldNum" sz="quarter" idx="12"/>
          </p:nvPr>
        </p:nvSpPr>
        <p:spPr/>
        <p:txBody>
          <a:bodyPr/>
          <a:lstStyle/>
          <a:p>
            <a:fld id="{BEE2948E-B6F3-4081-9C2A-A2641D91FEA7}" type="slidenum">
              <a:rPr lang="de-DE" smtClean="0"/>
              <a:pPr/>
              <a:t>144</a:t>
            </a:fld>
            <a:endParaRPr lang="de-DE"/>
          </a:p>
        </p:txBody>
      </p:sp>
      <p:sp>
        <p:nvSpPr>
          <p:cNvPr id="5" name="4 Başlık"/>
          <p:cNvSpPr>
            <a:spLocks noGrp="1"/>
          </p:cNvSpPr>
          <p:nvPr>
            <p:ph type="title"/>
          </p:nvPr>
        </p:nvSpPr>
        <p:spPr/>
        <p:txBody>
          <a:bodyPr/>
          <a:lstStyle/>
          <a:p>
            <a:r>
              <a:rPr lang="de-DE" sz="2100" i="1" dirty="0"/>
              <a:t>Besondere Regelungen </a:t>
            </a:r>
            <a:r>
              <a:rPr lang="de-DE" sz="2100" i="1" dirty="0" smtClean="0"/>
              <a:t>A - XVIII</a:t>
            </a:r>
            <a:endParaRPr lang="tr-TR" sz="2100" i="1" dirty="0"/>
          </a:p>
        </p:txBody>
      </p:sp>
      <p:sp>
        <p:nvSpPr>
          <p:cNvPr id="6" name="5 İçerik Yer Tutucusu"/>
          <p:cNvSpPr>
            <a:spLocks noGrp="1"/>
          </p:cNvSpPr>
          <p:nvPr>
            <p:ph sz="half" idx="1"/>
          </p:nvPr>
        </p:nvSpPr>
        <p:spPr/>
        <p:txBody>
          <a:bodyPr/>
          <a:lstStyle/>
          <a:p>
            <a:r>
              <a:rPr lang="de-DE" sz="2100" dirty="0" smtClean="0"/>
              <a:t>Vereinbarungen in diesem Sinne, bei denen eine Partei Verbraucher ist, sind bereits gemäß Artikel 6 des Verbraucherschutzgesetzes unwirksam. </a:t>
            </a:r>
            <a:r>
              <a:rPr lang="tr-TR" sz="2100" dirty="0" smtClean="0"/>
              <a:t>  </a:t>
            </a:r>
          </a:p>
          <a:p>
            <a:pPr>
              <a:buNone/>
            </a:pPr>
            <a:endParaRPr lang="tr-TR" sz="2100" dirty="0" smtClean="0"/>
          </a:p>
          <a:p>
            <a:r>
              <a:rPr lang="de-DE" sz="2100" dirty="0" smtClean="0"/>
              <a:t>Die Regelungen zu den allgemeinen Geschäftsbedingungen gemäß Artikel 20 Türkisches Obligationengesetz </a:t>
            </a:r>
            <a:r>
              <a:rPr lang="de-DE" sz="2100" dirty="0" smtClean="0"/>
              <a:t>setzen </a:t>
            </a:r>
            <a:r>
              <a:rPr lang="de-DE" sz="2100" dirty="0" smtClean="0"/>
              <a:t>nicht voraus, dass ein Verbraucher beteiligt sein muss. Daher unterliegen alle Anwender von Allgemeinen Geschäftsbedingungen den Beschränkungen des Türkischen Obligationengesetzes.</a:t>
            </a:r>
            <a:endParaRPr lang="tr-TR" sz="2100" dirty="0"/>
          </a:p>
        </p:txBody>
      </p:sp>
    </p:spTree>
  </p:cSld>
  <p:clrMapOvr>
    <a:masterClrMapping/>
  </p:clrMapOvr>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263DEAEF-1637-4FDA-BE0C-BD65E5165450}" type="datetime1">
              <a:rPr lang="de-DE" smtClean="0"/>
              <a:pPr/>
              <a:t>16.01.2013</a:t>
            </a:fld>
            <a:endParaRPr lang="de-DE"/>
          </a:p>
        </p:txBody>
      </p:sp>
      <p:sp>
        <p:nvSpPr>
          <p:cNvPr id="3" name="2 Altbilgi Yer Tutucusu"/>
          <p:cNvSpPr>
            <a:spLocks noGrp="1"/>
          </p:cNvSpPr>
          <p:nvPr>
            <p:ph type="ftr" sz="quarter" idx="11"/>
          </p:nvPr>
        </p:nvSpPr>
        <p:spPr/>
        <p:txBody>
          <a:bodyPr/>
          <a:lstStyle/>
          <a:p>
            <a:r>
              <a:rPr lang="de-DE" smtClean="0"/>
              <a:t>www.gencer-coll.eu</a:t>
            </a:r>
            <a:endParaRPr lang="de-DE" dirty="0"/>
          </a:p>
        </p:txBody>
      </p:sp>
      <p:sp>
        <p:nvSpPr>
          <p:cNvPr id="4" name="3 Slayt Numarası Yer Tutucusu"/>
          <p:cNvSpPr>
            <a:spLocks noGrp="1"/>
          </p:cNvSpPr>
          <p:nvPr>
            <p:ph type="sldNum" sz="quarter" idx="12"/>
          </p:nvPr>
        </p:nvSpPr>
        <p:spPr/>
        <p:txBody>
          <a:bodyPr/>
          <a:lstStyle/>
          <a:p>
            <a:fld id="{BEE2948E-B6F3-4081-9C2A-A2641D91FEA7}" type="slidenum">
              <a:rPr lang="de-DE" smtClean="0"/>
              <a:pPr/>
              <a:t>145</a:t>
            </a:fld>
            <a:endParaRPr lang="de-DE"/>
          </a:p>
        </p:txBody>
      </p:sp>
      <p:sp>
        <p:nvSpPr>
          <p:cNvPr id="5" name="4 Başlık"/>
          <p:cNvSpPr>
            <a:spLocks noGrp="1"/>
          </p:cNvSpPr>
          <p:nvPr>
            <p:ph type="title"/>
          </p:nvPr>
        </p:nvSpPr>
        <p:spPr/>
        <p:txBody>
          <a:bodyPr/>
          <a:lstStyle/>
          <a:p>
            <a:r>
              <a:rPr lang="de-DE" sz="2100" i="1" dirty="0"/>
              <a:t>Besondere Regelungen </a:t>
            </a:r>
            <a:r>
              <a:rPr lang="de-DE" sz="2100" i="1" dirty="0" smtClean="0"/>
              <a:t>A - XIX</a:t>
            </a:r>
            <a:endParaRPr lang="tr-TR" sz="2100" i="1" dirty="0"/>
          </a:p>
        </p:txBody>
      </p:sp>
      <p:sp>
        <p:nvSpPr>
          <p:cNvPr id="6" name="5 İçerik Yer Tutucusu"/>
          <p:cNvSpPr>
            <a:spLocks noGrp="1"/>
          </p:cNvSpPr>
          <p:nvPr>
            <p:ph sz="half" idx="1"/>
          </p:nvPr>
        </p:nvSpPr>
        <p:spPr/>
        <p:txBody>
          <a:bodyPr/>
          <a:lstStyle/>
          <a:p>
            <a:pPr marL="0" indent="0">
              <a:buNone/>
            </a:pPr>
            <a:r>
              <a:rPr lang="tr-TR" sz="2100" b="1" dirty="0" smtClean="0"/>
              <a:t>CISG (</a:t>
            </a:r>
            <a:r>
              <a:rPr lang="en-US" sz="2100" b="1" dirty="0" smtClean="0"/>
              <a:t>Convention on Contracts for the International Sale of Goods</a:t>
            </a:r>
            <a:r>
              <a:rPr lang="tr-TR" sz="2100" b="1" dirty="0" smtClean="0"/>
              <a:t>) </a:t>
            </a:r>
            <a:r>
              <a:rPr lang="de-DE" sz="2100" b="1" dirty="0" smtClean="0"/>
              <a:t>2</a:t>
            </a:r>
            <a:endParaRPr lang="tr-TR" sz="2100" b="1" dirty="0" smtClean="0"/>
          </a:p>
          <a:p>
            <a:endParaRPr lang="tr-TR" sz="2100" dirty="0" smtClean="0"/>
          </a:p>
          <a:p>
            <a:r>
              <a:rPr lang="de-DE" sz="2100" dirty="0" smtClean="0"/>
              <a:t>Das UN-Kaufrecht, dass als materielles Kaufrecht zwischen den Vertragsparteien gilt, die dem Übereinkommen beigetreten sind, findet seit 01.08.2011 auch für die Türkei ohne Einschränkungen Anwendung (zum Vergleich: in Deutschland zum 01.01.1991). Normalfall der Anwendung des UN-Kaufrechts ist der Warenkauf zwischen gewerblichen Verkäufern aus verschiedenen Vertragsstaaten des UN-Kaufrechts. </a:t>
            </a:r>
          </a:p>
          <a:p>
            <a:pPr>
              <a:buNone/>
            </a:pPr>
            <a:endParaRPr lang="de-DE" sz="2000" dirty="0"/>
          </a:p>
          <a:p>
            <a:pPr>
              <a:buNone/>
            </a:pPr>
            <a:r>
              <a:rPr lang="de-DE" sz="2000" dirty="0" smtClean="0"/>
              <a:t>	</a:t>
            </a:r>
            <a:endParaRPr lang="tr-TR" sz="2200" dirty="0"/>
          </a:p>
        </p:txBody>
      </p:sp>
    </p:spTree>
  </p:cSld>
  <p:clrMapOvr>
    <a:masterClrMapping/>
  </p:clrMapOvr>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263DEAEF-1637-4FDA-BE0C-BD65E5165450}" type="datetime1">
              <a:rPr lang="de-DE" smtClean="0"/>
              <a:pPr/>
              <a:t>16.01.2013</a:t>
            </a:fld>
            <a:endParaRPr lang="de-DE"/>
          </a:p>
        </p:txBody>
      </p:sp>
      <p:sp>
        <p:nvSpPr>
          <p:cNvPr id="3" name="2 Altbilgi Yer Tutucusu"/>
          <p:cNvSpPr>
            <a:spLocks noGrp="1"/>
          </p:cNvSpPr>
          <p:nvPr>
            <p:ph type="ftr" sz="quarter" idx="11"/>
          </p:nvPr>
        </p:nvSpPr>
        <p:spPr/>
        <p:txBody>
          <a:bodyPr/>
          <a:lstStyle/>
          <a:p>
            <a:r>
              <a:rPr lang="de-DE" smtClean="0"/>
              <a:t>www.gencer-coll.eu</a:t>
            </a:r>
            <a:endParaRPr lang="de-DE" dirty="0"/>
          </a:p>
        </p:txBody>
      </p:sp>
      <p:sp>
        <p:nvSpPr>
          <p:cNvPr id="4" name="3 Slayt Numarası Yer Tutucusu"/>
          <p:cNvSpPr>
            <a:spLocks noGrp="1"/>
          </p:cNvSpPr>
          <p:nvPr>
            <p:ph type="sldNum" sz="quarter" idx="12"/>
          </p:nvPr>
        </p:nvSpPr>
        <p:spPr/>
        <p:txBody>
          <a:bodyPr/>
          <a:lstStyle/>
          <a:p>
            <a:fld id="{BEE2948E-B6F3-4081-9C2A-A2641D91FEA7}" type="slidenum">
              <a:rPr lang="de-DE" smtClean="0"/>
              <a:pPr/>
              <a:t>146</a:t>
            </a:fld>
            <a:endParaRPr lang="de-DE"/>
          </a:p>
        </p:txBody>
      </p:sp>
      <p:sp>
        <p:nvSpPr>
          <p:cNvPr id="5" name="4 Başlık"/>
          <p:cNvSpPr>
            <a:spLocks noGrp="1"/>
          </p:cNvSpPr>
          <p:nvPr>
            <p:ph type="title"/>
          </p:nvPr>
        </p:nvSpPr>
        <p:spPr/>
        <p:txBody>
          <a:bodyPr/>
          <a:lstStyle/>
          <a:p>
            <a:r>
              <a:rPr lang="de-DE" sz="2100" i="1" dirty="0" smtClean="0"/>
              <a:t>Besondere Regelungen A - XX</a:t>
            </a:r>
            <a:endParaRPr lang="tr-TR" sz="2100" i="1" dirty="0"/>
          </a:p>
        </p:txBody>
      </p:sp>
      <p:sp>
        <p:nvSpPr>
          <p:cNvPr id="6" name="5 İçerik Yer Tutucusu"/>
          <p:cNvSpPr>
            <a:spLocks noGrp="1"/>
          </p:cNvSpPr>
          <p:nvPr>
            <p:ph sz="half" idx="1"/>
          </p:nvPr>
        </p:nvSpPr>
        <p:spPr/>
        <p:txBody>
          <a:bodyPr/>
          <a:lstStyle/>
          <a:p>
            <a:pPr marL="0" indent="0">
              <a:buNone/>
            </a:pPr>
            <a:r>
              <a:rPr lang="tr-TR" sz="2100" b="1" dirty="0" smtClean="0"/>
              <a:t>CISG (</a:t>
            </a:r>
            <a:r>
              <a:rPr lang="en-US" sz="2100" b="1" dirty="0" smtClean="0"/>
              <a:t>Convention on Contracts for the International Sale of Goods</a:t>
            </a:r>
            <a:r>
              <a:rPr lang="tr-TR" sz="2100" b="1" dirty="0" smtClean="0"/>
              <a:t>)</a:t>
            </a:r>
            <a:r>
              <a:rPr lang="de-DE" sz="2100" b="1" dirty="0" smtClean="0"/>
              <a:t> 2</a:t>
            </a:r>
            <a:r>
              <a:rPr lang="tr-TR" sz="2100" b="1" dirty="0" smtClean="0"/>
              <a:t> </a:t>
            </a:r>
          </a:p>
          <a:p>
            <a:endParaRPr lang="tr-TR" sz="2100" dirty="0" smtClean="0"/>
          </a:p>
          <a:p>
            <a:r>
              <a:rPr lang="de-DE" sz="2000" dirty="0" smtClean="0"/>
              <a:t>Verkäufer </a:t>
            </a:r>
            <a:r>
              <a:rPr lang="de-DE" sz="2000" dirty="0"/>
              <a:t>und Käufer müssen weder Kaufleute sein, noch die Staatsangehörigkeit eines der Vertragsstaaten haben. Maßgeblich ist der gewöhnliche Aufenthaltsort und die Niederlassung, Art. 1. Das UN-Kaufrecht ist nicht anwendbar auf Verbraucherverträge (sofern der private Zweck des Kaufes für den Verkäufer erkennbar war, Art. </a:t>
            </a:r>
            <a:r>
              <a:rPr lang="de-DE" sz="2000" dirty="0" smtClean="0"/>
              <a:t>2 </a:t>
            </a:r>
            <a:r>
              <a:rPr lang="de-DE" sz="2000" dirty="0" err="1" smtClean="0"/>
              <a:t>lit</a:t>
            </a:r>
            <a:r>
              <a:rPr lang="de-DE" sz="2000" dirty="0"/>
              <a:t>. a). </a:t>
            </a:r>
            <a:endParaRPr lang="de-DE" sz="2000" dirty="0" smtClean="0"/>
          </a:p>
          <a:p>
            <a:r>
              <a:rPr lang="de-DE" sz="2000" dirty="0" smtClean="0"/>
              <a:t>Ein </a:t>
            </a:r>
            <a:r>
              <a:rPr lang="de-DE" sz="2000" dirty="0"/>
              <a:t>Kaufvertrag ist nach Art. 1 als internationaler Kaufvertrag anzusehen, wenn die Parteien des Vertrages ihre Niederlassung in verschiedenen Staaten </a:t>
            </a:r>
            <a:r>
              <a:rPr lang="de-DE" sz="2000" dirty="0" smtClean="0"/>
              <a:t>haben.</a:t>
            </a:r>
          </a:p>
        </p:txBody>
      </p:sp>
    </p:spTree>
    <p:extLst>
      <p:ext uri="{BB962C8B-B14F-4D97-AF65-F5344CB8AC3E}">
        <p14:creationId xmlns:p14="http://schemas.microsoft.com/office/powerpoint/2010/main" val="6077496"/>
      </p:ext>
    </p:extLst>
  </p:cSld>
  <p:clrMapOvr>
    <a:masterClrMapping/>
  </p:clrMapOvr>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263DEAEF-1637-4FDA-BE0C-BD65E5165450}" type="datetime1">
              <a:rPr lang="de-DE" smtClean="0"/>
              <a:pPr/>
              <a:t>16.01.2013</a:t>
            </a:fld>
            <a:endParaRPr lang="de-DE"/>
          </a:p>
        </p:txBody>
      </p:sp>
      <p:sp>
        <p:nvSpPr>
          <p:cNvPr id="3" name="2 Altbilgi Yer Tutucusu"/>
          <p:cNvSpPr>
            <a:spLocks noGrp="1"/>
          </p:cNvSpPr>
          <p:nvPr>
            <p:ph type="ftr" sz="quarter" idx="11"/>
          </p:nvPr>
        </p:nvSpPr>
        <p:spPr/>
        <p:txBody>
          <a:bodyPr/>
          <a:lstStyle/>
          <a:p>
            <a:r>
              <a:rPr lang="de-DE" smtClean="0"/>
              <a:t>www.gencer-coll.eu</a:t>
            </a:r>
            <a:endParaRPr lang="de-DE" dirty="0"/>
          </a:p>
        </p:txBody>
      </p:sp>
      <p:sp>
        <p:nvSpPr>
          <p:cNvPr id="4" name="3 Slayt Numarası Yer Tutucusu"/>
          <p:cNvSpPr>
            <a:spLocks noGrp="1"/>
          </p:cNvSpPr>
          <p:nvPr>
            <p:ph type="sldNum" sz="quarter" idx="12"/>
          </p:nvPr>
        </p:nvSpPr>
        <p:spPr/>
        <p:txBody>
          <a:bodyPr/>
          <a:lstStyle/>
          <a:p>
            <a:fld id="{BEE2948E-B6F3-4081-9C2A-A2641D91FEA7}" type="slidenum">
              <a:rPr lang="de-DE" smtClean="0"/>
              <a:pPr/>
              <a:t>147</a:t>
            </a:fld>
            <a:endParaRPr lang="de-DE"/>
          </a:p>
        </p:txBody>
      </p:sp>
      <p:sp>
        <p:nvSpPr>
          <p:cNvPr id="5" name="4 Başlık"/>
          <p:cNvSpPr>
            <a:spLocks noGrp="1"/>
          </p:cNvSpPr>
          <p:nvPr>
            <p:ph type="title"/>
          </p:nvPr>
        </p:nvSpPr>
        <p:spPr/>
        <p:txBody>
          <a:bodyPr/>
          <a:lstStyle/>
          <a:p>
            <a:r>
              <a:rPr lang="de-DE" sz="2100" i="1" dirty="0"/>
              <a:t>Besondere Regelungen </a:t>
            </a:r>
            <a:r>
              <a:rPr lang="de-DE" sz="2100" i="1" dirty="0" smtClean="0"/>
              <a:t>A - XXI</a:t>
            </a:r>
            <a:endParaRPr lang="tr-TR" sz="2100" i="1" dirty="0"/>
          </a:p>
        </p:txBody>
      </p:sp>
      <p:sp>
        <p:nvSpPr>
          <p:cNvPr id="6" name="5 İçerik Yer Tutucusu"/>
          <p:cNvSpPr>
            <a:spLocks noGrp="1"/>
          </p:cNvSpPr>
          <p:nvPr>
            <p:ph sz="half" idx="1"/>
          </p:nvPr>
        </p:nvSpPr>
        <p:spPr/>
        <p:txBody>
          <a:bodyPr/>
          <a:lstStyle/>
          <a:p>
            <a:pPr marL="0" indent="0">
              <a:buNone/>
            </a:pPr>
            <a:r>
              <a:rPr lang="tr-TR" sz="2100" b="1" dirty="0" smtClean="0"/>
              <a:t>CISG (</a:t>
            </a:r>
            <a:r>
              <a:rPr lang="en-US" sz="2100" b="1" dirty="0" smtClean="0"/>
              <a:t>Convention on Contracts for the International Sale of Goods</a:t>
            </a:r>
            <a:r>
              <a:rPr lang="tr-TR" sz="2100" b="1" dirty="0" smtClean="0"/>
              <a:t>)</a:t>
            </a:r>
            <a:r>
              <a:rPr lang="de-DE" sz="2100" b="1" dirty="0" smtClean="0"/>
              <a:t> 3</a:t>
            </a:r>
            <a:r>
              <a:rPr lang="tr-TR" sz="2100" b="1" dirty="0" smtClean="0"/>
              <a:t> </a:t>
            </a:r>
          </a:p>
          <a:p>
            <a:endParaRPr lang="tr-TR" sz="2100" dirty="0" smtClean="0"/>
          </a:p>
          <a:p>
            <a:r>
              <a:rPr lang="de-DE" sz="2100" dirty="0"/>
              <a:t>Entscheidend ist der Ort der Niederlassung der Vertragsparteien, irrelevant ist die Nationalität </a:t>
            </a:r>
            <a:r>
              <a:rPr lang="de-DE" sz="2100" dirty="0" smtClean="0"/>
              <a:t>der Handelnden.</a:t>
            </a:r>
          </a:p>
          <a:p>
            <a:r>
              <a:rPr lang="de-DE" sz="2100" dirty="0"/>
              <a:t>Hinsichtlich der </a:t>
            </a:r>
            <a:r>
              <a:rPr lang="de-DE" sz="2100" dirty="0" smtClean="0"/>
              <a:t>Gewährleistung bestehen </a:t>
            </a:r>
            <a:r>
              <a:rPr lang="de-DE" sz="2100" dirty="0"/>
              <a:t>im UN-Kaufrecht die auch im deutschen Recht üblichen </a:t>
            </a:r>
            <a:r>
              <a:rPr lang="de-DE" sz="2100" dirty="0" smtClean="0"/>
              <a:t>Rechte des Rücktritts</a:t>
            </a:r>
            <a:r>
              <a:rPr lang="de-DE" sz="2100" dirty="0"/>
              <a:t>, der Minderung und der </a:t>
            </a:r>
            <a:r>
              <a:rPr lang="de-DE" sz="2100" dirty="0" smtClean="0"/>
              <a:t>Nacherfüllung. </a:t>
            </a:r>
          </a:p>
          <a:p>
            <a:pPr marL="0" indent="0">
              <a:buNone/>
            </a:pPr>
            <a:r>
              <a:rPr lang="de-DE" sz="2100" dirty="0" smtClean="0"/>
              <a:t>     Beachte: Deutschland </a:t>
            </a:r>
            <a:r>
              <a:rPr lang="de-DE" sz="2100" dirty="0"/>
              <a:t>ist dem </a:t>
            </a:r>
            <a:r>
              <a:rPr lang="de-DE" sz="2100" i="1" dirty="0"/>
              <a:t>UN-Übereinkommen vom </a:t>
            </a:r>
            <a:endParaRPr lang="de-DE" sz="2100" i="1" dirty="0" smtClean="0"/>
          </a:p>
          <a:p>
            <a:pPr marL="0" indent="0">
              <a:buNone/>
            </a:pPr>
            <a:r>
              <a:rPr lang="de-DE" sz="2100" i="1" dirty="0"/>
              <a:t> </a:t>
            </a:r>
            <a:r>
              <a:rPr lang="de-DE" sz="2100" i="1" dirty="0" smtClean="0"/>
              <a:t>    14</a:t>
            </a:r>
            <a:r>
              <a:rPr lang="de-DE" sz="2100" i="1" dirty="0"/>
              <a:t>. Juni 1974 über die Verjährung beim internationalen </a:t>
            </a:r>
            <a:r>
              <a:rPr lang="de-DE" sz="2100" i="1" dirty="0" smtClean="0"/>
              <a:t>      </a:t>
            </a:r>
          </a:p>
          <a:p>
            <a:pPr marL="0" indent="0">
              <a:buNone/>
            </a:pPr>
            <a:r>
              <a:rPr lang="de-DE" sz="2100" i="1" dirty="0"/>
              <a:t> </a:t>
            </a:r>
            <a:r>
              <a:rPr lang="de-DE" sz="2100" i="1" dirty="0" smtClean="0"/>
              <a:t>    Warenkauf</a:t>
            </a:r>
            <a:r>
              <a:rPr lang="de-DE" sz="2100" dirty="0" smtClean="0"/>
              <a:t> </a:t>
            </a:r>
            <a:r>
              <a:rPr lang="de-DE" sz="2100" dirty="0"/>
              <a:t>nicht beigetreten</a:t>
            </a:r>
            <a:r>
              <a:rPr lang="de-DE" sz="2100" dirty="0" smtClean="0"/>
              <a:t>.</a:t>
            </a:r>
          </a:p>
          <a:p>
            <a:pPr marL="0" indent="0">
              <a:buNone/>
            </a:pPr>
            <a:r>
              <a:rPr lang="de-DE" sz="2100" dirty="0" smtClean="0"/>
              <a:t>  </a:t>
            </a:r>
            <a:endParaRPr lang="en-US" sz="2100" dirty="0" smtClean="0"/>
          </a:p>
          <a:p>
            <a:pPr>
              <a:buNone/>
            </a:pPr>
            <a:endParaRPr lang="de-DE" sz="2000" dirty="0"/>
          </a:p>
          <a:p>
            <a:pPr>
              <a:buNone/>
            </a:pPr>
            <a:r>
              <a:rPr lang="de-DE" sz="2000" dirty="0"/>
              <a:t>	</a:t>
            </a:r>
            <a:endParaRPr lang="tr-TR" sz="2200" dirty="0"/>
          </a:p>
          <a:p>
            <a:endParaRPr lang="de-DE" sz="2000" dirty="0" smtClean="0"/>
          </a:p>
        </p:txBody>
      </p:sp>
    </p:spTree>
    <p:extLst>
      <p:ext uri="{BB962C8B-B14F-4D97-AF65-F5344CB8AC3E}">
        <p14:creationId xmlns:p14="http://schemas.microsoft.com/office/powerpoint/2010/main" val="2572054788"/>
      </p:ext>
    </p:extLst>
  </p:cSld>
  <p:clrMapOvr>
    <a:masterClrMapping/>
  </p:clrMapOvr>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263DEAEF-1637-4FDA-BE0C-BD65E5165450}" type="datetime1">
              <a:rPr lang="de-DE" smtClean="0"/>
              <a:pPr/>
              <a:t>16.01.2013</a:t>
            </a:fld>
            <a:endParaRPr lang="de-DE"/>
          </a:p>
        </p:txBody>
      </p:sp>
      <p:sp>
        <p:nvSpPr>
          <p:cNvPr id="3" name="2 Altbilgi Yer Tutucusu"/>
          <p:cNvSpPr>
            <a:spLocks noGrp="1"/>
          </p:cNvSpPr>
          <p:nvPr>
            <p:ph type="ftr" sz="quarter" idx="11"/>
          </p:nvPr>
        </p:nvSpPr>
        <p:spPr/>
        <p:txBody>
          <a:bodyPr/>
          <a:lstStyle/>
          <a:p>
            <a:r>
              <a:rPr lang="de-DE" smtClean="0"/>
              <a:t>www.gencer-coll.eu</a:t>
            </a:r>
            <a:endParaRPr lang="de-DE" dirty="0"/>
          </a:p>
        </p:txBody>
      </p:sp>
      <p:sp>
        <p:nvSpPr>
          <p:cNvPr id="4" name="3 Slayt Numarası Yer Tutucusu"/>
          <p:cNvSpPr>
            <a:spLocks noGrp="1"/>
          </p:cNvSpPr>
          <p:nvPr>
            <p:ph type="sldNum" sz="quarter" idx="12"/>
          </p:nvPr>
        </p:nvSpPr>
        <p:spPr/>
        <p:txBody>
          <a:bodyPr/>
          <a:lstStyle/>
          <a:p>
            <a:fld id="{BEE2948E-B6F3-4081-9C2A-A2641D91FEA7}" type="slidenum">
              <a:rPr lang="de-DE" smtClean="0"/>
              <a:pPr/>
              <a:t>148</a:t>
            </a:fld>
            <a:endParaRPr lang="de-DE"/>
          </a:p>
        </p:txBody>
      </p:sp>
      <p:sp>
        <p:nvSpPr>
          <p:cNvPr id="5" name="4 Başlık"/>
          <p:cNvSpPr>
            <a:spLocks noGrp="1"/>
          </p:cNvSpPr>
          <p:nvPr>
            <p:ph type="title"/>
          </p:nvPr>
        </p:nvSpPr>
        <p:spPr/>
        <p:txBody>
          <a:bodyPr/>
          <a:lstStyle/>
          <a:p>
            <a:r>
              <a:rPr lang="de-DE" sz="2100" i="1" dirty="0"/>
              <a:t>Besondere Regelungen </a:t>
            </a:r>
            <a:r>
              <a:rPr lang="de-DE" sz="2100" i="1" dirty="0" smtClean="0"/>
              <a:t>A - </a:t>
            </a:r>
            <a:r>
              <a:rPr lang="de-DE" sz="2100" i="1" dirty="0" smtClean="0"/>
              <a:t>XXII</a:t>
            </a:r>
            <a:endParaRPr lang="tr-TR" sz="2100" i="1" dirty="0"/>
          </a:p>
        </p:txBody>
      </p:sp>
      <p:sp>
        <p:nvSpPr>
          <p:cNvPr id="6" name="5 İçerik Yer Tutucusu"/>
          <p:cNvSpPr>
            <a:spLocks noGrp="1"/>
          </p:cNvSpPr>
          <p:nvPr>
            <p:ph sz="half" idx="1"/>
          </p:nvPr>
        </p:nvSpPr>
        <p:spPr/>
        <p:txBody>
          <a:bodyPr/>
          <a:lstStyle/>
          <a:p>
            <a:pPr marL="0" indent="0">
              <a:buNone/>
            </a:pPr>
            <a:r>
              <a:rPr lang="tr-TR" sz="2100" b="1" dirty="0" smtClean="0"/>
              <a:t>CISG (</a:t>
            </a:r>
            <a:r>
              <a:rPr lang="en-US" sz="2100" b="1" dirty="0" smtClean="0"/>
              <a:t>Convention on Contracts for the International Sale of Goods</a:t>
            </a:r>
            <a:r>
              <a:rPr lang="tr-TR" sz="2100" b="1" dirty="0" smtClean="0"/>
              <a:t>)</a:t>
            </a:r>
            <a:r>
              <a:rPr lang="de-DE" sz="2100" b="1" dirty="0" smtClean="0"/>
              <a:t> 4</a:t>
            </a:r>
            <a:r>
              <a:rPr lang="tr-TR" sz="2100" b="1" dirty="0" smtClean="0"/>
              <a:t> </a:t>
            </a:r>
          </a:p>
          <a:p>
            <a:endParaRPr lang="tr-TR" sz="2100" dirty="0" smtClean="0"/>
          </a:p>
          <a:p>
            <a:r>
              <a:rPr lang="de-DE" sz="2100" dirty="0"/>
              <a:t>Abweichend vom deutschen </a:t>
            </a:r>
            <a:r>
              <a:rPr lang="de-DE" sz="2100" dirty="0" smtClean="0"/>
              <a:t>Haftungsrecht wird </a:t>
            </a:r>
            <a:r>
              <a:rPr lang="de-DE" sz="2100" dirty="0"/>
              <a:t>im UN-Kaufrecht der Schadensersatzanspruch </a:t>
            </a:r>
            <a:r>
              <a:rPr lang="de-DE" sz="2100" dirty="0" smtClean="0"/>
              <a:t>derart geregelt</a:t>
            </a:r>
            <a:r>
              <a:rPr lang="de-DE" sz="2100" dirty="0"/>
              <a:t>, dass jede Vertragspartei für ihre Schadensverursachung unabhängig von der Art des Verschuldens aufkommen muss. Allerdings wird dabei nur der Schaden berücksichtigt, der zum Zeitpunkt des Vertragsabschlusses voraussehbar war</a:t>
            </a:r>
            <a:r>
              <a:rPr lang="de-DE" sz="2100" dirty="0" smtClean="0"/>
              <a:t>.</a:t>
            </a:r>
          </a:p>
          <a:p>
            <a:pPr marL="0" indent="0">
              <a:buNone/>
            </a:pPr>
            <a:r>
              <a:rPr lang="de-DE" sz="2100" dirty="0" smtClean="0"/>
              <a:t>  </a:t>
            </a:r>
            <a:endParaRPr lang="en-US" sz="2100" dirty="0" smtClean="0"/>
          </a:p>
          <a:p>
            <a:pPr>
              <a:buNone/>
            </a:pPr>
            <a:endParaRPr lang="de-DE" sz="2000" dirty="0"/>
          </a:p>
          <a:p>
            <a:pPr>
              <a:buNone/>
            </a:pPr>
            <a:r>
              <a:rPr lang="de-DE" sz="2000" dirty="0"/>
              <a:t>	</a:t>
            </a:r>
            <a:endParaRPr lang="tr-TR" sz="2200" dirty="0"/>
          </a:p>
          <a:p>
            <a:endParaRPr lang="de-DE" sz="2000" dirty="0" smtClean="0"/>
          </a:p>
        </p:txBody>
      </p:sp>
    </p:spTree>
    <p:extLst>
      <p:ext uri="{BB962C8B-B14F-4D97-AF65-F5344CB8AC3E}">
        <p14:creationId xmlns:p14="http://schemas.microsoft.com/office/powerpoint/2010/main" val="3777786777"/>
      </p:ext>
    </p:extLst>
  </p:cSld>
  <p:clrMapOvr>
    <a:masterClrMapping/>
  </p:clrMapOvr>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263DEAEF-1637-4FDA-BE0C-BD65E5165450}" type="datetime1">
              <a:rPr lang="de-DE" smtClean="0"/>
              <a:pPr/>
              <a:t>16.01.2013</a:t>
            </a:fld>
            <a:endParaRPr lang="de-DE"/>
          </a:p>
        </p:txBody>
      </p:sp>
      <p:sp>
        <p:nvSpPr>
          <p:cNvPr id="3" name="2 Altbilgi Yer Tutucusu"/>
          <p:cNvSpPr>
            <a:spLocks noGrp="1"/>
          </p:cNvSpPr>
          <p:nvPr>
            <p:ph type="ftr" sz="quarter" idx="11"/>
          </p:nvPr>
        </p:nvSpPr>
        <p:spPr/>
        <p:txBody>
          <a:bodyPr/>
          <a:lstStyle/>
          <a:p>
            <a:r>
              <a:rPr lang="de-DE" smtClean="0"/>
              <a:t>www.gencer-coll.eu</a:t>
            </a:r>
            <a:endParaRPr lang="de-DE" dirty="0"/>
          </a:p>
        </p:txBody>
      </p:sp>
      <p:sp>
        <p:nvSpPr>
          <p:cNvPr id="4" name="3 Slayt Numarası Yer Tutucusu"/>
          <p:cNvSpPr>
            <a:spLocks noGrp="1"/>
          </p:cNvSpPr>
          <p:nvPr>
            <p:ph type="sldNum" sz="quarter" idx="12"/>
          </p:nvPr>
        </p:nvSpPr>
        <p:spPr/>
        <p:txBody>
          <a:bodyPr/>
          <a:lstStyle/>
          <a:p>
            <a:fld id="{BEE2948E-B6F3-4081-9C2A-A2641D91FEA7}" type="slidenum">
              <a:rPr lang="de-DE" smtClean="0"/>
              <a:pPr/>
              <a:t>149</a:t>
            </a:fld>
            <a:endParaRPr lang="de-DE"/>
          </a:p>
        </p:txBody>
      </p:sp>
      <p:sp>
        <p:nvSpPr>
          <p:cNvPr id="5" name="4 Başlık"/>
          <p:cNvSpPr>
            <a:spLocks noGrp="1"/>
          </p:cNvSpPr>
          <p:nvPr>
            <p:ph type="title"/>
          </p:nvPr>
        </p:nvSpPr>
        <p:spPr/>
        <p:txBody>
          <a:bodyPr/>
          <a:lstStyle/>
          <a:p>
            <a:r>
              <a:rPr lang="de-DE" sz="2100" i="1" dirty="0" smtClean="0"/>
              <a:t>Besondere Regelungen B - I</a:t>
            </a:r>
            <a:endParaRPr lang="tr-TR" sz="2100" i="1" dirty="0"/>
          </a:p>
        </p:txBody>
      </p:sp>
      <p:sp>
        <p:nvSpPr>
          <p:cNvPr id="6" name="5 İçerik Yer Tutucusu"/>
          <p:cNvSpPr>
            <a:spLocks noGrp="1"/>
          </p:cNvSpPr>
          <p:nvPr>
            <p:ph sz="half" idx="1"/>
          </p:nvPr>
        </p:nvSpPr>
        <p:spPr/>
        <p:txBody>
          <a:bodyPr/>
          <a:lstStyle/>
          <a:p>
            <a:pPr marL="0" indent="0">
              <a:buNone/>
            </a:pPr>
            <a:r>
              <a:rPr lang="de-DE" sz="2100" b="1" dirty="0" smtClean="0"/>
              <a:t>    Vertragssprache</a:t>
            </a:r>
            <a:endParaRPr lang="tr-TR" sz="2100" b="1" dirty="0" smtClean="0"/>
          </a:p>
          <a:p>
            <a:pPr algn="just">
              <a:spcBef>
                <a:spcPts val="600"/>
              </a:spcBef>
            </a:pPr>
            <a:r>
              <a:rPr lang="de-DE" sz="2000" dirty="0" smtClean="0"/>
              <a:t>Gemäß </a:t>
            </a:r>
            <a:r>
              <a:rPr lang="de-DE" sz="2000" dirty="0" smtClean="0"/>
              <a:t>dem Gesetz zur zwingenden Anwendung der türkischen Sprache in wirtschaftlichen Einrichtungen (</a:t>
            </a:r>
            <a:r>
              <a:rPr lang="tr-TR" sz="2000" dirty="0"/>
              <a:t>İktisadi Müesseselerde Mecburi Türkçe Kullanılması Hakkında </a:t>
            </a:r>
            <a:r>
              <a:rPr lang="tr-TR" sz="2000" dirty="0" smtClean="0"/>
              <a:t>Kanun</a:t>
            </a:r>
            <a:r>
              <a:rPr lang="de-DE" sz="2000" dirty="0" smtClean="0"/>
              <a:t>) aus dem Jahre </a:t>
            </a:r>
            <a:r>
              <a:rPr lang="tr-TR" sz="2000" dirty="0" smtClean="0"/>
              <a:t>1926 </a:t>
            </a:r>
            <a:r>
              <a:rPr lang="de-DE" sz="2000" dirty="0" smtClean="0"/>
              <a:t>müssen alle türkischen Gesellschaften und Einrichtungen in allen Angelegenheiten, dem Abschluss von Verträgen, Rechtsgeschäften, der Buchhaltung und Rechnungslegung die türkische Sprache anwenden</a:t>
            </a:r>
            <a:r>
              <a:rPr lang="de-DE" sz="2000" dirty="0" smtClean="0"/>
              <a:t>.</a:t>
            </a:r>
          </a:p>
          <a:p>
            <a:pPr algn="just">
              <a:spcBef>
                <a:spcPts val="600"/>
              </a:spcBef>
            </a:pPr>
            <a:r>
              <a:rPr lang="de-DE" sz="2000" dirty="0" smtClean="0"/>
              <a:t>Beachte: Gemäß </a:t>
            </a:r>
            <a:r>
              <a:rPr lang="de-DE" sz="2000" dirty="0"/>
              <a:t>dem Gesetz über ausländische Direktinvestitionen werden Gesellschaften, die in der Türkei mit ausländischem Kapital gegründet wurden, als türkische Gesellschaften angesehen.</a:t>
            </a:r>
            <a:r>
              <a:rPr lang="de-DE" sz="2200" dirty="0" smtClean="0"/>
              <a:t> </a:t>
            </a:r>
            <a:endParaRPr lang="tr-TR" sz="22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263DEAEF-1637-4FDA-BE0C-BD65E5165450}" type="datetime1">
              <a:rPr lang="de-DE" smtClean="0"/>
              <a:pPr/>
              <a:t>16.01.2013</a:t>
            </a:fld>
            <a:endParaRPr lang="de-DE"/>
          </a:p>
        </p:txBody>
      </p:sp>
      <p:sp>
        <p:nvSpPr>
          <p:cNvPr id="3" name="Fußzeilenplatzhalter 2"/>
          <p:cNvSpPr>
            <a:spLocks noGrp="1"/>
          </p:cNvSpPr>
          <p:nvPr>
            <p:ph type="ftr" sz="quarter" idx="11"/>
          </p:nvPr>
        </p:nvSpPr>
        <p:spPr/>
        <p:txBody>
          <a:bodyPr/>
          <a:lstStyle/>
          <a:p>
            <a:r>
              <a:rPr lang="de-DE" smtClean="0"/>
              <a:t>www.gencer-coll.eu</a:t>
            </a:r>
            <a:endParaRPr lang="de-DE" dirty="0"/>
          </a:p>
        </p:txBody>
      </p:sp>
      <p:sp>
        <p:nvSpPr>
          <p:cNvPr id="4" name="Foliennummernplatzhalter 3"/>
          <p:cNvSpPr>
            <a:spLocks noGrp="1"/>
          </p:cNvSpPr>
          <p:nvPr>
            <p:ph type="sldNum" sz="quarter" idx="12"/>
          </p:nvPr>
        </p:nvSpPr>
        <p:spPr/>
        <p:txBody>
          <a:bodyPr/>
          <a:lstStyle/>
          <a:p>
            <a:fld id="{BEE2948E-B6F3-4081-9C2A-A2641D91FEA7}" type="slidenum">
              <a:rPr lang="de-DE" smtClean="0"/>
              <a:pPr/>
              <a:t>15</a:t>
            </a:fld>
            <a:endParaRPr lang="de-DE"/>
          </a:p>
        </p:txBody>
      </p:sp>
      <p:sp>
        <p:nvSpPr>
          <p:cNvPr id="5" name="Titel 4"/>
          <p:cNvSpPr>
            <a:spLocks noGrp="1"/>
          </p:cNvSpPr>
          <p:nvPr>
            <p:ph type="title"/>
          </p:nvPr>
        </p:nvSpPr>
        <p:spPr/>
        <p:txBody>
          <a:bodyPr/>
          <a:lstStyle/>
          <a:p>
            <a:r>
              <a:rPr lang="de-DE" sz="2100" i="1" dirty="0"/>
              <a:t>Grundlagen türkischen Rechts </a:t>
            </a:r>
            <a:r>
              <a:rPr lang="de-DE" sz="2100" i="1" dirty="0" smtClean="0"/>
              <a:t>VI:</a:t>
            </a:r>
            <a:r>
              <a:rPr lang="de-DE" sz="2100" dirty="0" smtClean="0"/>
              <a:t> Investitionen V</a:t>
            </a:r>
            <a:endParaRPr lang="de-DE" sz="2100" dirty="0"/>
          </a:p>
        </p:txBody>
      </p:sp>
      <p:sp>
        <p:nvSpPr>
          <p:cNvPr id="6" name="Inhaltsplatzhalter 5"/>
          <p:cNvSpPr>
            <a:spLocks noGrp="1"/>
          </p:cNvSpPr>
          <p:nvPr>
            <p:ph sz="half" idx="1"/>
          </p:nvPr>
        </p:nvSpPr>
        <p:spPr/>
        <p:txBody>
          <a:bodyPr/>
          <a:lstStyle/>
          <a:p>
            <a:pPr marL="0" indent="0" algn="just">
              <a:buNone/>
            </a:pPr>
            <a:r>
              <a:rPr lang="de-DE" sz="2000" b="1" dirty="0"/>
              <a:t>Investitionsschutz</a:t>
            </a:r>
            <a:endParaRPr lang="tr-TR" sz="2000" b="1" dirty="0"/>
          </a:p>
          <a:p>
            <a:pPr marL="0" indent="0">
              <a:buNone/>
            </a:pPr>
            <a:endParaRPr lang="de-DE" sz="2000" dirty="0"/>
          </a:p>
          <a:p>
            <a:r>
              <a:rPr lang="de-DE" sz="2000" dirty="0"/>
              <a:t>In Sachen Investitionsschutz gilt das mit der Türkei geschlossene Investitionsförderungs- und Kapitalschutzabkommen vom 20.06.1962, in Kraft seit 16.12.1965, das den wechselseitigen Schutz und die Sicherheit für Kapitalanlagen gegen Enteignung, Verstaatlichung und enteignungsgleiche Eingriffe neben freiem Kapital- und Ertragsfluss in beiden Ländern garantiert. </a:t>
            </a:r>
          </a:p>
          <a:p>
            <a:r>
              <a:rPr lang="de-DE" sz="2000" dirty="0"/>
              <a:t>Das Abkommen hat durch das Inkrafttreten des Gesetzes über ausländische Direktinvestitionen an Bedeutung verloren.</a:t>
            </a:r>
          </a:p>
          <a:p>
            <a:pPr marL="0" indent="0">
              <a:buNone/>
            </a:pPr>
            <a:endParaRPr lang="de-DE" dirty="0"/>
          </a:p>
        </p:txBody>
      </p:sp>
    </p:spTree>
    <p:extLst>
      <p:ext uri="{BB962C8B-B14F-4D97-AF65-F5344CB8AC3E}">
        <p14:creationId xmlns:p14="http://schemas.microsoft.com/office/powerpoint/2010/main" val="91764928"/>
      </p:ext>
    </p:extLst>
  </p:cSld>
  <p:clrMapOvr>
    <a:masterClrMapping/>
  </p:clrMapOvr>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263DEAEF-1637-4FDA-BE0C-BD65E5165450}" type="datetime1">
              <a:rPr lang="de-DE" smtClean="0"/>
              <a:pPr/>
              <a:t>16.01.2013</a:t>
            </a:fld>
            <a:endParaRPr lang="de-DE"/>
          </a:p>
        </p:txBody>
      </p:sp>
      <p:sp>
        <p:nvSpPr>
          <p:cNvPr id="3" name="2 Altbilgi Yer Tutucusu"/>
          <p:cNvSpPr>
            <a:spLocks noGrp="1"/>
          </p:cNvSpPr>
          <p:nvPr>
            <p:ph type="ftr" sz="quarter" idx="11"/>
          </p:nvPr>
        </p:nvSpPr>
        <p:spPr/>
        <p:txBody>
          <a:bodyPr/>
          <a:lstStyle/>
          <a:p>
            <a:r>
              <a:rPr lang="de-DE" dirty="0" smtClean="0"/>
              <a:t>www.gencer-coll.eu</a:t>
            </a:r>
            <a:endParaRPr lang="de-DE" dirty="0"/>
          </a:p>
        </p:txBody>
      </p:sp>
      <p:sp>
        <p:nvSpPr>
          <p:cNvPr id="4" name="3 Slayt Numarası Yer Tutucusu"/>
          <p:cNvSpPr>
            <a:spLocks noGrp="1"/>
          </p:cNvSpPr>
          <p:nvPr>
            <p:ph type="sldNum" sz="quarter" idx="12"/>
          </p:nvPr>
        </p:nvSpPr>
        <p:spPr/>
        <p:txBody>
          <a:bodyPr/>
          <a:lstStyle/>
          <a:p>
            <a:fld id="{BEE2948E-B6F3-4081-9C2A-A2641D91FEA7}" type="slidenum">
              <a:rPr lang="de-DE" smtClean="0"/>
              <a:pPr/>
              <a:t>150</a:t>
            </a:fld>
            <a:endParaRPr lang="de-DE"/>
          </a:p>
        </p:txBody>
      </p:sp>
      <p:sp>
        <p:nvSpPr>
          <p:cNvPr id="5" name="4 Başlık"/>
          <p:cNvSpPr>
            <a:spLocks noGrp="1"/>
          </p:cNvSpPr>
          <p:nvPr>
            <p:ph type="title"/>
          </p:nvPr>
        </p:nvSpPr>
        <p:spPr/>
        <p:txBody>
          <a:bodyPr/>
          <a:lstStyle/>
          <a:p>
            <a:r>
              <a:rPr lang="de-DE" sz="2100" i="1" dirty="0"/>
              <a:t>Besondere Regelungen B - </a:t>
            </a:r>
            <a:r>
              <a:rPr lang="de-DE" sz="2100" i="1" dirty="0" smtClean="0"/>
              <a:t>II</a:t>
            </a:r>
            <a:endParaRPr lang="tr-TR" sz="2100" i="1" dirty="0"/>
          </a:p>
        </p:txBody>
      </p:sp>
      <p:sp>
        <p:nvSpPr>
          <p:cNvPr id="6" name="5 İçerik Yer Tutucusu"/>
          <p:cNvSpPr>
            <a:spLocks noGrp="1"/>
          </p:cNvSpPr>
          <p:nvPr>
            <p:ph sz="half" idx="1"/>
          </p:nvPr>
        </p:nvSpPr>
        <p:spPr>
          <a:xfrm>
            <a:off x="251518" y="1988840"/>
            <a:ext cx="8392448" cy="4032448"/>
          </a:xfrm>
        </p:spPr>
        <p:txBody>
          <a:bodyPr/>
          <a:lstStyle/>
          <a:p>
            <a:r>
              <a:rPr lang="de-DE" sz="2100" dirty="0" smtClean="0"/>
              <a:t>Daher ist es unumgänglich, dass zwei türkische Gesellschaften bei </a:t>
            </a:r>
            <a:r>
              <a:rPr lang="de-DE" sz="2100" dirty="0" smtClean="0"/>
              <a:t>ihre geschäftliche Kommunikation in </a:t>
            </a:r>
            <a:r>
              <a:rPr lang="de-DE" sz="2100" dirty="0" smtClean="0"/>
              <a:t>der Türkei in der türkischen Sprache schriftlich </a:t>
            </a:r>
            <a:r>
              <a:rPr lang="de-DE" sz="2100" dirty="0" smtClean="0"/>
              <a:t>dokumentieren.</a:t>
            </a:r>
          </a:p>
          <a:p>
            <a:endParaRPr lang="de-DE" sz="2100" dirty="0" smtClean="0"/>
          </a:p>
          <a:p>
            <a:pPr>
              <a:spcBef>
                <a:spcPts val="600"/>
              </a:spcBef>
            </a:pPr>
            <a:r>
              <a:rPr lang="de-DE" sz="2100" dirty="0" smtClean="0"/>
              <a:t>Da aber eine solche zwingende gesetzliche Regelung für ausländische Gesellschaften </a:t>
            </a:r>
            <a:r>
              <a:rPr lang="de-DE" sz="2100" dirty="0" smtClean="0"/>
              <a:t>nicht besteht, </a:t>
            </a:r>
            <a:r>
              <a:rPr lang="de-DE" sz="2100" dirty="0" smtClean="0"/>
              <a:t>können die Parteien ihre Vertragssprache frei wählen. Im Falle der Streits vor türkischen Gerichten wird der Richter die Vorlage beglaubigter Übersetzungen in die türkische Sprache fordern.</a:t>
            </a:r>
            <a:endParaRPr lang="tr-TR" sz="2100" dirty="0"/>
          </a:p>
        </p:txBody>
      </p:sp>
    </p:spTree>
  </p:cSld>
  <p:clrMapOvr>
    <a:masterClrMapping/>
  </p:clrMapOvr>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263DEAEF-1637-4FDA-BE0C-BD65E5165450}" type="datetime1">
              <a:rPr lang="de-DE" smtClean="0"/>
              <a:pPr/>
              <a:t>16.01.2013</a:t>
            </a:fld>
            <a:endParaRPr lang="de-DE"/>
          </a:p>
        </p:txBody>
      </p:sp>
      <p:sp>
        <p:nvSpPr>
          <p:cNvPr id="3" name="2 Altbilgi Yer Tutucusu"/>
          <p:cNvSpPr>
            <a:spLocks noGrp="1"/>
          </p:cNvSpPr>
          <p:nvPr>
            <p:ph type="ftr" sz="quarter" idx="11"/>
          </p:nvPr>
        </p:nvSpPr>
        <p:spPr/>
        <p:txBody>
          <a:bodyPr/>
          <a:lstStyle/>
          <a:p>
            <a:r>
              <a:rPr lang="de-DE" smtClean="0"/>
              <a:t>www.gencer-coll.eu</a:t>
            </a:r>
            <a:endParaRPr lang="de-DE" dirty="0"/>
          </a:p>
        </p:txBody>
      </p:sp>
      <p:sp>
        <p:nvSpPr>
          <p:cNvPr id="4" name="3 Slayt Numarası Yer Tutucusu"/>
          <p:cNvSpPr>
            <a:spLocks noGrp="1"/>
          </p:cNvSpPr>
          <p:nvPr>
            <p:ph type="sldNum" sz="quarter" idx="12"/>
          </p:nvPr>
        </p:nvSpPr>
        <p:spPr/>
        <p:txBody>
          <a:bodyPr/>
          <a:lstStyle/>
          <a:p>
            <a:fld id="{BEE2948E-B6F3-4081-9C2A-A2641D91FEA7}" type="slidenum">
              <a:rPr lang="de-DE" smtClean="0"/>
              <a:pPr/>
              <a:t>151</a:t>
            </a:fld>
            <a:endParaRPr lang="de-DE"/>
          </a:p>
        </p:txBody>
      </p:sp>
      <p:sp>
        <p:nvSpPr>
          <p:cNvPr id="11" name="10 Başlık"/>
          <p:cNvSpPr>
            <a:spLocks noGrp="1"/>
          </p:cNvSpPr>
          <p:nvPr>
            <p:ph type="title"/>
          </p:nvPr>
        </p:nvSpPr>
        <p:spPr/>
        <p:txBody>
          <a:bodyPr/>
          <a:lstStyle/>
          <a:p>
            <a:r>
              <a:rPr lang="de-DE" sz="2100" i="1" dirty="0" smtClean="0"/>
              <a:t>Rechtsdurchsetzung I</a:t>
            </a:r>
            <a:endParaRPr lang="tr-TR" sz="2100" i="1" dirty="0"/>
          </a:p>
        </p:txBody>
      </p:sp>
      <p:sp>
        <p:nvSpPr>
          <p:cNvPr id="6" name="5 İçerik Yer Tutucusu"/>
          <p:cNvSpPr>
            <a:spLocks noGrp="1"/>
          </p:cNvSpPr>
          <p:nvPr>
            <p:ph sz="half" idx="1"/>
          </p:nvPr>
        </p:nvSpPr>
        <p:spPr/>
        <p:txBody>
          <a:bodyPr/>
          <a:lstStyle/>
          <a:p>
            <a:pPr marL="0" indent="0">
              <a:buNone/>
            </a:pPr>
            <a:r>
              <a:rPr lang="de-DE" sz="2100" b="1" dirty="0" smtClean="0"/>
              <a:t>    Rechtswahl und Gerichtszuständigkeit</a:t>
            </a:r>
            <a:endParaRPr lang="tr-TR" sz="2100" b="1" dirty="0" smtClean="0"/>
          </a:p>
          <a:p>
            <a:pPr>
              <a:spcBef>
                <a:spcPts val="800"/>
              </a:spcBef>
            </a:pPr>
            <a:r>
              <a:rPr lang="de-DE" sz="2100" dirty="0" smtClean="0"/>
              <a:t>Gemäß Artikel 24 des Gesetzes zum internationalen Privat- und Verfahrensrecht (</a:t>
            </a:r>
            <a:r>
              <a:rPr lang="tr-TR" sz="2100" dirty="0" smtClean="0"/>
              <a:t>Milletlerarası Özel Hukuk ve Usul Hukuku hakkında Kanun</a:t>
            </a:r>
            <a:r>
              <a:rPr lang="de-DE" sz="2100" dirty="0" smtClean="0"/>
              <a:t>) können die Parteien im Rahmen von Verträgen mit Auslandsbezug hinsichtlich ihres Leistungsstörungsrecht ausdrücklich ausländisches Recht wählen. </a:t>
            </a:r>
          </a:p>
          <a:p>
            <a:pPr>
              <a:spcBef>
                <a:spcPts val="800"/>
              </a:spcBef>
            </a:pPr>
            <a:r>
              <a:rPr lang="de-DE" sz="2100" dirty="0" smtClean="0"/>
              <a:t>Eine solche Rechtswahl ist sogar wirksam, wenn die Rechtswahl sich bereits aus den Regelungen des Vertrages oder den Gegebenheiten ergibt.  </a:t>
            </a:r>
          </a:p>
        </p:txBody>
      </p:sp>
    </p:spTree>
  </p:cSld>
  <p:clrMapOvr>
    <a:masterClrMapping/>
  </p:clrMapOvr>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263DEAEF-1637-4FDA-BE0C-BD65E5165450}" type="datetime1">
              <a:rPr lang="de-DE" smtClean="0"/>
              <a:pPr/>
              <a:t>16.01.2013</a:t>
            </a:fld>
            <a:endParaRPr lang="de-DE"/>
          </a:p>
        </p:txBody>
      </p:sp>
      <p:sp>
        <p:nvSpPr>
          <p:cNvPr id="3" name="2 Altbilgi Yer Tutucusu"/>
          <p:cNvSpPr>
            <a:spLocks noGrp="1"/>
          </p:cNvSpPr>
          <p:nvPr>
            <p:ph type="ftr" sz="quarter" idx="11"/>
          </p:nvPr>
        </p:nvSpPr>
        <p:spPr/>
        <p:txBody>
          <a:bodyPr/>
          <a:lstStyle/>
          <a:p>
            <a:r>
              <a:rPr lang="de-DE" smtClean="0"/>
              <a:t>www.gencer-coll.eu</a:t>
            </a:r>
            <a:endParaRPr lang="de-DE" dirty="0"/>
          </a:p>
        </p:txBody>
      </p:sp>
      <p:sp>
        <p:nvSpPr>
          <p:cNvPr id="4" name="3 Slayt Numarası Yer Tutucusu"/>
          <p:cNvSpPr>
            <a:spLocks noGrp="1"/>
          </p:cNvSpPr>
          <p:nvPr>
            <p:ph type="sldNum" sz="quarter" idx="12"/>
          </p:nvPr>
        </p:nvSpPr>
        <p:spPr/>
        <p:txBody>
          <a:bodyPr/>
          <a:lstStyle/>
          <a:p>
            <a:fld id="{BEE2948E-B6F3-4081-9C2A-A2641D91FEA7}" type="slidenum">
              <a:rPr lang="de-DE" smtClean="0"/>
              <a:pPr/>
              <a:t>152</a:t>
            </a:fld>
            <a:endParaRPr lang="de-DE"/>
          </a:p>
        </p:txBody>
      </p:sp>
      <p:sp>
        <p:nvSpPr>
          <p:cNvPr id="5" name="4 Başlık"/>
          <p:cNvSpPr>
            <a:spLocks noGrp="1"/>
          </p:cNvSpPr>
          <p:nvPr>
            <p:ph type="title"/>
          </p:nvPr>
        </p:nvSpPr>
        <p:spPr/>
        <p:txBody>
          <a:bodyPr/>
          <a:lstStyle/>
          <a:p>
            <a:r>
              <a:rPr lang="de-DE" sz="2100" i="1" dirty="0"/>
              <a:t>Rechtsdurchsetzung </a:t>
            </a:r>
            <a:r>
              <a:rPr lang="de-DE" sz="2100" i="1" dirty="0" smtClean="0"/>
              <a:t>II</a:t>
            </a:r>
            <a:endParaRPr lang="tr-TR" sz="2100" i="1" dirty="0"/>
          </a:p>
        </p:txBody>
      </p:sp>
      <p:sp>
        <p:nvSpPr>
          <p:cNvPr id="6" name="5 İçerik Yer Tutucusu"/>
          <p:cNvSpPr>
            <a:spLocks noGrp="1"/>
          </p:cNvSpPr>
          <p:nvPr>
            <p:ph sz="half" idx="1"/>
          </p:nvPr>
        </p:nvSpPr>
        <p:spPr/>
        <p:txBody>
          <a:bodyPr/>
          <a:lstStyle/>
          <a:p>
            <a:r>
              <a:rPr lang="de-DE" sz="2100" dirty="0"/>
              <a:t>Die Parteien können auch vereinbaren, ob die Rechtswahl sich auf den gesamten Vertrag oder bestimmte Teile beziehen soll</a:t>
            </a:r>
            <a:r>
              <a:rPr lang="de-DE" sz="2100" dirty="0" smtClean="0"/>
              <a:t>.</a:t>
            </a:r>
          </a:p>
          <a:p>
            <a:endParaRPr lang="tr-TR" sz="2100" dirty="0"/>
          </a:p>
          <a:p>
            <a:r>
              <a:rPr lang="de-DE" sz="2100" dirty="0" smtClean="0"/>
              <a:t>Die Rechtswahl kann durch die Parteien jederzeit vereinbart oder auch abgeändert werden. Rechtswahlvereinbarungen sind rückwirkend wirksam soweit keine Rechte Dritter betroffen werden. </a:t>
            </a:r>
          </a:p>
          <a:p>
            <a:endParaRPr lang="tr-TR" sz="2100" dirty="0" smtClean="0"/>
          </a:p>
          <a:p>
            <a:pPr>
              <a:spcBef>
                <a:spcPts val="600"/>
              </a:spcBef>
            </a:pPr>
            <a:r>
              <a:rPr lang="de-DE" sz="2100" dirty="0" smtClean="0"/>
              <a:t>Im Falle des Fehlens einer Rechtswahlvereinbarung findet auf den Vertrag das Recht Anwendung, mit dem die engste Verbindung besteht. </a:t>
            </a:r>
            <a:endParaRPr lang="tr-TR" sz="2100" dirty="0"/>
          </a:p>
        </p:txBody>
      </p:sp>
    </p:spTree>
  </p:cSld>
  <p:clrMapOvr>
    <a:masterClrMapping/>
  </p:clrMapOvr>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263DEAEF-1637-4FDA-BE0C-BD65E5165450}" type="datetime1">
              <a:rPr lang="de-DE" smtClean="0"/>
              <a:pPr/>
              <a:t>16.01.2013</a:t>
            </a:fld>
            <a:endParaRPr lang="de-DE"/>
          </a:p>
        </p:txBody>
      </p:sp>
      <p:sp>
        <p:nvSpPr>
          <p:cNvPr id="3" name="2 Altbilgi Yer Tutucusu"/>
          <p:cNvSpPr>
            <a:spLocks noGrp="1"/>
          </p:cNvSpPr>
          <p:nvPr>
            <p:ph type="ftr" sz="quarter" idx="11"/>
          </p:nvPr>
        </p:nvSpPr>
        <p:spPr/>
        <p:txBody>
          <a:bodyPr/>
          <a:lstStyle/>
          <a:p>
            <a:r>
              <a:rPr lang="de-DE" smtClean="0"/>
              <a:t>www.gencer-coll.eu</a:t>
            </a:r>
            <a:endParaRPr lang="de-DE" dirty="0"/>
          </a:p>
        </p:txBody>
      </p:sp>
      <p:sp>
        <p:nvSpPr>
          <p:cNvPr id="4" name="3 Slayt Numarası Yer Tutucusu"/>
          <p:cNvSpPr>
            <a:spLocks noGrp="1"/>
          </p:cNvSpPr>
          <p:nvPr>
            <p:ph type="sldNum" sz="quarter" idx="12"/>
          </p:nvPr>
        </p:nvSpPr>
        <p:spPr/>
        <p:txBody>
          <a:bodyPr/>
          <a:lstStyle/>
          <a:p>
            <a:fld id="{BEE2948E-B6F3-4081-9C2A-A2641D91FEA7}" type="slidenum">
              <a:rPr lang="de-DE" smtClean="0"/>
              <a:pPr/>
              <a:t>153</a:t>
            </a:fld>
            <a:endParaRPr lang="de-DE"/>
          </a:p>
        </p:txBody>
      </p:sp>
      <p:sp>
        <p:nvSpPr>
          <p:cNvPr id="5" name="4 Başlık"/>
          <p:cNvSpPr>
            <a:spLocks noGrp="1"/>
          </p:cNvSpPr>
          <p:nvPr>
            <p:ph type="title"/>
          </p:nvPr>
        </p:nvSpPr>
        <p:spPr/>
        <p:txBody>
          <a:bodyPr/>
          <a:lstStyle/>
          <a:p>
            <a:r>
              <a:rPr lang="de-DE" sz="2100" i="1" dirty="0"/>
              <a:t>Rechtsdurchsetzung </a:t>
            </a:r>
            <a:r>
              <a:rPr lang="de-DE" sz="2100" i="1" dirty="0" smtClean="0"/>
              <a:t>III</a:t>
            </a:r>
            <a:endParaRPr lang="tr-TR" sz="2100" i="1" dirty="0"/>
          </a:p>
        </p:txBody>
      </p:sp>
      <p:sp>
        <p:nvSpPr>
          <p:cNvPr id="6" name="5 İçerik Yer Tutucusu"/>
          <p:cNvSpPr>
            <a:spLocks noGrp="1"/>
          </p:cNvSpPr>
          <p:nvPr>
            <p:ph sz="half" idx="1"/>
          </p:nvPr>
        </p:nvSpPr>
        <p:spPr/>
        <p:txBody>
          <a:bodyPr/>
          <a:lstStyle/>
          <a:p>
            <a:r>
              <a:rPr lang="de-DE" sz="2100" dirty="0" smtClean="0"/>
              <a:t>Artikel 47 desselben Gesetzes regelt, dass die Parteien für die Streitigkeiten aus ihrem Leistungsvertrag mit Auslandsbezug die örtliche </a:t>
            </a:r>
            <a:r>
              <a:rPr lang="de-DE" sz="2100" dirty="0" smtClean="0"/>
              <a:t>Gerichtszuständigkeit </a:t>
            </a:r>
            <a:r>
              <a:rPr lang="de-DE" sz="2100" dirty="0" smtClean="0"/>
              <a:t>eines ausländischen Gerichtes vereinbaren können, </a:t>
            </a:r>
            <a:r>
              <a:rPr lang="de-DE" sz="2100" dirty="0"/>
              <a:t>wenn nicht </a:t>
            </a:r>
            <a:r>
              <a:rPr lang="de-DE" sz="2100" dirty="0" smtClean="0"/>
              <a:t>eine ausschließliche </a:t>
            </a:r>
            <a:r>
              <a:rPr lang="de-DE" sz="2100" dirty="0"/>
              <a:t>Gerichtszuständigkeit </a:t>
            </a:r>
            <a:r>
              <a:rPr lang="de-DE" sz="2100" dirty="0" smtClean="0"/>
              <a:t>bestimmt ist.</a:t>
            </a:r>
          </a:p>
          <a:p>
            <a:r>
              <a:rPr lang="de-DE" sz="2100" dirty="0" smtClean="0"/>
              <a:t>Die schriftliche Abfassung ist Formvoraussetzung.</a:t>
            </a:r>
          </a:p>
          <a:p>
            <a:r>
              <a:rPr lang="de-DE" sz="2100" dirty="0" smtClean="0"/>
              <a:t>In den Fällen, in denen sich das vereinbarte ausländische Gericht für unzuständig erklärt oder die Gerichtszuständigkeit des türkischen Gerichtes nicht gerügt wird, wird das Verfahren am örtlich zuständigen türkischen Gericht geführt. </a:t>
            </a:r>
            <a:endParaRPr lang="tr-TR" sz="2100" dirty="0"/>
          </a:p>
        </p:txBody>
      </p:sp>
    </p:spTree>
  </p:cSld>
  <p:clrMapOvr>
    <a:masterClrMapping/>
  </p:clrMapOvr>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263DEAEF-1637-4FDA-BE0C-BD65E5165450}" type="datetime1">
              <a:rPr lang="de-DE" smtClean="0"/>
              <a:pPr/>
              <a:t>16.01.2013</a:t>
            </a:fld>
            <a:endParaRPr lang="de-DE"/>
          </a:p>
        </p:txBody>
      </p:sp>
      <p:sp>
        <p:nvSpPr>
          <p:cNvPr id="3" name="2 Altbilgi Yer Tutucusu"/>
          <p:cNvSpPr>
            <a:spLocks noGrp="1"/>
          </p:cNvSpPr>
          <p:nvPr>
            <p:ph type="ftr" sz="quarter" idx="11"/>
          </p:nvPr>
        </p:nvSpPr>
        <p:spPr/>
        <p:txBody>
          <a:bodyPr/>
          <a:lstStyle/>
          <a:p>
            <a:r>
              <a:rPr lang="de-DE" smtClean="0"/>
              <a:t>www.gencer-coll.eu</a:t>
            </a:r>
            <a:endParaRPr lang="de-DE" dirty="0"/>
          </a:p>
        </p:txBody>
      </p:sp>
      <p:sp>
        <p:nvSpPr>
          <p:cNvPr id="4" name="3 Slayt Numarası Yer Tutucusu"/>
          <p:cNvSpPr>
            <a:spLocks noGrp="1"/>
          </p:cNvSpPr>
          <p:nvPr>
            <p:ph type="sldNum" sz="quarter" idx="12"/>
          </p:nvPr>
        </p:nvSpPr>
        <p:spPr/>
        <p:txBody>
          <a:bodyPr/>
          <a:lstStyle/>
          <a:p>
            <a:fld id="{BEE2948E-B6F3-4081-9C2A-A2641D91FEA7}" type="slidenum">
              <a:rPr lang="de-DE" smtClean="0"/>
              <a:pPr/>
              <a:t>154</a:t>
            </a:fld>
            <a:endParaRPr lang="de-DE"/>
          </a:p>
        </p:txBody>
      </p:sp>
      <p:sp>
        <p:nvSpPr>
          <p:cNvPr id="5" name="4 Başlık"/>
          <p:cNvSpPr>
            <a:spLocks noGrp="1"/>
          </p:cNvSpPr>
          <p:nvPr>
            <p:ph type="title"/>
          </p:nvPr>
        </p:nvSpPr>
        <p:spPr/>
        <p:txBody>
          <a:bodyPr/>
          <a:lstStyle/>
          <a:p>
            <a:r>
              <a:rPr lang="de-DE" sz="2100" i="1" dirty="0"/>
              <a:t>Rechtsdurchsetzung </a:t>
            </a:r>
            <a:r>
              <a:rPr lang="de-DE" sz="2100" i="1" dirty="0" smtClean="0"/>
              <a:t>IV</a:t>
            </a:r>
            <a:endParaRPr lang="tr-TR" sz="2100" i="1" dirty="0"/>
          </a:p>
        </p:txBody>
      </p:sp>
      <p:sp>
        <p:nvSpPr>
          <p:cNvPr id="6" name="5 İçerik Yer Tutucusu"/>
          <p:cNvSpPr>
            <a:spLocks noGrp="1"/>
          </p:cNvSpPr>
          <p:nvPr>
            <p:ph sz="half" idx="1"/>
          </p:nvPr>
        </p:nvSpPr>
        <p:spPr/>
        <p:txBody>
          <a:bodyPr/>
          <a:lstStyle/>
          <a:p>
            <a:pPr marL="0" indent="0">
              <a:buNone/>
            </a:pPr>
            <a:r>
              <a:rPr lang="de-DE" sz="2200" dirty="0" smtClean="0"/>
              <a:t>     </a:t>
            </a:r>
            <a:r>
              <a:rPr lang="de-DE" sz="2100" b="1" dirty="0" smtClean="0"/>
              <a:t>Mediation</a:t>
            </a:r>
          </a:p>
          <a:p>
            <a:pPr marL="0" indent="0">
              <a:buNone/>
            </a:pPr>
            <a:endParaRPr lang="de-DE" sz="2100" dirty="0" smtClean="0"/>
          </a:p>
          <a:p>
            <a:r>
              <a:rPr lang="de-DE" sz="2100" dirty="0" smtClean="0"/>
              <a:t>Das erst Mitte 2012 in Kraft getretene Gesetz zur Mediation ermöglicht auch ausländischen Parteien die Beilegung von Streitigkeiten betreffend privater Angelegenheiten und Rechtsgeschäfte, über die sie frei bestimmen </a:t>
            </a:r>
            <a:r>
              <a:rPr lang="de-DE" sz="2100" dirty="0" smtClean="0"/>
              <a:t>können, </a:t>
            </a:r>
            <a:r>
              <a:rPr lang="de-DE" sz="2100" dirty="0" smtClean="0"/>
              <a:t>ohne Anrufung staatlicher Gerichte</a:t>
            </a:r>
            <a:r>
              <a:rPr lang="de-DE" sz="2100" dirty="0" smtClean="0"/>
              <a:t>.</a:t>
            </a:r>
          </a:p>
          <a:p>
            <a:endParaRPr lang="de-DE" sz="2100" dirty="0" smtClean="0"/>
          </a:p>
          <a:p>
            <a:r>
              <a:rPr lang="de-DE" sz="2100" dirty="0" smtClean="0"/>
              <a:t>Die Parteien sind frei in der Anrufung des Mediators, der Betreibung des Verfahrens vor diesem und der Lösung der Streitigkeit mit seiner Hilfe. </a:t>
            </a:r>
            <a:endParaRPr lang="tr-TR" sz="2100" dirty="0"/>
          </a:p>
        </p:txBody>
      </p:sp>
    </p:spTree>
  </p:cSld>
  <p:clrMapOvr>
    <a:masterClrMapping/>
  </p:clrMapOvr>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263DEAEF-1637-4FDA-BE0C-BD65E5165450}" type="datetime1">
              <a:rPr lang="de-DE" smtClean="0"/>
              <a:pPr/>
              <a:t>16.01.2013</a:t>
            </a:fld>
            <a:endParaRPr lang="de-DE"/>
          </a:p>
        </p:txBody>
      </p:sp>
      <p:sp>
        <p:nvSpPr>
          <p:cNvPr id="3" name="2 Altbilgi Yer Tutucusu"/>
          <p:cNvSpPr>
            <a:spLocks noGrp="1"/>
          </p:cNvSpPr>
          <p:nvPr>
            <p:ph type="ftr" sz="quarter" idx="11"/>
          </p:nvPr>
        </p:nvSpPr>
        <p:spPr/>
        <p:txBody>
          <a:bodyPr/>
          <a:lstStyle/>
          <a:p>
            <a:r>
              <a:rPr lang="de-DE" smtClean="0"/>
              <a:t>www.gencer-coll.eu</a:t>
            </a:r>
            <a:endParaRPr lang="de-DE" dirty="0"/>
          </a:p>
        </p:txBody>
      </p:sp>
      <p:sp>
        <p:nvSpPr>
          <p:cNvPr id="4" name="3 Slayt Numarası Yer Tutucusu"/>
          <p:cNvSpPr>
            <a:spLocks noGrp="1"/>
          </p:cNvSpPr>
          <p:nvPr>
            <p:ph type="sldNum" sz="quarter" idx="12"/>
          </p:nvPr>
        </p:nvSpPr>
        <p:spPr/>
        <p:txBody>
          <a:bodyPr/>
          <a:lstStyle/>
          <a:p>
            <a:fld id="{BEE2948E-B6F3-4081-9C2A-A2641D91FEA7}" type="slidenum">
              <a:rPr lang="de-DE" smtClean="0"/>
              <a:pPr/>
              <a:t>155</a:t>
            </a:fld>
            <a:endParaRPr lang="de-DE"/>
          </a:p>
        </p:txBody>
      </p:sp>
      <p:sp>
        <p:nvSpPr>
          <p:cNvPr id="5" name="4 Başlık"/>
          <p:cNvSpPr>
            <a:spLocks noGrp="1"/>
          </p:cNvSpPr>
          <p:nvPr>
            <p:ph type="title"/>
          </p:nvPr>
        </p:nvSpPr>
        <p:spPr/>
        <p:txBody>
          <a:bodyPr/>
          <a:lstStyle/>
          <a:p>
            <a:r>
              <a:rPr lang="de-DE" sz="2100" i="1" dirty="0"/>
              <a:t>Rechtsdurchsetzung </a:t>
            </a:r>
            <a:r>
              <a:rPr lang="de-DE" sz="2100" i="1" dirty="0" smtClean="0"/>
              <a:t>V</a:t>
            </a:r>
            <a:endParaRPr lang="tr-TR" sz="2100" i="1" dirty="0"/>
          </a:p>
        </p:txBody>
      </p:sp>
      <p:sp>
        <p:nvSpPr>
          <p:cNvPr id="6" name="5 İçerik Yer Tutucusu"/>
          <p:cNvSpPr>
            <a:spLocks noGrp="1"/>
          </p:cNvSpPr>
          <p:nvPr>
            <p:ph sz="half" idx="1"/>
          </p:nvPr>
        </p:nvSpPr>
        <p:spPr/>
        <p:txBody>
          <a:bodyPr/>
          <a:lstStyle/>
          <a:p>
            <a:r>
              <a:rPr lang="de-DE" sz="2100" b="1" dirty="0" smtClean="0"/>
              <a:t>Mediation</a:t>
            </a:r>
            <a:r>
              <a:rPr lang="de-DE" sz="2100" dirty="0" smtClean="0"/>
              <a:t> (lateinisch „Vermittlung</a:t>
            </a:r>
            <a:r>
              <a:rPr lang="de-DE" sz="2100" dirty="0"/>
              <a:t>“) ist ein strukturiertes freiwilliges Verfahren zur konstruktiven Beilegung eines </a:t>
            </a:r>
            <a:r>
              <a:rPr lang="de-DE" sz="2100" dirty="0" smtClean="0"/>
              <a:t>Konfliktes</a:t>
            </a:r>
            <a:r>
              <a:rPr lang="de-DE" sz="2100" dirty="0" smtClean="0"/>
              <a:t>.</a:t>
            </a:r>
          </a:p>
          <a:p>
            <a:pPr marL="0" indent="0">
              <a:buNone/>
            </a:pPr>
            <a:r>
              <a:rPr lang="de-DE" sz="2100" dirty="0" smtClean="0"/>
              <a:t> </a:t>
            </a:r>
            <a:endParaRPr lang="de-DE" sz="2100" dirty="0" smtClean="0"/>
          </a:p>
          <a:p>
            <a:r>
              <a:rPr lang="de-DE" sz="2100" dirty="0" smtClean="0"/>
              <a:t>Die </a:t>
            </a:r>
            <a:r>
              <a:rPr lang="de-DE" sz="2100" dirty="0"/>
              <a:t>Konfliktparteien – teilweise auch Medianten oder </a:t>
            </a:r>
            <a:r>
              <a:rPr lang="de-DE" sz="2100" dirty="0" err="1"/>
              <a:t>Medianden</a:t>
            </a:r>
            <a:r>
              <a:rPr lang="de-DE" sz="2100" dirty="0"/>
              <a:t> genannt – wollen durch Unterstützung einer dritten „allparteilichen“ Person (dem </a:t>
            </a:r>
            <a:r>
              <a:rPr lang="de-DE" sz="2100" i="1" dirty="0"/>
              <a:t>Mediator</a:t>
            </a:r>
            <a:r>
              <a:rPr lang="de-DE" sz="2100" dirty="0"/>
              <a:t>) zu einer gemeinsamen Vereinbarung gelangen, die ihren Bedürfnissen und Interessen entspricht. </a:t>
            </a:r>
            <a:endParaRPr lang="de-DE" sz="2100" dirty="0" smtClean="0"/>
          </a:p>
        </p:txBody>
      </p:sp>
    </p:spTree>
  </p:cSld>
  <p:clrMapOvr>
    <a:masterClrMapping/>
  </p:clrMapOvr>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263DEAEF-1637-4FDA-BE0C-BD65E5165450}" type="datetime1">
              <a:rPr lang="de-DE" smtClean="0"/>
              <a:pPr/>
              <a:t>16.01.2013</a:t>
            </a:fld>
            <a:endParaRPr lang="de-DE"/>
          </a:p>
        </p:txBody>
      </p:sp>
      <p:sp>
        <p:nvSpPr>
          <p:cNvPr id="3" name="2 Altbilgi Yer Tutucusu"/>
          <p:cNvSpPr>
            <a:spLocks noGrp="1"/>
          </p:cNvSpPr>
          <p:nvPr>
            <p:ph type="ftr" sz="quarter" idx="11"/>
          </p:nvPr>
        </p:nvSpPr>
        <p:spPr/>
        <p:txBody>
          <a:bodyPr/>
          <a:lstStyle/>
          <a:p>
            <a:r>
              <a:rPr lang="de-DE" smtClean="0"/>
              <a:t>www.gencer-coll.eu</a:t>
            </a:r>
            <a:endParaRPr lang="de-DE" dirty="0"/>
          </a:p>
        </p:txBody>
      </p:sp>
      <p:sp>
        <p:nvSpPr>
          <p:cNvPr id="4" name="3 Slayt Numarası Yer Tutucusu"/>
          <p:cNvSpPr>
            <a:spLocks noGrp="1"/>
          </p:cNvSpPr>
          <p:nvPr>
            <p:ph type="sldNum" sz="quarter" idx="12"/>
          </p:nvPr>
        </p:nvSpPr>
        <p:spPr/>
        <p:txBody>
          <a:bodyPr/>
          <a:lstStyle/>
          <a:p>
            <a:fld id="{BEE2948E-B6F3-4081-9C2A-A2641D91FEA7}" type="slidenum">
              <a:rPr lang="de-DE" smtClean="0"/>
              <a:pPr/>
              <a:t>156</a:t>
            </a:fld>
            <a:endParaRPr lang="de-DE"/>
          </a:p>
        </p:txBody>
      </p:sp>
      <p:sp>
        <p:nvSpPr>
          <p:cNvPr id="5" name="4 Başlık"/>
          <p:cNvSpPr>
            <a:spLocks noGrp="1"/>
          </p:cNvSpPr>
          <p:nvPr>
            <p:ph type="title"/>
          </p:nvPr>
        </p:nvSpPr>
        <p:spPr/>
        <p:txBody>
          <a:bodyPr/>
          <a:lstStyle/>
          <a:p>
            <a:r>
              <a:rPr lang="de-DE" sz="2100" i="1" dirty="0"/>
              <a:t>Rechtsdurchsetzung </a:t>
            </a:r>
            <a:r>
              <a:rPr lang="de-DE" sz="2100" i="1" dirty="0" smtClean="0"/>
              <a:t>VI</a:t>
            </a:r>
            <a:endParaRPr lang="tr-TR" sz="2100" i="1" dirty="0"/>
          </a:p>
        </p:txBody>
      </p:sp>
      <p:sp>
        <p:nvSpPr>
          <p:cNvPr id="6" name="5 İçerik Yer Tutucusu"/>
          <p:cNvSpPr>
            <a:spLocks noGrp="1"/>
          </p:cNvSpPr>
          <p:nvPr>
            <p:ph sz="half" idx="1"/>
          </p:nvPr>
        </p:nvSpPr>
        <p:spPr/>
        <p:txBody>
          <a:bodyPr/>
          <a:lstStyle/>
          <a:p>
            <a:r>
              <a:rPr lang="de-DE" sz="2100" dirty="0"/>
              <a:t>Der Mediator trifft dabei keine eigenen Entscheidungen bezüglich des Konflikts, sondern ist lediglich für das Verfahren verantwortlich</a:t>
            </a:r>
            <a:r>
              <a:rPr lang="de-DE" sz="2100" dirty="0" smtClean="0"/>
              <a:t>.</a:t>
            </a:r>
          </a:p>
          <a:p>
            <a:endParaRPr lang="de-DE" sz="2100" dirty="0" smtClean="0"/>
          </a:p>
          <a:p>
            <a:r>
              <a:rPr lang="de-DE" sz="2100" dirty="0" smtClean="0"/>
              <a:t>Die Erfolge der Mediation in der Türkei bleiben abzuwarten: eine Vergleichsbereitschaft vor türkischen </a:t>
            </a:r>
            <a:r>
              <a:rPr lang="de-DE" sz="2100" dirty="0" smtClean="0"/>
              <a:t>staatlichen Gerichten </a:t>
            </a:r>
            <a:r>
              <a:rPr lang="de-DE" sz="2100" dirty="0" smtClean="0"/>
              <a:t>ist entgegen der deutschen Streitkultur nahezu gar nicht vorhanden.</a:t>
            </a:r>
          </a:p>
          <a:p>
            <a:endParaRPr lang="de-DE" sz="2100" dirty="0" smtClean="0"/>
          </a:p>
          <a:p>
            <a:endParaRPr lang="tr-TR" sz="2100" dirty="0"/>
          </a:p>
        </p:txBody>
      </p:sp>
    </p:spTree>
    <p:extLst>
      <p:ext uri="{BB962C8B-B14F-4D97-AF65-F5344CB8AC3E}">
        <p14:creationId xmlns:p14="http://schemas.microsoft.com/office/powerpoint/2010/main" val="3553671535"/>
      </p:ext>
    </p:extLst>
  </p:cSld>
  <p:clrMapOvr>
    <a:masterClrMapping/>
  </p:clrMapOvr>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263DEAEF-1637-4FDA-BE0C-BD65E5165450}" type="datetime1">
              <a:rPr lang="de-DE" smtClean="0"/>
              <a:pPr/>
              <a:t>16.01.2013</a:t>
            </a:fld>
            <a:endParaRPr lang="de-DE"/>
          </a:p>
        </p:txBody>
      </p:sp>
      <p:sp>
        <p:nvSpPr>
          <p:cNvPr id="3" name="2 Altbilgi Yer Tutucusu"/>
          <p:cNvSpPr>
            <a:spLocks noGrp="1"/>
          </p:cNvSpPr>
          <p:nvPr>
            <p:ph type="ftr" sz="quarter" idx="11"/>
          </p:nvPr>
        </p:nvSpPr>
        <p:spPr/>
        <p:txBody>
          <a:bodyPr/>
          <a:lstStyle/>
          <a:p>
            <a:r>
              <a:rPr lang="de-DE" smtClean="0"/>
              <a:t>www.gencer-coll.eu</a:t>
            </a:r>
            <a:endParaRPr lang="de-DE" dirty="0"/>
          </a:p>
        </p:txBody>
      </p:sp>
      <p:sp>
        <p:nvSpPr>
          <p:cNvPr id="4" name="3 Slayt Numarası Yer Tutucusu"/>
          <p:cNvSpPr>
            <a:spLocks noGrp="1"/>
          </p:cNvSpPr>
          <p:nvPr>
            <p:ph type="sldNum" sz="quarter" idx="12"/>
          </p:nvPr>
        </p:nvSpPr>
        <p:spPr/>
        <p:txBody>
          <a:bodyPr/>
          <a:lstStyle/>
          <a:p>
            <a:fld id="{BEE2948E-B6F3-4081-9C2A-A2641D91FEA7}" type="slidenum">
              <a:rPr lang="de-DE" smtClean="0"/>
              <a:pPr/>
              <a:t>157</a:t>
            </a:fld>
            <a:endParaRPr lang="de-DE"/>
          </a:p>
        </p:txBody>
      </p:sp>
      <p:sp>
        <p:nvSpPr>
          <p:cNvPr id="5" name="4 Başlık"/>
          <p:cNvSpPr>
            <a:spLocks noGrp="1"/>
          </p:cNvSpPr>
          <p:nvPr>
            <p:ph type="title"/>
          </p:nvPr>
        </p:nvSpPr>
        <p:spPr/>
        <p:txBody>
          <a:bodyPr/>
          <a:lstStyle/>
          <a:p>
            <a:r>
              <a:rPr lang="de-DE" sz="2100" i="1" dirty="0"/>
              <a:t>Rechtsdurchsetzung </a:t>
            </a:r>
            <a:r>
              <a:rPr lang="de-DE" sz="2100" i="1" dirty="0" smtClean="0"/>
              <a:t>VII</a:t>
            </a:r>
            <a:endParaRPr lang="tr-TR" sz="2100" i="1" dirty="0"/>
          </a:p>
        </p:txBody>
      </p:sp>
      <p:sp>
        <p:nvSpPr>
          <p:cNvPr id="6" name="5 İçerik Yer Tutucusu"/>
          <p:cNvSpPr>
            <a:spLocks noGrp="1"/>
          </p:cNvSpPr>
          <p:nvPr>
            <p:ph sz="half" idx="1"/>
          </p:nvPr>
        </p:nvSpPr>
        <p:spPr/>
        <p:txBody>
          <a:bodyPr/>
          <a:lstStyle/>
          <a:p>
            <a:r>
              <a:rPr lang="de-DE" sz="2100" dirty="0"/>
              <a:t>Allerdings wird die Vergleichsbereitschaft der Parteien durch das Gericht auch nicht gefördert, weil eine Risikodarlegung des Richters im Anfangsstadium des Verfahrens mit dem Ziel der Annäherung der Parteien nach türkischem Recht einer Befangenheit gleichkäme</a:t>
            </a:r>
            <a:r>
              <a:rPr lang="de-DE" sz="2100" dirty="0" smtClean="0"/>
              <a:t>.</a:t>
            </a:r>
          </a:p>
          <a:p>
            <a:endParaRPr lang="de-DE" sz="2100" dirty="0"/>
          </a:p>
          <a:p>
            <a:r>
              <a:rPr lang="de-DE" sz="2100" dirty="0"/>
              <a:t>Daher ist die Einführung des Mediationsgesetzes in der Türkei als Schritt zum westlichen Verständnis der Streitschlichtung auszulegen.</a:t>
            </a:r>
            <a:endParaRPr lang="tr-TR" sz="2100" dirty="0"/>
          </a:p>
        </p:txBody>
      </p:sp>
    </p:spTree>
    <p:extLst>
      <p:ext uri="{BB962C8B-B14F-4D97-AF65-F5344CB8AC3E}">
        <p14:creationId xmlns:p14="http://schemas.microsoft.com/office/powerpoint/2010/main" val="2223645295"/>
      </p:ext>
    </p:extLst>
  </p:cSld>
  <p:clrMapOvr>
    <a:masterClrMapping/>
  </p:clrMapOvr>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263DEAEF-1637-4FDA-BE0C-BD65E5165450}" type="datetime1">
              <a:rPr lang="de-DE" smtClean="0"/>
              <a:pPr/>
              <a:t>16.01.2013</a:t>
            </a:fld>
            <a:endParaRPr lang="de-DE"/>
          </a:p>
        </p:txBody>
      </p:sp>
      <p:sp>
        <p:nvSpPr>
          <p:cNvPr id="3" name="2 Altbilgi Yer Tutucusu"/>
          <p:cNvSpPr>
            <a:spLocks noGrp="1"/>
          </p:cNvSpPr>
          <p:nvPr>
            <p:ph type="ftr" sz="quarter" idx="11"/>
          </p:nvPr>
        </p:nvSpPr>
        <p:spPr/>
        <p:txBody>
          <a:bodyPr/>
          <a:lstStyle/>
          <a:p>
            <a:r>
              <a:rPr lang="de-DE" smtClean="0"/>
              <a:t>www.gencer-coll.eu</a:t>
            </a:r>
            <a:endParaRPr lang="de-DE" dirty="0"/>
          </a:p>
        </p:txBody>
      </p:sp>
      <p:sp>
        <p:nvSpPr>
          <p:cNvPr id="4" name="3 Slayt Numarası Yer Tutucusu"/>
          <p:cNvSpPr>
            <a:spLocks noGrp="1"/>
          </p:cNvSpPr>
          <p:nvPr>
            <p:ph type="sldNum" sz="quarter" idx="12"/>
          </p:nvPr>
        </p:nvSpPr>
        <p:spPr/>
        <p:txBody>
          <a:bodyPr/>
          <a:lstStyle/>
          <a:p>
            <a:fld id="{BEE2948E-B6F3-4081-9C2A-A2641D91FEA7}" type="slidenum">
              <a:rPr lang="de-DE" smtClean="0"/>
              <a:pPr/>
              <a:t>158</a:t>
            </a:fld>
            <a:endParaRPr lang="de-DE"/>
          </a:p>
        </p:txBody>
      </p:sp>
      <p:sp>
        <p:nvSpPr>
          <p:cNvPr id="5" name="4 Başlık"/>
          <p:cNvSpPr>
            <a:spLocks noGrp="1"/>
          </p:cNvSpPr>
          <p:nvPr>
            <p:ph type="title"/>
          </p:nvPr>
        </p:nvSpPr>
        <p:spPr/>
        <p:txBody>
          <a:bodyPr/>
          <a:lstStyle/>
          <a:p>
            <a:r>
              <a:rPr lang="de-DE" sz="2100" i="1" dirty="0"/>
              <a:t>Rechtsdurchsetzung </a:t>
            </a:r>
            <a:r>
              <a:rPr lang="de-DE" sz="2100" i="1" dirty="0" smtClean="0"/>
              <a:t>VIII</a:t>
            </a:r>
            <a:endParaRPr lang="tr-TR" sz="2100" i="1" dirty="0"/>
          </a:p>
        </p:txBody>
      </p:sp>
      <p:sp>
        <p:nvSpPr>
          <p:cNvPr id="6" name="5 İçerik Yer Tutucusu"/>
          <p:cNvSpPr>
            <a:spLocks noGrp="1"/>
          </p:cNvSpPr>
          <p:nvPr>
            <p:ph sz="half" idx="1"/>
          </p:nvPr>
        </p:nvSpPr>
        <p:spPr/>
        <p:txBody>
          <a:bodyPr/>
          <a:lstStyle/>
          <a:p>
            <a:pPr algn="just"/>
            <a:endParaRPr lang="tr-TR" sz="2200" dirty="0" smtClean="0"/>
          </a:p>
          <a:p>
            <a:r>
              <a:rPr lang="de-DE" sz="2100" dirty="0" smtClean="0"/>
              <a:t>Erzielen die Parteien am Ende eines erfolgreichen Mediationsverfahrens eine schriftliche Einigung, so können sie diese durch das Gericht formlos beglaubigen lassen. In der Folge erzielen sie dann einen Titel, der gerichtlichen Urteilen gleichkommt und aus dem auch die Zwangsvollstreckung betrieben werden kann. </a:t>
            </a:r>
            <a:endParaRPr lang="tr-TR" sz="2100" dirty="0"/>
          </a:p>
        </p:txBody>
      </p:sp>
    </p:spTree>
  </p:cSld>
  <p:clrMapOvr>
    <a:masterClrMapping/>
  </p:clrMapOvr>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263DEAEF-1637-4FDA-BE0C-BD65E5165450}" type="datetime1">
              <a:rPr lang="de-DE" smtClean="0"/>
              <a:pPr/>
              <a:t>16.01.2013</a:t>
            </a:fld>
            <a:endParaRPr lang="de-DE" dirty="0"/>
          </a:p>
        </p:txBody>
      </p:sp>
      <p:sp>
        <p:nvSpPr>
          <p:cNvPr id="3" name="2 Altbilgi Yer Tutucusu"/>
          <p:cNvSpPr>
            <a:spLocks noGrp="1"/>
          </p:cNvSpPr>
          <p:nvPr>
            <p:ph type="ftr" sz="quarter" idx="11"/>
          </p:nvPr>
        </p:nvSpPr>
        <p:spPr/>
        <p:txBody>
          <a:bodyPr/>
          <a:lstStyle/>
          <a:p>
            <a:r>
              <a:rPr lang="de-DE" smtClean="0"/>
              <a:t>www.gencer-coll.eu</a:t>
            </a:r>
            <a:endParaRPr lang="de-DE" dirty="0"/>
          </a:p>
        </p:txBody>
      </p:sp>
      <p:sp>
        <p:nvSpPr>
          <p:cNvPr id="4" name="3 Slayt Numarası Yer Tutucusu"/>
          <p:cNvSpPr>
            <a:spLocks noGrp="1"/>
          </p:cNvSpPr>
          <p:nvPr>
            <p:ph type="sldNum" sz="quarter" idx="12"/>
          </p:nvPr>
        </p:nvSpPr>
        <p:spPr/>
        <p:txBody>
          <a:bodyPr/>
          <a:lstStyle/>
          <a:p>
            <a:fld id="{BEE2948E-B6F3-4081-9C2A-A2641D91FEA7}" type="slidenum">
              <a:rPr lang="de-DE" smtClean="0"/>
              <a:pPr/>
              <a:t>159</a:t>
            </a:fld>
            <a:endParaRPr lang="de-DE"/>
          </a:p>
        </p:txBody>
      </p:sp>
      <p:sp>
        <p:nvSpPr>
          <p:cNvPr id="5" name="4 Başlık"/>
          <p:cNvSpPr>
            <a:spLocks noGrp="1"/>
          </p:cNvSpPr>
          <p:nvPr>
            <p:ph type="title"/>
          </p:nvPr>
        </p:nvSpPr>
        <p:spPr/>
        <p:txBody>
          <a:bodyPr/>
          <a:lstStyle/>
          <a:p>
            <a:r>
              <a:rPr lang="de-DE" sz="2100" i="1" dirty="0" smtClean="0"/>
              <a:t>Rechtsdurchsetzung IX</a:t>
            </a:r>
            <a:endParaRPr lang="tr-TR" sz="2100" i="1" dirty="0"/>
          </a:p>
        </p:txBody>
      </p:sp>
      <p:sp>
        <p:nvSpPr>
          <p:cNvPr id="6" name="5 İçerik Yer Tutucusu"/>
          <p:cNvSpPr>
            <a:spLocks noGrp="1"/>
          </p:cNvSpPr>
          <p:nvPr>
            <p:ph sz="half" idx="1"/>
          </p:nvPr>
        </p:nvSpPr>
        <p:spPr/>
        <p:txBody>
          <a:bodyPr/>
          <a:lstStyle/>
          <a:p>
            <a:pPr marL="0" indent="0">
              <a:buNone/>
            </a:pPr>
            <a:r>
              <a:rPr lang="de-DE" sz="2100" b="1" dirty="0" smtClean="0"/>
              <a:t>     Staatliche Gerichte und Schiedsgerichte</a:t>
            </a:r>
            <a:endParaRPr lang="tr-TR" sz="2100" b="1" dirty="0" smtClean="0"/>
          </a:p>
          <a:p>
            <a:pPr algn="just"/>
            <a:endParaRPr lang="de-DE" sz="2100" dirty="0" smtClean="0"/>
          </a:p>
          <a:p>
            <a:r>
              <a:rPr lang="de-DE" sz="2100" dirty="0" smtClean="0"/>
              <a:t>Die Parteien können ihre Streitigkeiten sowohl vor den staatlichen Gerichten, als auch im Falle der Einigkeit vor Schiedsgerichten lösen. </a:t>
            </a:r>
            <a:r>
              <a:rPr lang="tr-TR" sz="2100" dirty="0" smtClean="0"/>
              <a:t>	</a:t>
            </a:r>
            <a:endParaRPr lang="de-DE" sz="2100" dirty="0" smtClean="0"/>
          </a:p>
          <a:p>
            <a:r>
              <a:rPr lang="de-DE" sz="2100" dirty="0" smtClean="0"/>
              <a:t>In Fällen mit Auslandsbezug werden die Schiedsgerichtsverfahren nach dem </a:t>
            </a:r>
            <a:r>
              <a:rPr lang="de-DE" sz="2100" dirty="0" smtClean="0"/>
              <a:t>Gesetz </a:t>
            </a:r>
            <a:r>
              <a:rPr lang="de-DE" sz="2100" dirty="0" smtClean="0"/>
              <a:t>zur internationalen Schiedsgerichtsbarkeit (</a:t>
            </a:r>
            <a:r>
              <a:rPr lang="tr-TR" sz="2100" dirty="0" smtClean="0"/>
              <a:t>Milletlerarası Tahkim Kanunu</a:t>
            </a:r>
            <a:r>
              <a:rPr lang="de-DE" sz="2100" dirty="0" smtClean="0"/>
              <a:t>) </a:t>
            </a:r>
            <a:r>
              <a:rPr lang="tr-TR" sz="2100" dirty="0" smtClean="0"/>
              <a:t> </a:t>
            </a:r>
            <a:r>
              <a:rPr lang="de-DE" sz="2100" dirty="0" smtClean="0"/>
              <a:t>behandelt</a:t>
            </a:r>
            <a:r>
              <a:rPr lang="tr-TR" sz="2100" dirty="0" smtClean="0"/>
              <a:t>. </a:t>
            </a:r>
            <a:r>
              <a:rPr lang="de-DE" sz="2100" dirty="0" smtClean="0"/>
              <a:t>Die Regelungen zu den inländischen Schiedsgerichtsverfahren finden sich dagegen in der türkischen Zivilprozessordnung (</a:t>
            </a:r>
            <a:r>
              <a:rPr lang="tr-TR" sz="2100" dirty="0" smtClean="0"/>
              <a:t>Hukuk Usulü Muhakemeleri Kanun</a:t>
            </a:r>
            <a:r>
              <a:rPr lang="de-DE" sz="2100" dirty="0" smtClean="0"/>
              <a:t>u)</a:t>
            </a:r>
            <a:r>
              <a:rPr lang="tr-TR" sz="2100" dirty="0" smtClean="0"/>
              <a:t>. </a:t>
            </a:r>
          </a:p>
          <a:p>
            <a:endParaRPr lang="tr-TR" sz="2200" dirty="0" smtClean="0"/>
          </a:p>
          <a:p>
            <a:endParaRPr lang="tr-T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263DEAEF-1637-4FDA-BE0C-BD65E5165450}" type="datetime1">
              <a:rPr lang="de-DE" smtClean="0"/>
              <a:pPr/>
              <a:t>16.01.2013</a:t>
            </a:fld>
            <a:endParaRPr lang="de-DE"/>
          </a:p>
        </p:txBody>
      </p:sp>
      <p:sp>
        <p:nvSpPr>
          <p:cNvPr id="3" name="2 Altbilgi Yer Tutucusu"/>
          <p:cNvSpPr>
            <a:spLocks noGrp="1"/>
          </p:cNvSpPr>
          <p:nvPr>
            <p:ph type="ftr" sz="quarter" idx="11"/>
          </p:nvPr>
        </p:nvSpPr>
        <p:spPr/>
        <p:txBody>
          <a:bodyPr/>
          <a:lstStyle/>
          <a:p>
            <a:r>
              <a:rPr lang="de-DE" smtClean="0"/>
              <a:t>www.gencer-coll.eu</a:t>
            </a:r>
            <a:endParaRPr lang="de-DE" dirty="0"/>
          </a:p>
        </p:txBody>
      </p:sp>
      <p:sp>
        <p:nvSpPr>
          <p:cNvPr id="4" name="3 Slayt Numarası Yer Tutucusu"/>
          <p:cNvSpPr>
            <a:spLocks noGrp="1"/>
          </p:cNvSpPr>
          <p:nvPr>
            <p:ph type="sldNum" sz="quarter" idx="12"/>
          </p:nvPr>
        </p:nvSpPr>
        <p:spPr/>
        <p:txBody>
          <a:bodyPr/>
          <a:lstStyle/>
          <a:p>
            <a:fld id="{BEE2948E-B6F3-4081-9C2A-A2641D91FEA7}" type="slidenum">
              <a:rPr lang="de-DE" smtClean="0"/>
              <a:pPr/>
              <a:t>16</a:t>
            </a:fld>
            <a:endParaRPr lang="de-DE"/>
          </a:p>
        </p:txBody>
      </p:sp>
      <p:sp>
        <p:nvSpPr>
          <p:cNvPr id="5" name="4 Başlık"/>
          <p:cNvSpPr>
            <a:spLocks noGrp="1"/>
          </p:cNvSpPr>
          <p:nvPr>
            <p:ph type="title"/>
          </p:nvPr>
        </p:nvSpPr>
        <p:spPr/>
        <p:txBody>
          <a:bodyPr/>
          <a:lstStyle/>
          <a:p>
            <a:r>
              <a:rPr lang="de-DE" sz="2100" i="1" dirty="0"/>
              <a:t>Grundlagen türkischen Rechts </a:t>
            </a:r>
            <a:r>
              <a:rPr lang="de-DE" sz="2100" i="1" dirty="0" smtClean="0"/>
              <a:t>VII:</a:t>
            </a:r>
            <a:r>
              <a:rPr lang="de-DE" sz="2100" dirty="0" smtClean="0"/>
              <a:t> Investitionen VI</a:t>
            </a:r>
            <a:endParaRPr lang="tr-TR" sz="2100" dirty="0"/>
          </a:p>
        </p:txBody>
      </p:sp>
      <p:sp>
        <p:nvSpPr>
          <p:cNvPr id="6" name="5 İçerik Yer Tutucusu"/>
          <p:cNvSpPr>
            <a:spLocks noGrp="1"/>
          </p:cNvSpPr>
          <p:nvPr>
            <p:ph sz="half" idx="1"/>
          </p:nvPr>
        </p:nvSpPr>
        <p:spPr/>
        <p:txBody>
          <a:bodyPr/>
          <a:lstStyle/>
          <a:p>
            <a:pPr marL="0" indent="0">
              <a:buNone/>
            </a:pPr>
            <a:r>
              <a:rPr lang="de-DE" sz="2200" b="1" dirty="0" smtClean="0"/>
              <a:t>Einsatz ausländischen Personals</a:t>
            </a:r>
            <a:r>
              <a:rPr lang="tr-TR" sz="2200" b="1" dirty="0" smtClean="0"/>
              <a:t>:</a:t>
            </a:r>
          </a:p>
          <a:p>
            <a:endParaRPr lang="tr-TR" sz="2200" dirty="0" smtClean="0"/>
          </a:p>
          <a:p>
            <a:pPr>
              <a:buNone/>
            </a:pPr>
            <a:r>
              <a:rPr lang="de-DE" sz="2200" dirty="0" smtClean="0"/>
              <a:t>Dem </a:t>
            </a:r>
            <a:r>
              <a:rPr lang="de-DE" sz="2200" dirty="0"/>
              <a:t>ausländischen </a:t>
            </a:r>
            <a:r>
              <a:rPr lang="de-DE" sz="2200" dirty="0" smtClean="0"/>
              <a:t>Personal, das in</a:t>
            </a:r>
          </a:p>
          <a:p>
            <a:pPr>
              <a:buNone/>
            </a:pPr>
            <a:r>
              <a:rPr lang="de-DE" sz="2200" dirty="0" smtClean="0"/>
              <a:t>Gesellschaften, Niederlassungen und Zweigstellen</a:t>
            </a:r>
          </a:p>
          <a:p>
            <a:pPr>
              <a:buNone/>
            </a:pPr>
            <a:r>
              <a:rPr lang="de-DE" sz="2200" dirty="0" smtClean="0"/>
              <a:t>eingesetzt wird, die gesetzlich zulässig gegründet </a:t>
            </a:r>
          </a:p>
          <a:p>
            <a:pPr>
              <a:buNone/>
            </a:pPr>
            <a:r>
              <a:rPr lang="de-DE" sz="2200" dirty="0" smtClean="0"/>
              <a:t>wurden, wird durch das Arbeits- und</a:t>
            </a:r>
          </a:p>
          <a:p>
            <a:pPr>
              <a:buNone/>
            </a:pPr>
            <a:r>
              <a:rPr lang="de-DE" sz="2200" dirty="0" smtClean="0"/>
              <a:t>Sozialministerium eine Arbeitsgenehmigung erteilt.</a:t>
            </a:r>
            <a:endParaRPr lang="tr-TR" sz="2200" dirty="0"/>
          </a:p>
        </p:txBody>
      </p:sp>
    </p:spTree>
  </p:cSld>
  <p:clrMapOvr>
    <a:masterClrMapping/>
  </p:clrMapOvr>
  <p:timing>
    <p:tnLst>
      <p:par>
        <p:cTn id="1" dur="indefinite" restart="never" nodeType="tmRoot"/>
      </p:par>
    </p:tnLst>
  </p:timing>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263DEAEF-1637-4FDA-BE0C-BD65E5165450}" type="datetime1">
              <a:rPr lang="de-DE" smtClean="0"/>
              <a:pPr/>
              <a:t>16.01.2013</a:t>
            </a:fld>
            <a:endParaRPr lang="de-DE"/>
          </a:p>
        </p:txBody>
      </p:sp>
      <p:sp>
        <p:nvSpPr>
          <p:cNvPr id="3" name="2 Altbilgi Yer Tutucusu"/>
          <p:cNvSpPr>
            <a:spLocks noGrp="1"/>
          </p:cNvSpPr>
          <p:nvPr>
            <p:ph type="ftr" sz="quarter" idx="11"/>
          </p:nvPr>
        </p:nvSpPr>
        <p:spPr/>
        <p:txBody>
          <a:bodyPr/>
          <a:lstStyle/>
          <a:p>
            <a:r>
              <a:rPr lang="de-DE" smtClean="0"/>
              <a:t>www.gencer-coll.eu</a:t>
            </a:r>
            <a:endParaRPr lang="de-DE" dirty="0"/>
          </a:p>
        </p:txBody>
      </p:sp>
      <p:sp>
        <p:nvSpPr>
          <p:cNvPr id="4" name="3 Slayt Numarası Yer Tutucusu"/>
          <p:cNvSpPr>
            <a:spLocks noGrp="1"/>
          </p:cNvSpPr>
          <p:nvPr>
            <p:ph type="sldNum" sz="quarter" idx="12"/>
          </p:nvPr>
        </p:nvSpPr>
        <p:spPr/>
        <p:txBody>
          <a:bodyPr/>
          <a:lstStyle/>
          <a:p>
            <a:fld id="{BEE2948E-B6F3-4081-9C2A-A2641D91FEA7}" type="slidenum">
              <a:rPr lang="de-DE" smtClean="0"/>
              <a:pPr/>
              <a:t>160</a:t>
            </a:fld>
            <a:endParaRPr lang="de-DE"/>
          </a:p>
        </p:txBody>
      </p:sp>
      <p:sp>
        <p:nvSpPr>
          <p:cNvPr id="5" name="4 Başlık"/>
          <p:cNvSpPr>
            <a:spLocks noGrp="1"/>
          </p:cNvSpPr>
          <p:nvPr>
            <p:ph type="title"/>
          </p:nvPr>
        </p:nvSpPr>
        <p:spPr/>
        <p:txBody>
          <a:bodyPr/>
          <a:lstStyle/>
          <a:p>
            <a:r>
              <a:rPr lang="de-DE" sz="2100" i="1" dirty="0"/>
              <a:t>Rechtsdurchsetzung </a:t>
            </a:r>
            <a:r>
              <a:rPr lang="de-DE" sz="2100" i="1" dirty="0" smtClean="0"/>
              <a:t>X</a:t>
            </a:r>
            <a:endParaRPr lang="tr-TR" sz="2100" i="1" dirty="0"/>
          </a:p>
        </p:txBody>
      </p:sp>
      <p:sp>
        <p:nvSpPr>
          <p:cNvPr id="6" name="5 İçerik Yer Tutucusu"/>
          <p:cNvSpPr>
            <a:spLocks noGrp="1"/>
          </p:cNvSpPr>
          <p:nvPr>
            <p:ph sz="half" idx="1"/>
          </p:nvPr>
        </p:nvSpPr>
        <p:spPr/>
        <p:txBody>
          <a:bodyPr/>
          <a:lstStyle/>
          <a:p>
            <a:r>
              <a:rPr lang="de-DE" sz="2100" dirty="0" smtClean="0"/>
              <a:t>Das Gesetz zur internationalen Schiedsgerichtsbarkeit, das in Angelegenheiten mit Auslandsbezug das Verfahren bestimmt, ist unter Maßgabe der Vorlage des Gesetzes zur Schiedsgerichtsbarkeit des UNCITRAL (United </a:t>
            </a:r>
            <a:r>
              <a:rPr lang="de-DE" sz="2100" dirty="0" err="1" smtClean="0"/>
              <a:t>Nations</a:t>
            </a:r>
            <a:r>
              <a:rPr lang="de-DE" sz="2100" dirty="0" smtClean="0"/>
              <a:t> </a:t>
            </a:r>
            <a:r>
              <a:rPr lang="de-DE" sz="2100" dirty="0" err="1" smtClean="0"/>
              <a:t>Commission</a:t>
            </a:r>
            <a:r>
              <a:rPr lang="de-DE" sz="2100" dirty="0" smtClean="0"/>
              <a:t> on International Trade Law Kommission der Vereinten Nationen für internationales Recht) geschaffen worden und verfügt damit über einen modernen Aufbau. </a:t>
            </a:r>
          </a:p>
        </p:txBody>
      </p:sp>
    </p:spTree>
  </p:cSld>
  <p:clrMapOvr>
    <a:masterClrMapping/>
  </p:clrMapOvr>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263DEAEF-1637-4FDA-BE0C-BD65E5165450}" type="datetime1">
              <a:rPr lang="de-DE" smtClean="0"/>
              <a:pPr/>
              <a:t>16.01.2013</a:t>
            </a:fld>
            <a:endParaRPr lang="de-DE"/>
          </a:p>
        </p:txBody>
      </p:sp>
      <p:sp>
        <p:nvSpPr>
          <p:cNvPr id="3" name="2 Altbilgi Yer Tutucusu"/>
          <p:cNvSpPr>
            <a:spLocks noGrp="1"/>
          </p:cNvSpPr>
          <p:nvPr>
            <p:ph type="ftr" sz="quarter" idx="11"/>
          </p:nvPr>
        </p:nvSpPr>
        <p:spPr/>
        <p:txBody>
          <a:bodyPr/>
          <a:lstStyle/>
          <a:p>
            <a:r>
              <a:rPr lang="de-DE" smtClean="0"/>
              <a:t>www.gencer-coll.eu</a:t>
            </a:r>
            <a:endParaRPr lang="de-DE" dirty="0"/>
          </a:p>
        </p:txBody>
      </p:sp>
      <p:sp>
        <p:nvSpPr>
          <p:cNvPr id="4" name="3 Slayt Numarası Yer Tutucusu"/>
          <p:cNvSpPr>
            <a:spLocks noGrp="1"/>
          </p:cNvSpPr>
          <p:nvPr>
            <p:ph type="sldNum" sz="quarter" idx="12"/>
          </p:nvPr>
        </p:nvSpPr>
        <p:spPr/>
        <p:txBody>
          <a:bodyPr/>
          <a:lstStyle/>
          <a:p>
            <a:fld id="{BEE2948E-B6F3-4081-9C2A-A2641D91FEA7}" type="slidenum">
              <a:rPr lang="de-DE" smtClean="0"/>
              <a:pPr/>
              <a:t>161</a:t>
            </a:fld>
            <a:endParaRPr lang="de-DE"/>
          </a:p>
        </p:txBody>
      </p:sp>
      <p:sp>
        <p:nvSpPr>
          <p:cNvPr id="5" name="4 Başlık"/>
          <p:cNvSpPr>
            <a:spLocks noGrp="1"/>
          </p:cNvSpPr>
          <p:nvPr>
            <p:ph type="title"/>
          </p:nvPr>
        </p:nvSpPr>
        <p:spPr/>
        <p:txBody>
          <a:bodyPr/>
          <a:lstStyle/>
          <a:p>
            <a:r>
              <a:rPr lang="de-DE" sz="2100" i="1" dirty="0"/>
              <a:t>Rechtsdurchsetzung </a:t>
            </a:r>
            <a:r>
              <a:rPr lang="de-DE" sz="2100" i="1" dirty="0" smtClean="0"/>
              <a:t>XI</a:t>
            </a:r>
            <a:endParaRPr lang="tr-TR" sz="2100" i="1" dirty="0"/>
          </a:p>
        </p:txBody>
      </p:sp>
      <p:sp>
        <p:nvSpPr>
          <p:cNvPr id="6" name="5 İçerik Yer Tutucusu"/>
          <p:cNvSpPr>
            <a:spLocks noGrp="1"/>
          </p:cNvSpPr>
          <p:nvPr>
            <p:ph sz="half" idx="1"/>
          </p:nvPr>
        </p:nvSpPr>
        <p:spPr/>
        <p:txBody>
          <a:bodyPr/>
          <a:lstStyle/>
          <a:p>
            <a:r>
              <a:rPr lang="de-DE" sz="2100" dirty="0"/>
              <a:t>Schiedsgerichtsurteile, die im Ausland erwirkt wurden, können in der Türkei vollstreckt werden</a:t>
            </a:r>
            <a:r>
              <a:rPr lang="de-DE" sz="2100" dirty="0" smtClean="0"/>
              <a:t>. Bei Anerkennung und Vollstreckbarerklärung des Urteiles wird durch das türkische staatliche Gericht lediglich die Vereinbarung mit dem </a:t>
            </a:r>
            <a:r>
              <a:rPr lang="de-DE" sz="2100" i="1" dirty="0" smtClean="0"/>
              <a:t>ordre </a:t>
            </a:r>
            <a:r>
              <a:rPr lang="de-DE" sz="2100" i="1" dirty="0" err="1" smtClean="0"/>
              <a:t>public</a:t>
            </a:r>
            <a:r>
              <a:rPr lang="de-DE" sz="2100" i="1" dirty="0" smtClean="0"/>
              <a:t> </a:t>
            </a:r>
            <a:r>
              <a:rPr lang="de-DE" sz="2100" dirty="0" smtClean="0"/>
              <a:t>(Grundlegende der inländischen Wertvorstellungen) geprüft. </a:t>
            </a:r>
            <a:endParaRPr lang="de-DE" sz="2100" dirty="0"/>
          </a:p>
          <a:p>
            <a:r>
              <a:rPr lang="de-DE" sz="2100" dirty="0" smtClean="0"/>
              <a:t>Aufgrund </a:t>
            </a:r>
            <a:r>
              <a:rPr lang="de-DE" sz="2100" dirty="0"/>
              <a:t>der Vorteile der Schiedsgerichtsbarkeit – beschleunigte Verfahren </a:t>
            </a:r>
            <a:r>
              <a:rPr lang="de-DE" sz="2100" dirty="0" smtClean="0"/>
              <a:t>mit Endgültigkeit in erster Instanz auf </a:t>
            </a:r>
            <a:r>
              <a:rPr lang="de-DE" sz="2100" dirty="0"/>
              <a:t>Grundlage der Vereinbarungen der Parteien – bevorzugen ausländische Investoren häufig die Schiedsgerichtsbarkeit. </a:t>
            </a:r>
            <a:endParaRPr lang="tr-TR" sz="2100" dirty="0"/>
          </a:p>
        </p:txBody>
      </p:sp>
    </p:spTree>
    <p:extLst>
      <p:ext uri="{BB962C8B-B14F-4D97-AF65-F5344CB8AC3E}">
        <p14:creationId xmlns:p14="http://schemas.microsoft.com/office/powerpoint/2010/main" val="3974044395"/>
      </p:ext>
    </p:extLst>
  </p:cSld>
  <p:clrMapOvr>
    <a:masterClrMapping/>
  </p:clrMapOvr>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263DEAEF-1637-4FDA-BE0C-BD65E5165450}" type="datetime1">
              <a:rPr lang="de-DE" smtClean="0"/>
              <a:pPr/>
              <a:t>16.01.2013</a:t>
            </a:fld>
            <a:endParaRPr lang="de-DE"/>
          </a:p>
        </p:txBody>
      </p:sp>
      <p:sp>
        <p:nvSpPr>
          <p:cNvPr id="3" name="2 Altbilgi Yer Tutucusu"/>
          <p:cNvSpPr>
            <a:spLocks noGrp="1"/>
          </p:cNvSpPr>
          <p:nvPr>
            <p:ph type="ftr" sz="quarter" idx="11"/>
          </p:nvPr>
        </p:nvSpPr>
        <p:spPr/>
        <p:txBody>
          <a:bodyPr/>
          <a:lstStyle/>
          <a:p>
            <a:r>
              <a:rPr lang="de-DE" smtClean="0"/>
              <a:t>www.gencer-coll.eu</a:t>
            </a:r>
            <a:endParaRPr lang="de-DE" dirty="0"/>
          </a:p>
        </p:txBody>
      </p:sp>
      <p:sp>
        <p:nvSpPr>
          <p:cNvPr id="4" name="3 Slayt Numarası Yer Tutucusu"/>
          <p:cNvSpPr>
            <a:spLocks noGrp="1"/>
          </p:cNvSpPr>
          <p:nvPr>
            <p:ph type="sldNum" sz="quarter" idx="12"/>
          </p:nvPr>
        </p:nvSpPr>
        <p:spPr/>
        <p:txBody>
          <a:bodyPr/>
          <a:lstStyle/>
          <a:p>
            <a:fld id="{BEE2948E-B6F3-4081-9C2A-A2641D91FEA7}" type="slidenum">
              <a:rPr lang="de-DE" smtClean="0"/>
              <a:pPr/>
              <a:t>162</a:t>
            </a:fld>
            <a:endParaRPr lang="de-DE"/>
          </a:p>
        </p:txBody>
      </p:sp>
      <p:sp>
        <p:nvSpPr>
          <p:cNvPr id="5" name="4 Başlık"/>
          <p:cNvSpPr>
            <a:spLocks noGrp="1"/>
          </p:cNvSpPr>
          <p:nvPr>
            <p:ph type="title"/>
          </p:nvPr>
        </p:nvSpPr>
        <p:spPr/>
        <p:txBody>
          <a:bodyPr/>
          <a:lstStyle/>
          <a:p>
            <a:r>
              <a:rPr lang="de-DE" sz="2100" dirty="0"/>
              <a:t>Rechtsdurchsetzung </a:t>
            </a:r>
            <a:r>
              <a:rPr lang="de-DE" sz="2100" dirty="0" smtClean="0"/>
              <a:t>XII</a:t>
            </a:r>
            <a:endParaRPr lang="tr-TR" sz="2100" dirty="0"/>
          </a:p>
        </p:txBody>
      </p:sp>
      <p:sp>
        <p:nvSpPr>
          <p:cNvPr id="6" name="5 İçerik Yer Tutucusu"/>
          <p:cNvSpPr>
            <a:spLocks noGrp="1"/>
          </p:cNvSpPr>
          <p:nvPr>
            <p:ph sz="half" idx="1"/>
          </p:nvPr>
        </p:nvSpPr>
        <p:spPr/>
        <p:txBody>
          <a:bodyPr/>
          <a:lstStyle/>
          <a:p>
            <a:pPr marL="0" indent="0">
              <a:buNone/>
            </a:pPr>
            <a:r>
              <a:rPr lang="de-DE" sz="2200" b="1" dirty="0" smtClean="0"/>
              <a:t>    </a:t>
            </a:r>
            <a:r>
              <a:rPr lang="de-DE" sz="2100" b="1" dirty="0" smtClean="0"/>
              <a:t>Anerkennung und Vollstreckung</a:t>
            </a:r>
            <a:r>
              <a:rPr lang="tr-TR" sz="2100" b="1" dirty="0" smtClean="0"/>
              <a:t> </a:t>
            </a:r>
          </a:p>
          <a:p>
            <a:endParaRPr lang="tr-TR" sz="2100" dirty="0" smtClean="0"/>
          </a:p>
          <a:p>
            <a:pPr>
              <a:buNone/>
            </a:pPr>
            <a:r>
              <a:rPr lang="tr-TR" sz="2100" dirty="0" smtClean="0"/>
              <a:t>	</a:t>
            </a:r>
            <a:r>
              <a:rPr lang="de-DE" sz="2100" dirty="0" smtClean="0"/>
              <a:t>Gemäß Artikel 50 des Gesetzes zum internationalen Privatrecht und Verfahrensrecht wird die gerichtliche Anerkennung ausländischer zivilgerichtlicher Urteile, die nach der ausländischen Rechtsordnung rechtskräftig geworden sind, zur Voraussetzung für eine Volltreckbarerklärung gemacht.</a:t>
            </a:r>
            <a:endParaRPr lang="tr-TR" sz="2100" dirty="0" smtClean="0"/>
          </a:p>
        </p:txBody>
      </p:sp>
    </p:spTree>
  </p:cSld>
  <p:clrMapOvr>
    <a:masterClrMapping/>
  </p:clrMapOvr>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263DEAEF-1637-4FDA-BE0C-BD65E5165450}" type="datetime1">
              <a:rPr lang="de-DE" smtClean="0"/>
              <a:pPr/>
              <a:t>16.01.2013</a:t>
            </a:fld>
            <a:endParaRPr lang="de-DE"/>
          </a:p>
        </p:txBody>
      </p:sp>
      <p:sp>
        <p:nvSpPr>
          <p:cNvPr id="3" name="2 Altbilgi Yer Tutucusu"/>
          <p:cNvSpPr>
            <a:spLocks noGrp="1"/>
          </p:cNvSpPr>
          <p:nvPr>
            <p:ph type="ftr" sz="quarter" idx="11"/>
          </p:nvPr>
        </p:nvSpPr>
        <p:spPr/>
        <p:txBody>
          <a:bodyPr/>
          <a:lstStyle/>
          <a:p>
            <a:r>
              <a:rPr lang="de-DE" smtClean="0"/>
              <a:t>www.gencer-coll.eu</a:t>
            </a:r>
            <a:endParaRPr lang="de-DE" dirty="0"/>
          </a:p>
        </p:txBody>
      </p:sp>
      <p:sp>
        <p:nvSpPr>
          <p:cNvPr id="4" name="3 Slayt Numarası Yer Tutucusu"/>
          <p:cNvSpPr>
            <a:spLocks noGrp="1"/>
          </p:cNvSpPr>
          <p:nvPr>
            <p:ph type="sldNum" sz="quarter" idx="12"/>
          </p:nvPr>
        </p:nvSpPr>
        <p:spPr/>
        <p:txBody>
          <a:bodyPr/>
          <a:lstStyle/>
          <a:p>
            <a:fld id="{BEE2948E-B6F3-4081-9C2A-A2641D91FEA7}" type="slidenum">
              <a:rPr lang="de-DE" smtClean="0"/>
              <a:pPr/>
              <a:t>163</a:t>
            </a:fld>
            <a:endParaRPr lang="de-DE"/>
          </a:p>
        </p:txBody>
      </p:sp>
      <p:sp>
        <p:nvSpPr>
          <p:cNvPr id="5" name="4 Başlık"/>
          <p:cNvSpPr>
            <a:spLocks noGrp="1"/>
          </p:cNvSpPr>
          <p:nvPr>
            <p:ph type="title"/>
          </p:nvPr>
        </p:nvSpPr>
        <p:spPr/>
        <p:txBody>
          <a:bodyPr/>
          <a:lstStyle/>
          <a:p>
            <a:r>
              <a:rPr lang="de-DE" sz="2100" i="1" dirty="0"/>
              <a:t>Rechtsdurchsetzung </a:t>
            </a:r>
            <a:r>
              <a:rPr lang="de-DE" sz="2100" i="1" dirty="0" smtClean="0"/>
              <a:t>XIII</a:t>
            </a:r>
            <a:endParaRPr lang="tr-TR" sz="2100" i="1" dirty="0"/>
          </a:p>
        </p:txBody>
      </p:sp>
      <p:sp>
        <p:nvSpPr>
          <p:cNvPr id="6" name="5 İçerik Yer Tutucusu"/>
          <p:cNvSpPr>
            <a:spLocks noGrp="1"/>
          </p:cNvSpPr>
          <p:nvPr>
            <p:ph sz="half" idx="1"/>
          </p:nvPr>
        </p:nvSpPr>
        <p:spPr/>
        <p:txBody>
          <a:bodyPr/>
          <a:lstStyle/>
          <a:p>
            <a:pPr>
              <a:buNone/>
            </a:pPr>
            <a:r>
              <a:rPr lang="tr-TR" sz="2200" b="1" dirty="0" smtClean="0"/>
              <a:t>	</a:t>
            </a:r>
            <a:r>
              <a:rPr lang="de-DE" sz="2100" b="1" dirty="0" smtClean="0"/>
              <a:t>Voraussetzungen der Anerkennung und Volltreckbarerklärung</a:t>
            </a:r>
            <a:endParaRPr lang="tr-TR" sz="2100" b="1" dirty="0" smtClean="0"/>
          </a:p>
          <a:p>
            <a:pPr>
              <a:buNone/>
            </a:pPr>
            <a:endParaRPr lang="tr-TR" sz="2100" b="1" dirty="0" smtClean="0"/>
          </a:p>
          <a:p>
            <a:r>
              <a:rPr lang="de-DE" sz="2100" dirty="0" smtClean="0"/>
              <a:t>Zwischen der Republik Türkei und dem Staat, in dem das anzuerkennende Urteil ergangen ist, bedarf es der Vereinbarung einer Garantie der Gegenseitigkeit der Anerkennung  oder einer gesetzlichen oder sonstigen Grundlage in der Türkei, die die Anerkennung der Urteile dieses Staates vorsieht.</a:t>
            </a:r>
          </a:p>
          <a:p>
            <a:r>
              <a:rPr lang="de-DE" sz="2100" dirty="0" smtClean="0"/>
              <a:t>Der Verfahrensgegenstand darf auch nicht in die ausschließliche Gerichtsbarkeit der türkischen Gerichte fallen. </a:t>
            </a:r>
            <a:endParaRPr lang="tr-TR" sz="2100" dirty="0" smtClean="0"/>
          </a:p>
        </p:txBody>
      </p:sp>
    </p:spTree>
  </p:cSld>
  <p:clrMapOvr>
    <a:masterClrMapping/>
  </p:clrMapOvr>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263DEAEF-1637-4FDA-BE0C-BD65E5165450}" type="datetime1">
              <a:rPr lang="de-DE" smtClean="0"/>
              <a:pPr/>
              <a:t>16.01.2013</a:t>
            </a:fld>
            <a:endParaRPr lang="de-DE"/>
          </a:p>
        </p:txBody>
      </p:sp>
      <p:sp>
        <p:nvSpPr>
          <p:cNvPr id="3" name="2 Altbilgi Yer Tutucusu"/>
          <p:cNvSpPr>
            <a:spLocks noGrp="1"/>
          </p:cNvSpPr>
          <p:nvPr>
            <p:ph type="ftr" sz="quarter" idx="11"/>
          </p:nvPr>
        </p:nvSpPr>
        <p:spPr/>
        <p:txBody>
          <a:bodyPr/>
          <a:lstStyle/>
          <a:p>
            <a:r>
              <a:rPr lang="de-DE" smtClean="0"/>
              <a:t>www.gencer-coll.eu</a:t>
            </a:r>
            <a:endParaRPr lang="de-DE" dirty="0"/>
          </a:p>
        </p:txBody>
      </p:sp>
      <p:sp>
        <p:nvSpPr>
          <p:cNvPr id="4" name="3 Slayt Numarası Yer Tutucusu"/>
          <p:cNvSpPr>
            <a:spLocks noGrp="1"/>
          </p:cNvSpPr>
          <p:nvPr>
            <p:ph type="sldNum" sz="quarter" idx="12"/>
          </p:nvPr>
        </p:nvSpPr>
        <p:spPr/>
        <p:txBody>
          <a:bodyPr/>
          <a:lstStyle/>
          <a:p>
            <a:fld id="{BEE2948E-B6F3-4081-9C2A-A2641D91FEA7}" type="slidenum">
              <a:rPr lang="de-DE" smtClean="0"/>
              <a:pPr/>
              <a:t>164</a:t>
            </a:fld>
            <a:endParaRPr lang="de-DE"/>
          </a:p>
        </p:txBody>
      </p:sp>
      <p:sp>
        <p:nvSpPr>
          <p:cNvPr id="5" name="4 Başlık"/>
          <p:cNvSpPr>
            <a:spLocks noGrp="1"/>
          </p:cNvSpPr>
          <p:nvPr>
            <p:ph type="title"/>
          </p:nvPr>
        </p:nvSpPr>
        <p:spPr/>
        <p:txBody>
          <a:bodyPr/>
          <a:lstStyle/>
          <a:p>
            <a:r>
              <a:rPr lang="de-DE" sz="2100" i="1" dirty="0"/>
              <a:t>Rechtsdurchsetzung </a:t>
            </a:r>
            <a:r>
              <a:rPr lang="de-DE" sz="2100" i="1" dirty="0" smtClean="0"/>
              <a:t>XIV</a:t>
            </a:r>
            <a:endParaRPr lang="tr-TR" sz="2100" i="1" dirty="0"/>
          </a:p>
        </p:txBody>
      </p:sp>
      <p:sp>
        <p:nvSpPr>
          <p:cNvPr id="6" name="5 İçerik Yer Tutucusu"/>
          <p:cNvSpPr>
            <a:spLocks noGrp="1"/>
          </p:cNvSpPr>
          <p:nvPr>
            <p:ph sz="half" idx="1"/>
          </p:nvPr>
        </p:nvSpPr>
        <p:spPr/>
        <p:txBody>
          <a:bodyPr/>
          <a:lstStyle/>
          <a:p>
            <a:r>
              <a:rPr lang="de-DE" sz="2100" dirty="0" smtClean="0"/>
              <a:t>In dem Verfahren im Ausland müssen nach dortigen Verfahrensregeln sämtliche Zustellungen und Ladungen zu den Verhandlungen ordnungsgemäß durchgeführt worden sein. In der Folge ist auch ein Versäumnisurteil anerkennungsfähig. </a:t>
            </a:r>
          </a:p>
          <a:p>
            <a:endParaRPr lang="de-DE" sz="2100" dirty="0" smtClean="0"/>
          </a:p>
          <a:p>
            <a:r>
              <a:rPr lang="de-DE" sz="2100" dirty="0" smtClean="0"/>
              <a:t>Der </a:t>
            </a:r>
            <a:r>
              <a:rPr lang="de-DE" sz="2100" dirty="0"/>
              <a:t>Titel des ausländischen Urteiles darf nicht gegen den türkischen </a:t>
            </a:r>
            <a:r>
              <a:rPr lang="de-DE" sz="2100" i="1" dirty="0"/>
              <a:t>ordre </a:t>
            </a:r>
            <a:r>
              <a:rPr lang="de-DE" sz="2100" i="1" dirty="0" err="1"/>
              <a:t>public</a:t>
            </a:r>
            <a:r>
              <a:rPr lang="de-DE" sz="2100" i="1" dirty="0"/>
              <a:t> </a:t>
            </a:r>
            <a:r>
              <a:rPr lang="de-DE" sz="2100" dirty="0"/>
              <a:t>(Grundlegende der inländischen Wertvorstellungen) verstoßen</a:t>
            </a:r>
            <a:r>
              <a:rPr lang="tr-TR" sz="2100" dirty="0"/>
              <a:t>.</a:t>
            </a:r>
          </a:p>
        </p:txBody>
      </p:sp>
    </p:spTree>
  </p:cSld>
  <p:clrMapOvr>
    <a:masterClrMapping/>
  </p:clrMapOvr>
</p:sld>
</file>

<file path=ppt/slides/slide1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263DEAEF-1637-4FDA-BE0C-BD65E5165450}" type="datetime1">
              <a:rPr lang="de-DE" smtClean="0"/>
              <a:pPr/>
              <a:t>16.01.2013</a:t>
            </a:fld>
            <a:endParaRPr lang="de-DE"/>
          </a:p>
        </p:txBody>
      </p:sp>
      <p:sp>
        <p:nvSpPr>
          <p:cNvPr id="3" name="2 Altbilgi Yer Tutucusu"/>
          <p:cNvSpPr>
            <a:spLocks noGrp="1"/>
          </p:cNvSpPr>
          <p:nvPr>
            <p:ph type="ftr" sz="quarter" idx="11"/>
          </p:nvPr>
        </p:nvSpPr>
        <p:spPr/>
        <p:txBody>
          <a:bodyPr/>
          <a:lstStyle/>
          <a:p>
            <a:r>
              <a:rPr lang="de-DE" smtClean="0"/>
              <a:t>www.gencer-coll.eu</a:t>
            </a:r>
            <a:endParaRPr lang="de-DE" dirty="0"/>
          </a:p>
        </p:txBody>
      </p:sp>
      <p:sp>
        <p:nvSpPr>
          <p:cNvPr id="4" name="3 Slayt Numarası Yer Tutucusu"/>
          <p:cNvSpPr>
            <a:spLocks noGrp="1"/>
          </p:cNvSpPr>
          <p:nvPr>
            <p:ph type="sldNum" sz="quarter" idx="12"/>
          </p:nvPr>
        </p:nvSpPr>
        <p:spPr/>
        <p:txBody>
          <a:bodyPr/>
          <a:lstStyle/>
          <a:p>
            <a:fld id="{BEE2948E-B6F3-4081-9C2A-A2641D91FEA7}" type="slidenum">
              <a:rPr lang="de-DE" smtClean="0"/>
              <a:pPr/>
              <a:t>165</a:t>
            </a:fld>
            <a:endParaRPr lang="de-DE"/>
          </a:p>
        </p:txBody>
      </p:sp>
      <p:sp>
        <p:nvSpPr>
          <p:cNvPr id="5" name="4 Başlık"/>
          <p:cNvSpPr>
            <a:spLocks noGrp="1"/>
          </p:cNvSpPr>
          <p:nvPr>
            <p:ph type="title"/>
          </p:nvPr>
        </p:nvSpPr>
        <p:spPr/>
        <p:txBody>
          <a:bodyPr/>
          <a:lstStyle/>
          <a:p>
            <a:r>
              <a:rPr lang="de-DE" sz="2100" i="1" dirty="0"/>
              <a:t>Rechtsdurchsetzung </a:t>
            </a:r>
            <a:r>
              <a:rPr lang="de-DE" sz="2100" i="1" dirty="0" smtClean="0"/>
              <a:t>XV</a:t>
            </a:r>
            <a:endParaRPr lang="tr-TR" sz="2100" i="1" dirty="0"/>
          </a:p>
        </p:txBody>
      </p:sp>
      <p:sp>
        <p:nvSpPr>
          <p:cNvPr id="6" name="5 İçerik Yer Tutucusu"/>
          <p:cNvSpPr>
            <a:spLocks noGrp="1"/>
          </p:cNvSpPr>
          <p:nvPr>
            <p:ph sz="half" idx="1"/>
          </p:nvPr>
        </p:nvSpPr>
        <p:spPr/>
        <p:txBody>
          <a:bodyPr/>
          <a:lstStyle/>
          <a:p>
            <a:pPr marL="0" indent="0">
              <a:buNone/>
            </a:pPr>
            <a:r>
              <a:rPr lang="de-DE" sz="2200" b="1" dirty="0" smtClean="0"/>
              <a:t>    </a:t>
            </a:r>
            <a:r>
              <a:rPr lang="de-DE" sz="2100" b="1" dirty="0" smtClean="0"/>
              <a:t>Vollstreckung ausländischer      </a:t>
            </a:r>
          </a:p>
          <a:p>
            <a:pPr marL="0" indent="0">
              <a:buNone/>
            </a:pPr>
            <a:r>
              <a:rPr lang="de-DE" sz="2100" b="1" dirty="0"/>
              <a:t> </a:t>
            </a:r>
            <a:r>
              <a:rPr lang="de-DE" sz="2100" b="1" dirty="0" smtClean="0"/>
              <a:t>   Schiedsgerichtsurteile</a:t>
            </a:r>
            <a:endParaRPr lang="tr-TR" sz="2100" b="1" dirty="0" smtClean="0"/>
          </a:p>
          <a:p>
            <a:pPr algn="just">
              <a:spcBef>
                <a:spcPts val="600"/>
              </a:spcBef>
              <a:buNone/>
            </a:pPr>
            <a:r>
              <a:rPr lang="tr-TR" sz="2100" dirty="0" smtClean="0"/>
              <a:t>	</a:t>
            </a:r>
            <a:endParaRPr lang="de-DE" sz="2100" dirty="0" smtClean="0"/>
          </a:p>
          <a:p>
            <a:pPr algn="just">
              <a:spcBef>
                <a:spcPts val="600"/>
              </a:spcBef>
              <a:buNone/>
            </a:pPr>
            <a:r>
              <a:rPr lang="de-DE" sz="2100" dirty="0"/>
              <a:t>	</a:t>
            </a:r>
            <a:r>
              <a:rPr lang="de-DE" sz="2100" dirty="0" smtClean="0"/>
              <a:t>Die Republik Türkei ist seit 1992 </a:t>
            </a:r>
            <a:r>
              <a:rPr lang="de-DE" sz="2100" dirty="0"/>
              <a:t>Mitglied des </a:t>
            </a:r>
            <a:r>
              <a:rPr lang="de-DE" sz="2100" dirty="0" smtClean="0"/>
              <a:t>New Yorker Übereinkommens </a:t>
            </a:r>
            <a:r>
              <a:rPr lang="de-DE" sz="2100" dirty="0"/>
              <a:t>über die </a:t>
            </a:r>
            <a:r>
              <a:rPr lang="de-DE" sz="2100" dirty="0" smtClean="0"/>
              <a:t>Anerkennung </a:t>
            </a:r>
            <a:r>
              <a:rPr lang="de-DE" sz="2100" dirty="0"/>
              <a:t>und </a:t>
            </a:r>
            <a:r>
              <a:rPr lang="de-DE" sz="2100" dirty="0" smtClean="0"/>
              <a:t>Vollstreckung </a:t>
            </a:r>
            <a:r>
              <a:rPr lang="de-DE" sz="2100" dirty="0"/>
              <a:t>ausländischer </a:t>
            </a:r>
            <a:r>
              <a:rPr lang="de-DE" sz="2100" dirty="0" smtClean="0"/>
              <a:t>Schiedssprüche. Wegen der zahlreichen Mitgliedschaft von über 146 Staaten der Welt in diesem Übereinkommen, ist die weitgehende globale Gegenseitigkeit der Anerkennung und Vollstreckung ausländischer Schiedssprüche in der Türkei gewährleistet. </a:t>
            </a:r>
            <a:endParaRPr lang="tr-TR" sz="2100" dirty="0" smtClean="0"/>
          </a:p>
        </p:txBody>
      </p:sp>
    </p:spTree>
  </p:cSld>
  <p:clrMapOvr>
    <a:masterClrMapping/>
  </p:clrMapOvr>
</p:sld>
</file>

<file path=ppt/slides/slide1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263DEAEF-1637-4FDA-BE0C-BD65E5165450}" type="datetime1">
              <a:rPr lang="de-DE" smtClean="0"/>
              <a:pPr/>
              <a:t>16.01.2013</a:t>
            </a:fld>
            <a:endParaRPr lang="de-DE"/>
          </a:p>
        </p:txBody>
      </p:sp>
      <p:sp>
        <p:nvSpPr>
          <p:cNvPr id="3" name="2 Altbilgi Yer Tutucusu"/>
          <p:cNvSpPr>
            <a:spLocks noGrp="1"/>
          </p:cNvSpPr>
          <p:nvPr>
            <p:ph type="ftr" sz="quarter" idx="11"/>
          </p:nvPr>
        </p:nvSpPr>
        <p:spPr/>
        <p:txBody>
          <a:bodyPr/>
          <a:lstStyle/>
          <a:p>
            <a:r>
              <a:rPr lang="de-DE" smtClean="0"/>
              <a:t>www.gencer-coll.eu</a:t>
            </a:r>
            <a:endParaRPr lang="de-DE" dirty="0"/>
          </a:p>
        </p:txBody>
      </p:sp>
      <p:sp>
        <p:nvSpPr>
          <p:cNvPr id="4" name="3 Slayt Numarası Yer Tutucusu"/>
          <p:cNvSpPr>
            <a:spLocks noGrp="1"/>
          </p:cNvSpPr>
          <p:nvPr>
            <p:ph type="sldNum" sz="quarter" idx="12"/>
          </p:nvPr>
        </p:nvSpPr>
        <p:spPr/>
        <p:txBody>
          <a:bodyPr/>
          <a:lstStyle/>
          <a:p>
            <a:fld id="{BEE2948E-B6F3-4081-9C2A-A2641D91FEA7}" type="slidenum">
              <a:rPr lang="de-DE" smtClean="0"/>
              <a:pPr/>
              <a:t>166</a:t>
            </a:fld>
            <a:endParaRPr lang="de-DE"/>
          </a:p>
        </p:txBody>
      </p:sp>
      <p:sp>
        <p:nvSpPr>
          <p:cNvPr id="5" name="4 Başlık"/>
          <p:cNvSpPr>
            <a:spLocks noGrp="1"/>
          </p:cNvSpPr>
          <p:nvPr>
            <p:ph type="title"/>
          </p:nvPr>
        </p:nvSpPr>
        <p:spPr/>
        <p:txBody>
          <a:bodyPr/>
          <a:lstStyle/>
          <a:p>
            <a:r>
              <a:rPr lang="de-DE" dirty="0"/>
              <a:t>Rechtsdurchsetzung </a:t>
            </a:r>
            <a:r>
              <a:rPr lang="de-DE" dirty="0" smtClean="0"/>
              <a:t>XVI</a:t>
            </a:r>
            <a:endParaRPr lang="tr-TR" dirty="0"/>
          </a:p>
        </p:txBody>
      </p:sp>
      <p:sp>
        <p:nvSpPr>
          <p:cNvPr id="6" name="5 İçerik Yer Tutucusu"/>
          <p:cNvSpPr>
            <a:spLocks noGrp="1"/>
          </p:cNvSpPr>
          <p:nvPr>
            <p:ph sz="half" idx="1"/>
          </p:nvPr>
        </p:nvSpPr>
        <p:spPr/>
        <p:txBody>
          <a:bodyPr/>
          <a:lstStyle/>
          <a:p>
            <a:r>
              <a:rPr lang="de-DE" sz="2100" dirty="0" smtClean="0"/>
              <a:t>Im Ergebnis sind </a:t>
            </a:r>
            <a:r>
              <a:rPr lang="de-DE" sz="2100" dirty="0" smtClean="0"/>
              <a:t>die Bedingungen, unter denen die Anerkennung und Vollstreckbarerklärung von ausländischen Schiedsgerichtsurteilen in der Türkei im türkischen Gesetz entsprechend der Regelungen des New Yorker Übereinkommens geregelt. </a:t>
            </a:r>
            <a:endParaRPr lang="tr-TR" sz="2100" dirty="0" smtClean="0"/>
          </a:p>
          <a:p>
            <a:pPr>
              <a:spcBef>
                <a:spcPts val="600"/>
              </a:spcBef>
            </a:pPr>
            <a:r>
              <a:rPr lang="de-DE" sz="2100" dirty="0" smtClean="0"/>
              <a:t>Danach kann das Gericht gemäß den Regelungen des Gesetzes zum internationalen Privatrecht und Verfahrensrecht </a:t>
            </a:r>
            <a:r>
              <a:rPr lang="de-DE" sz="2100" dirty="0"/>
              <a:t>die Anerkennung und Vollstreckbarerklärung </a:t>
            </a:r>
            <a:r>
              <a:rPr lang="de-DE" sz="2100" dirty="0" smtClean="0"/>
              <a:t>des ausländischen Schiedsgerichtsurteils in </a:t>
            </a:r>
            <a:r>
              <a:rPr lang="de-DE" sz="2100" dirty="0"/>
              <a:t>der Türkei </a:t>
            </a:r>
            <a:r>
              <a:rPr lang="de-DE" sz="2100" dirty="0" smtClean="0"/>
              <a:t>unter folgenden Voraussetzungen ablehnen: </a:t>
            </a:r>
          </a:p>
          <a:p>
            <a:pPr marL="0" indent="0">
              <a:spcBef>
                <a:spcPts val="600"/>
              </a:spcBef>
              <a:buNone/>
            </a:pPr>
            <a:endParaRPr lang="de-DE" sz="2100" dirty="0"/>
          </a:p>
          <a:p>
            <a:pPr marL="0" indent="0">
              <a:spcBef>
                <a:spcPts val="600"/>
              </a:spcBef>
              <a:buNone/>
            </a:pPr>
            <a:r>
              <a:rPr lang="de-DE" sz="2100" dirty="0" smtClean="0"/>
              <a:t>    </a:t>
            </a:r>
            <a:endParaRPr lang="tr-TR" sz="2100" dirty="0"/>
          </a:p>
        </p:txBody>
      </p:sp>
    </p:spTree>
  </p:cSld>
  <p:clrMapOvr>
    <a:masterClrMapping/>
  </p:clrMapOvr>
</p:sld>
</file>

<file path=ppt/slides/slide1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263DEAEF-1637-4FDA-BE0C-BD65E5165450}" type="datetime1">
              <a:rPr lang="de-DE" smtClean="0"/>
              <a:pPr/>
              <a:t>16.01.2013</a:t>
            </a:fld>
            <a:endParaRPr lang="de-DE"/>
          </a:p>
        </p:txBody>
      </p:sp>
      <p:sp>
        <p:nvSpPr>
          <p:cNvPr id="3" name="2 Altbilgi Yer Tutucusu"/>
          <p:cNvSpPr>
            <a:spLocks noGrp="1"/>
          </p:cNvSpPr>
          <p:nvPr>
            <p:ph type="ftr" sz="quarter" idx="11"/>
          </p:nvPr>
        </p:nvSpPr>
        <p:spPr/>
        <p:txBody>
          <a:bodyPr/>
          <a:lstStyle/>
          <a:p>
            <a:r>
              <a:rPr lang="de-DE" smtClean="0"/>
              <a:t>www.gencer-coll.eu</a:t>
            </a:r>
            <a:endParaRPr lang="de-DE" dirty="0"/>
          </a:p>
        </p:txBody>
      </p:sp>
      <p:sp>
        <p:nvSpPr>
          <p:cNvPr id="4" name="3 Slayt Numarası Yer Tutucusu"/>
          <p:cNvSpPr>
            <a:spLocks noGrp="1"/>
          </p:cNvSpPr>
          <p:nvPr>
            <p:ph type="sldNum" sz="quarter" idx="12"/>
          </p:nvPr>
        </p:nvSpPr>
        <p:spPr/>
        <p:txBody>
          <a:bodyPr/>
          <a:lstStyle/>
          <a:p>
            <a:fld id="{BEE2948E-B6F3-4081-9C2A-A2641D91FEA7}" type="slidenum">
              <a:rPr lang="de-DE" smtClean="0"/>
              <a:pPr/>
              <a:t>167</a:t>
            </a:fld>
            <a:endParaRPr lang="de-DE"/>
          </a:p>
        </p:txBody>
      </p:sp>
      <p:sp>
        <p:nvSpPr>
          <p:cNvPr id="5" name="4 Başlık"/>
          <p:cNvSpPr>
            <a:spLocks noGrp="1"/>
          </p:cNvSpPr>
          <p:nvPr>
            <p:ph type="title"/>
          </p:nvPr>
        </p:nvSpPr>
        <p:spPr/>
        <p:txBody>
          <a:bodyPr/>
          <a:lstStyle/>
          <a:p>
            <a:r>
              <a:rPr lang="de-DE" dirty="0"/>
              <a:t>Rechtsdurchsetzung </a:t>
            </a:r>
            <a:r>
              <a:rPr lang="de-DE" dirty="0" smtClean="0"/>
              <a:t>XVII</a:t>
            </a:r>
            <a:endParaRPr lang="tr-TR" dirty="0"/>
          </a:p>
        </p:txBody>
      </p:sp>
      <p:sp>
        <p:nvSpPr>
          <p:cNvPr id="6" name="5 İçerik Yer Tutucusu"/>
          <p:cNvSpPr>
            <a:spLocks noGrp="1"/>
          </p:cNvSpPr>
          <p:nvPr>
            <p:ph sz="half" idx="1"/>
          </p:nvPr>
        </p:nvSpPr>
        <p:spPr/>
        <p:txBody>
          <a:bodyPr/>
          <a:lstStyle/>
          <a:p>
            <a:pPr>
              <a:spcBef>
                <a:spcPts val="600"/>
              </a:spcBef>
              <a:buNone/>
            </a:pPr>
            <a:r>
              <a:rPr lang="tr-TR" sz="2200" dirty="0"/>
              <a:t>	a) </a:t>
            </a:r>
            <a:r>
              <a:rPr lang="de-DE" sz="2200" dirty="0" smtClean="0"/>
              <a:t>wenn keine Schiedsgerichtsvereinbarung getroffen wurde bzw. der Hauptvertrag keine Schiedsgerichtsklausel enthält; </a:t>
            </a:r>
            <a:endParaRPr lang="tr-TR" sz="2200" dirty="0"/>
          </a:p>
          <a:p>
            <a:pPr>
              <a:buNone/>
            </a:pPr>
            <a:r>
              <a:rPr lang="de-DE" sz="2000" dirty="0" smtClean="0"/>
              <a:t>	</a:t>
            </a:r>
            <a:r>
              <a:rPr lang="tr-TR" sz="2000" dirty="0" smtClean="0"/>
              <a:t>b) </a:t>
            </a:r>
            <a:r>
              <a:rPr lang="de-DE" sz="2000" dirty="0"/>
              <a:t>w</a:t>
            </a:r>
            <a:r>
              <a:rPr lang="de-DE" sz="2000" dirty="0" smtClean="0"/>
              <a:t>enn der Titel des </a:t>
            </a:r>
            <a:r>
              <a:rPr lang="de-DE" sz="2000" dirty="0"/>
              <a:t>Schiedsgerichtsurteiles gegen den </a:t>
            </a:r>
            <a:r>
              <a:rPr lang="de-DE" sz="2000" dirty="0" err="1"/>
              <a:t>den</a:t>
            </a:r>
            <a:r>
              <a:rPr lang="de-DE" sz="2000" dirty="0"/>
              <a:t> türkischen </a:t>
            </a:r>
            <a:r>
              <a:rPr lang="de-DE" sz="2000" i="1" dirty="0"/>
              <a:t>ordre </a:t>
            </a:r>
            <a:r>
              <a:rPr lang="de-DE" sz="2000" i="1" dirty="0" err="1"/>
              <a:t>public</a:t>
            </a:r>
            <a:r>
              <a:rPr lang="de-DE" sz="2000" i="1" dirty="0"/>
              <a:t> </a:t>
            </a:r>
            <a:r>
              <a:rPr lang="de-DE" sz="2000" dirty="0"/>
              <a:t>(Grundlegende der inländischen Wertvorstellungen) </a:t>
            </a:r>
            <a:r>
              <a:rPr lang="de-DE" sz="2000" dirty="0" smtClean="0"/>
              <a:t>verstößt;</a:t>
            </a:r>
            <a:endParaRPr lang="tr-TR" sz="2000" dirty="0" smtClean="0"/>
          </a:p>
          <a:p>
            <a:pPr defTabSz="715963">
              <a:spcBef>
                <a:spcPts val="600"/>
              </a:spcBef>
              <a:buNone/>
              <a:tabLst>
                <a:tab pos="449263" algn="l"/>
                <a:tab pos="541338" algn="l"/>
                <a:tab pos="625475" algn="l"/>
              </a:tabLst>
            </a:pPr>
            <a:r>
              <a:rPr lang="tr-TR" sz="2000" dirty="0" smtClean="0"/>
              <a:t>	c)</a:t>
            </a:r>
            <a:r>
              <a:rPr lang="de-DE" sz="2000" dirty="0" smtClean="0"/>
              <a:t> wenn das Schiedsgerichtsurteil eine Angelegenheit betrifft, die entsprechend den türkischen Gesetzes nicht im Wege der Schiedsgerichtsbarkeit geregelt werden kann; </a:t>
            </a:r>
          </a:p>
          <a:p>
            <a:pPr defTabSz="715963">
              <a:spcBef>
                <a:spcPts val="600"/>
              </a:spcBef>
              <a:buNone/>
              <a:tabLst>
                <a:tab pos="449263" algn="l"/>
                <a:tab pos="541338" algn="l"/>
                <a:tab pos="625475" algn="l"/>
              </a:tabLst>
            </a:pPr>
            <a:r>
              <a:rPr lang="de-DE" sz="2000" dirty="0"/>
              <a:t>	</a:t>
            </a:r>
            <a:r>
              <a:rPr lang="de-DE" sz="2000" dirty="0" smtClean="0"/>
              <a:t>d</a:t>
            </a:r>
            <a:r>
              <a:rPr lang="tr-TR" sz="2000" dirty="0" smtClean="0"/>
              <a:t>) </a:t>
            </a:r>
            <a:r>
              <a:rPr lang="de-DE" sz="2000" dirty="0" smtClean="0"/>
              <a:t>wenn eine der Parteien vor dem Schiedsgericht nicht ordnungsgemäß vertreten wurde und dies ausdrücklich gerügt hat; </a:t>
            </a:r>
          </a:p>
          <a:p>
            <a:pPr algn="just" defTabSz="715963">
              <a:spcBef>
                <a:spcPts val="600"/>
              </a:spcBef>
              <a:buNone/>
              <a:tabLst>
                <a:tab pos="449263" algn="l"/>
                <a:tab pos="541338" algn="l"/>
                <a:tab pos="625475" algn="l"/>
              </a:tabLst>
            </a:pPr>
            <a:r>
              <a:rPr lang="de-DE" sz="2000" dirty="0" smtClean="0"/>
              <a:t> </a:t>
            </a:r>
            <a:endParaRPr lang="tr-TR" sz="2000" dirty="0" smtClean="0"/>
          </a:p>
        </p:txBody>
      </p:sp>
    </p:spTree>
  </p:cSld>
  <p:clrMapOvr>
    <a:masterClrMapping/>
  </p:clrMapOvr>
</p:sld>
</file>

<file path=ppt/slides/slide1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263DEAEF-1637-4FDA-BE0C-BD65E5165450}" type="datetime1">
              <a:rPr lang="de-DE" smtClean="0"/>
              <a:pPr/>
              <a:t>16.01.2013</a:t>
            </a:fld>
            <a:endParaRPr lang="de-DE"/>
          </a:p>
        </p:txBody>
      </p:sp>
      <p:sp>
        <p:nvSpPr>
          <p:cNvPr id="3" name="2 Altbilgi Yer Tutucusu"/>
          <p:cNvSpPr>
            <a:spLocks noGrp="1"/>
          </p:cNvSpPr>
          <p:nvPr>
            <p:ph type="ftr" sz="quarter" idx="11"/>
          </p:nvPr>
        </p:nvSpPr>
        <p:spPr/>
        <p:txBody>
          <a:bodyPr/>
          <a:lstStyle/>
          <a:p>
            <a:r>
              <a:rPr lang="de-DE" smtClean="0"/>
              <a:t>www.gencer-coll.eu</a:t>
            </a:r>
            <a:endParaRPr lang="de-DE" dirty="0"/>
          </a:p>
        </p:txBody>
      </p:sp>
      <p:sp>
        <p:nvSpPr>
          <p:cNvPr id="4" name="3 Slayt Numarası Yer Tutucusu"/>
          <p:cNvSpPr>
            <a:spLocks noGrp="1"/>
          </p:cNvSpPr>
          <p:nvPr>
            <p:ph type="sldNum" sz="quarter" idx="12"/>
          </p:nvPr>
        </p:nvSpPr>
        <p:spPr/>
        <p:txBody>
          <a:bodyPr/>
          <a:lstStyle/>
          <a:p>
            <a:fld id="{BEE2948E-B6F3-4081-9C2A-A2641D91FEA7}" type="slidenum">
              <a:rPr lang="de-DE" smtClean="0"/>
              <a:pPr/>
              <a:t>168</a:t>
            </a:fld>
            <a:endParaRPr lang="de-DE"/>
          </a:p>
        </p:txBody>
      </p:sp>
      <p:sp>
        <p:nvSpPr>
          <p:cNvPr id="5" name="4 Başlık"/>
          <p:cNvSpPr>
            <a:spLocks noGrp="1"/>
          </p:cNvSpPr>
          <p:nvPr>
            <p:ph type="title"/>
          </p:nvPr>
        </p:nvSpPr>
        <p:spPr/>
        <p:txBody>
          <a:bodyPr/>
          <a:lstStyle/>
          <a:p>
            <a:r>
              <a:rPr lang="de-DE" dirty="0"/>
              <a:t>Rechtsdurchsetzung </a:t>
            </a:r>
            <a:r>
              <a:rPr lang="de-DE" dirty="0" smtClean="0"/>
              <a:t>XVIII</a:t>
            </a:r>
            <a:endParaRPr lang="tr-TR" dirty="0"/>
          </a:p>
        </p:txBody>
      </p:sp>
      <p:sp>
        <p:nvSpPr>
          <p:cNvPr id="6" name="5 İçerik Yer Tutucusu"/>
          <p:cNvSpPr>
            <a:spLocks noGrp="1"/>
          </p:cNvSpPr>
          <p:nvPr>
            <p:ph sz="half" idx="1"/>
          </p:nvPr>
        </p:nvSpPr>
        <p:spPr/>
        <p:txBody>
          <a:bodyPr/>
          <a:lstStyle/>
          <a:p>
            <a:pPr defTabSz="715963">
              <a:spcBef>
                <a:spcPts val="600"/>
              </a:spcBef>
              <a:buNone/>
              <a:tabLst>
                <a:tab pos="449263" algn="l"/>
                <a:tab pos="541338" algn="l"/>
                <a:tab pos="625475" algn="l"/>
              </a:tabLst>
            </a:pPr>
            <a:r>
              <a:rPr lang="tr-TR" sz="2100" dirty="0" smtClean="0"/>
              <a:t>	</a:t>
            </a:r>
            <a:r>
              <a:rPr lang="de-DE" sz="2100" dirty="0" smtClean="0"/>
              <a:t>e</a:t>
            </a:r>
            <a:r>
              <a:rPr lang="tr-TR" sz="2100" dirty="0"/>
              <a:t>) </a:t>
            </a:r>
            <a:r>
              <a:rPr lang="de-DE" sz="2100" dirty="0"/>
              <a:t>wenn die Partei, gegen die das anzuerkennende und vollstreckbar zu erklärende Schiedsgerichtsurteil wirkt, bei der Wahl der Schiedsrichter nicht ordnungsgemäß beteiligt wurde oder in seinen Vertretungs- und Verteidigungshandlungen beschränkt wurde; </a:t>
            </a:r>
            <a:endParaRPr lang="tr-TR" sz="2100" dirty="0"/>
          </a:p>
          <a:p>
            <a:pPr>
              <a:spcBef>
                <a:spcPts val="600"/>
              </a:spcBef>
              <a:buNone/>
            </a:pPr>
            <a:r>
              <a:rPr lang="tr-TR" sz="2100" dirty="0"/>
              <a:t>	</a:t>
            </a:r>
            <a:r>
              <a:rPr lang="de-DE" sz="2100" dirty="0"/>
              <a:t>f</a:t>
            </a:r>
            <a:r>
              <a:rPr lang="tr-TR" sz="2100" dirty="0"/>
              <a:t>) </a:t>
            </a:r>
            <a:r>
              <a:rPr lang="de-DE" sz="2100" dirty="0"/>
              <a:t>im Falle der Unterwerfung der Schiedsgerichtsvereinbarung oder -klausel unter ein materielles ausländisches Recht, wonach der Titel gegen das dortige Gesetz verstößt;</a:t>
            </a:r>
            <a:endParaRPr lang="de-DE" sz="2100" dirty="0" smtClean="0"/>
          </a:p>
          <a:p>
            <a:pPr>
              <a:buNone/>
            </a:pPr>
            <a:r>
              <a:rPr lang="de-DE" sz="2100" dirty="0" smtClean="0"/>
              <a:t>	</a:t>
            </a:r>
            <a:endParaRPr lang="tr-TR" sz="2100" dirty="0"/>
          </a:p>
        </p:txBody>
      </p:sp>
    </p:spTree>
  </p:cSld>
  <p:clrMapOvr>
    <a:masterClrMapping/>
  </p:clrMapOvr>
</p:sld>
</file>

<file path=ppt/slides/slide1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263DEAEF-1637-4FDA-BE0C-BD65E5165450}" type="datetime1">
              <a:rPr lang="de-DE" smtClean="0"/>
              <a:pPr/>
              <a:t>16.01.2013</a:t>
            </a:fld>
            <a:endParaRPr lang="de-DE"/>
          </a:p>
        </p:txBody>
      </p:sp>
      <p:sp>
        <p:nvSpPr>
          <p:cNvPr id="3" name="2 Altbilgi Yer Tutucusu"/>
          <p:cNvSpPr>
            <a:spLocks noGrp="1"/>
          </p:cNvSpPr>
          <p:nvPr>
            <p:ph type="ftr" sz="quarter" idx="11"/>
          </p:nvPr>
        </p:nvSpPr>
        <p:spPr/>
        <p:txBody>
          <a:bodyPr/>
          <a:lstStyle/>
          <a:p>
            <a:r>
              <a:rPr lang="de-DE" smtClean="0"/>
              <a:t>www.gencer-coll.eu</a:t>
            </a:r>
            <a:endParaRPr lang="de-DE" dirty="0"/>
          </a:p>
        </p:txBody>
      </p:sp>
      <p:sp>
        <p:nvSpPr>
          <p:cNvPr id="4" name="3 Slayt Numarası Yer Tutucusu"/>
          <p:cNvSpPr>
            <a:spLocks noGrp="1"/>
          </p:cNvSpPr>
          <p:nvPr>
            <p:ph type="sldNum" sz="quarter" idx="12"/>
          </p:nvPr>
        </p:nvSpPr>
        <p:spPr/>
        <p:txBody>
          <a:bodyPr/>
          <a:lstStyle/>
          <a:p>
            <a:fld id="{BEE2948E-B6F3-4081-9C2A-A2641D91FEA7}" type="slidenum">
              <a:rPr lang="de-DE" smtClean="0"/>
              <a:pPr/>
              <a:t>169</a:t>
            </a:fld>
            <a:endParaRPr lang="de-DE"/>
          </a:p>
        </p:txBody>
      </p:sp>
      <p:sp>
        <p:nvSpPr>
          <p:cNvPr id="5" name="4 Başlık"/>
          <p:cNvSpPr>
            <a:spLocks noGrp="1"/>
          </p:cNvSpPr>
          <p:nvPr>
            <p:ph type="title"/>
          </p:nvPr>
        </p:nvSpPr>
        <p:spPr/>
        <p:txBody>
          <a:bodyPr/>
          <a:lstStyle/>
          <a:p>
            <a:r>
              <a:rPr lang="de-DE" sz="2100" i="1" dirty="0"/>
              <a:t>Rechtsdurchsetzung </a:t>
            </a:r>
            <a:r>
              <a:rPr lang="de-DE" sz="2100" i="1" dirty="0" smtClean="0"/>
              <a:t>XIX</a:t>
            </a:r>
            <a:endParaRPr lang="tr-TR" sz="2100" i="1" dirty="0"/>
          </a:p>
        </p:txBody>
      </p:sp>
      <p:sp>
        <p:nvSpPr>
          <p:cNvPr id="6" name="5 İçerik Yer Tutucusu"/>
          <p:cNvSpPr>
            <a:spLocks noGrp="1"/>
          </p:cNvSpPr>
          <p:nvPr>
            <p:ph sz="half" idx="1"/>
          </p:nvPr>
        </p:nvSpPr>
        <p:spPr/>
        <p:txBody>
          <a:bodyPr/>
          <a:lstStyle/>
          <a:p>
            <a:pPr>
              <a:buNone/>
            </a:pPr>
            <a:r>
              <a:rPr lang="tr-TR" sz="2100" dirty="0" smtClean="0"/>
              <a:t>	</a:t>
            </a:r>
            <a:r>
              <a:rPr lang="de-DE" sz="2100" dirty="0" smtClean="0"/>
              <a:t>g) wenn </a:t>
            </a:r>
            <a:r>
              <a:rPr lang="de-DE" sz="2100" dirty="0"/>
              <a:t>die Wahl der Schiedsrichter und das angewandte Verfahrensrecht gegen die Vereinbarung der Parteien verstößt; bei Fehlen einer solchen Vereinbarung auch dann, wenn das Schiedsgerichtsurteil gegen das Recht des Staates verstößt, in dem es gefällt wurde; </a:t>
            </a:r>
            <a:endParaRPr lang="tr-TR" sz="2100" dirty="0"/>
          </a:p>
          <a:p>
            <a:pPr>
              <a:spcBef>
                <a:spcPts val="600"/>
              </a:spcBef>
              <a:buNone/>
            </a:pPr>
            <a:r>
              <a:rPr lang="tr-TR" sz="2100" dirty="0"/>
              <a:t>	</a:t>
            </a:r>
            <a:r>
              <a:rPr lang="de-DE" sz="2100" dirty="0" smtClean="0"/>
              <a:t>h</a:t>
            </a:r>
            <a:r>
              <a:rPr lang="tr-TR" sz="2100" dirty="0" smtClean="0"/>
              <a:t>) </a:t>
            </a:r>
            <a:r>
              <a:rPr lang="de-DE" sz="2100" dirty="0" smtClean="0"/>
              <a:t>wenn das Schiedsgerichtsurteil eine Angelegenheit betrifft, die durch die Schiedsgerichtsvereinbarung oder      -klausel nicht umfasst ist bzw. die Grenzen dieser überschreitet, wird hinsichtlich dieses Teiles des Titels keine Anerkennung und Vollstreckbarerklärung ausgesprochen;</a:t>
            </a:r>
            <a:endParaRPr lang="tr-TR" sz="2100" dirty="0"/>
          </a:p>
        </p:txBody>
      </p:sp>
    </p:spTree>
    <p:extLst>
      <p:ext uri="{BB962C8B-B14F-4D97-AF65-F5344CB8AC3E}">
        <p14:creationId xmlns:p14="http://schemas.microsoft.com/office/powerpoint/2010/main" val="108538167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263DEAEF-1637-4FDA-BE0C-BD65E5165450}" type="datetime1">
              <a:rPr lang="de-DE" smtClean="0"/>
              <a:pPr/>
              <a:t>16.01.2013</a:t>
            </a:fld>
            <a:endParaRPr lang="de-DE"/>
          </a:p>
        </p:txBody>
      </p:sp>
      <p:sp>
        <p:nvSpPr>
          <p:cNvPr id="3" name="2 Altbilgi Yer Tutucusu"/>
          <p:cNvSpPr>
            <a:spLocks noGrp="1"/>
          </p:cNvSpPr>
          <p:nvPr>
            <p:ph type="ftr" sz="quarter" idx="11"/>
          </p:nvPr>
        </p:nvSpPr>
        <p:spPr/>
        <p:txBody>
          <a:bodyPr/>
          <a:lstStyle/>
          <a:p>
            <a:r>
              <a:rPr lang="de-DE" smtClean="0"/>
              <a:t>www.gencer-coll.eu</a:t>
            </a:r>
            <a:endParaRPr lang="de-DE" dirty="0"/>
          </a:p>
        </p:txBody>
      </p:sp>
      <p:sp>
        <p:nvSpPr>
          <p:cNvPr id="4" name="3 Slayt Numarası Yer Tutucusu"/>
          <p:cNvSpPr>
            <a:spLocks noGrp="1"/>
          </p:cNvSpPr>
          <p:nvPr>
            <p:ph type="sldNum" sz="quarter" idx="12"/>
          </p:nvPr>
        </p:nvSpPr>
        <p:spPr/>
        <p:txBody>
          <a:bodyPr/>
          <a:lstStyle/>
          <a:p>
            <a:fld id="{BEE2948E-B6F3-4081-9C2A-A2641D91FEA7}" type="slidenum">
              <a:rPr lang="de-DE" smtClean="0"/>
              <a:pPr/>
              <a:t>17</a:t>
            </a:fld>
            <a:endParaRPr lang="de-DE"/>
          </a:p>
        </p:txBody>
      </p:sp>
      <p:sp>
        <p:nvSpPr>
          <p:cNvPr id="5" name="4 Başlık"/>
          <p:cNvSpPr>
            <a:spLocks noGrp="1"/>
          </p:cNvSpPr>
          <p:nvPr>
            <p:ph type="title"/>
          </p:nvPr>
        </p:nvSpPr>
        <p:spPr/>
        <p:txBody>
          <a:bodyPr/>
          <a:lstStyle/>
          <a:p>
            <a:r>
              <a:rPr lang="de-DE" sz="2100" i="1" dirty="0"/>
              <a:t>Grundlagen türkischen Rechts </a:t>
            </a:r>
            <a:r>
              <a:rPr lang="de-DE" sz="2100" i="1" dirty="0" smtClean="0"/>
              <a:t>VIII:</a:t>
            </a:r>
            <a:r>
              <a:rPr lang="de-DE" sz="2100" dirty="0" smtClean="0"/>
              <a:t> Investitionen VII</a:t>
            </a:r>
            <a:endParaRPr lang="tr-TR" sz="2100" dirty="0"/>
          </a:p>
        </p:txBody>
      </p:sp>
      <p:sp>
        <p:nvSpPr>
          <p:cNvPr id="6" name="5 İçerik Yer Tutucusu"/>
          <p:cNvSpPr>
            <a:spLocks noGrp="1"/>
          </p:cNvSpPr>
          <p:nvPr>
            <p:ph sz="half" idx="1"/>
          </p:nvPr>
        </p:nvSpPr>
        <p:spPr/>
        <p:txBody>
          <a:bodyPr/>
          <a:lstStyle/>
          <a:p>
            <a:pPr marL="0" indent="0">
              <a:buNone/>
            </a:pPr>
            <a:r>
              <a:rPr lang="de-DE" sz="2100" b="1" dirty="0" smtClean="0"/>
              <a:t>Subventionen</a:t>
            </a:r>
            <a:endParaRPr lang="tr-TR" sz="2100" b="1" dirty="0" smtClean="0"/>
          </a:p>
          <a:p>
            <a:endParaRPr lang="tr-TR" sz="2100" dirty="0" smtClean="0"/>
          </a:p>
          <a:p>
            <a:pPr>
              <a:buNone/>
            </a:pPr>
            <a:r>
              <a:rPr lang="de-DE" sz="2100" dirty="0" smtClean="0"/>
              <a:t>Inländische und ausländische Investoren werden</a:t>
            </a:r>
          </a:p>
          <a:p>
            <a:pPr>
              <a:buNone/>
            </a:pPr>
            <a:r>
              <a:rPr lang="de-DE" sz="2100" dirty="0" smtClean="0"/>
              <a:t>bei der Subventionierung gleich behandelt.</a:t>
            </a:r>
          </a:p>
          <a:p>
            <a:pPr>
              <a:buNone/>
            </a:pPr>
            <a:r>
              <a:rPr lang="de-DE" sz="2100" dirty="0" smtClean="0"/>
              <a:t>Subventionen werden in vier Formen vergeben:</a:t>
            </a:r>
          </a:p>
          <a:p>
            <a:pPr>
              <a:buNone/>
            </a:pPr>
            <a:endParaRPr lang="tr-TR" sz="2100" dirty="0" smtClean="0"/>
          </a:p>
          <a:p>
            <a:r>
              <a:rPr lang="tr-TR" sz="2100" i="1" dirty="0" smtClean="0"/>
              <a:t>       </a:t>
            </a:r>
            <a:r>
              <a:rPr lang="de-DE" sz="2100" i="1" dirty="0" smtClean="0"/>
              <a:t>Allgemeine Investitionsförderungen</a:t>
            </a:r>
            <a:r>
              <a:rPr lang="tr-TR" sz="2100" i="1" dirty="0" smtClean="0"/>
              <a:t>, </a:t>
            </a:r>
          </a:p>
          <a:p>
            <a:r>
              <a:rPr lang="tr-TR" sz="2100" i="1" dirty="0" smtClean="0"/>
              <a:t>       </a:t>
            </a:r>
            <a:r>
              <a:rPr lang="de-DE" sz="2100" i="1" dirty="0" smtClean="0"/>
              <a:t>Regionale Investitionsförderungen</a:t>
            </a:r>
            <a:r>
              <a:rPr lang="tr-TR" sz="2100" i="1" dirty="0" smtClean="0"/>
              <a:t>, </a:t>
            </a:r>
          </a:p>
          <a:p>
            <a:r>
              <a:rPr lang="tr-TR" sz="2100" i="1" dirty="0" smtClean="0"/>
              <a:t>	</a:t>
            </a:r>
            <a:r>
              <a:rPr lang="de-DE" sz="2100" i="1" dirty="0" smtClean="0"/>
              <a:t>Investitionsförderungen für Großprojekte</a:t>
            </a:r>
            <a:r>
              <a:rPr lang="tr-TR" sz="2100" i="1" dirty="0" smtClean="0"/>
              <a:t>, </a:t>
            </a:r>
          </a:p>
          <a:p>
            <a:r>
              <a:rPr lang="tr-TR" sz="2100" i="1" dirty="0" smtClean="0"/>
              <a:t>       </a:t>
            </a:r>
            <a:r>
              <a:rPr lang="de-DE" sz="2100" i="1" dirty="0" smtClean="0"/>
              <a:t>Strategische Investitionsförderungen.</a:t>
            </a:r>
            <a:endParaRPr lang="tr-TR" sz="2100" i="1" dirty="0" smtClean="0"/>
          </a:p>
        </p:txBody>
      </p:sp>
    </p:spTree>
  </p:cSld>
  <p:clrMapOvr>
    <a:masterClrMapping/>
  </p:clrMapOvr>
</p:sld>
</file>

<file path=ppt/slides/slide1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263DEAEF-1637-4FDA-BE0C-BD65E5165450}" type="datetime1">
              <a:rPr lang="de-DE" smtClean="0"/>
              <a:pPr/>
              <a:t>16.01.2013</a:t>
            </a:fld>
            <a:endParaRPr lang="de-DE"/>
          </a:p>
        </p:txBody>
      </p:sp>
      <p:sp>
        <p:nvSpPr>
          <p:cNvPr id="3" name="2 Altbilgi Yer Tutucusu"/>
          <p:cNvSpPr>
            <a:spLocks noGrp="1"/>
          </p:cNvSpPr>
          <p:nvPr>
            <p:ph type="ftr" sz="quarter" idx="11"/>
          </p:nvPr>
        </p:nvSpPr>
        <p:spPr/>
        <p:txBody>
          <a:bodyPr/>
          <a:lstStyle/>
          <a:p>
            <a:r>
              <a:rPr lang="de-DE" smtClean="0"/>
              <a:t>www.gencer-coll.eu</a:t>
            </a:r>
            <a:endParaRPr lang="de-DE" dirty="0"/>
          </a:p>
        </p:txBody>
      </p:sp>
      <p:sp>
        <p:nvSpPr>
          <p:cNvPr id="4" name="3 Slayt Numarası Yer Tutucusu"/>
          <p:cNvSpPr>
            <a:spLocks noGrp="1"/>
          </p:cNvSpPr>
          <p:nvPr>
            <p:ph type="sldNum" sz="quarter" idx="12"/>
          </p:nvPr>
        </p:nvSpPr>
        <p:spPr/>
        <p:txBody>
          <a:bodyPr/>
          <a:lstStyle/>
          <a:p>
            <a:fld id="{BEE2948E-B6F3-4081-9C2A-A2641D91FEA7}" type="slidenum">
              <a:rPr lang="de-DE" smtClean="0"/>
              <a:pPr/>
              <a:t>170</a:t>
            </a:fld>
            <a:endParaRPr lang="de-DE"/>
          </a:p>
        </p:txBody>
      </p:sp>
      <p:sp>
        <p:nvSpPr>
          <p:cNvPr id="5" name="4 Başlık"/>
          <p:cNvSpPr>
            <a:spLocks noGrp="1"/>
          </p:cNvSpPr>
          <p:nvPr>
            <p:ph type="title"/>
          </p:nvPr>
        </p:nvSpPr>
        <p:spPr/>
        <p:txBody>
          <a:bodyPr/>
          <a:lstStyle/>
          <a:p>
            <a:r>
              <a:rPr lang="de-DE" sz="2100" i="1" dirty="0"/>
              <a:t>Rechtsdurchsetzung </a:t>
            </a:r>
            <a:r>
              <a:rPr lang="de-DE" sz="2100" i="1" dirty="0" smtClean="0"/>
              <a:t>XX</a:t>
            </a:r>
            <a:endParaRPr lang="tr-TR" sz="2100" i="1" dirty="0"/>
          </a:p>
        </p:txBody>
      </p:sp>
      <p:sp>
        <p:nvSpPr>
          <p:cNvPr id="6" name="5 İçerik Yer Tutucusu"/>
          <p:cNvSpPr>
            <a:spLocks noGrp="1"/>
          </p:cNvSpPr>
          <p:nvPr>
            <p:ph sz="half" idx="1"/>
          </p:nvPr>
        </p:nvSpPr>
        <p:spPr/>
        <p:txBody>
          <a:bodyPr/>
          <a:lstStyle/>
          <a:p>
            <a:pPr lvl="0">
              <a:spcBef>
                <a:spcPts val="600"/>
              </a:spcBef>
              <a:buNone/>
            </a:pPr>
            <a:r>
              <a:rPr lang="tr-TR" sz="2100" dirty="0" smtClean="0"/>
              <a:t>	</a:t>
            </a:r>
            <a:r>
              <a:rPr lang="de-DE" sz="2100" dirty="0" smtClean="0"/>
              <a:t>i) wenn das Schiedsgerichtsurteil gegen das Verfahrensrecht des Staates verstößt, in dem es erlassen wurde bzw. in dem das Schiedsgericht seinen Sitz hat, oder nach diesem Recht nicht rechtskräftig geworden ist bzw. (noch) nicht vollstreckt werden kann oder durch die zuständigen Stellen wieder aufgehoben wurde.</a:t>
            </a:r>
            <a:endParaRPr lang="tr-TR" sz="2000" dirty="0"/>
          </a:p>
        </p:txBody>
      </p:sp>
    </p:spTree>
    <p:extLst>
      <p:ext uri="{BB962C8B-B14F-4D97-AF65-F5344CB8AC3E}">
        <p14:creationId xmlns:p14="http://schemas.microsoft.com/office/powerpoint/2010/main" val="1871733038"/>
      </p:ext>
    </p:extLst>
  </p:cSld>
  <p:clrMapOvr>
    <a:masterClrMapping/>
  </p:clrMapOvr>
</p:sld>
</file>

<file path=ppt/slides/slide1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263DEAEF-1637-4FDA-BE0C-BD65E5165450}" type="datetime1">
              <a:rPr lang="de-DE" smtClean="0"/>
              <a:pPr/>
              <a:t>16.01.2013</a:t>
            </a:fld>
            <a:endParaRPr lang="de-DE"/>
          </a:p>
        </p:txBody>
      </p:sp>
      <p:sp>
        <p:nvSpPr>
          <p:cNvPr id="3" name="2 Altbilgi Yer Tutucusu"/>
          <p:cNvSpPr>
            <a:spLocks noGrp="1"/>
          </p:cNvSpPr>
          <p:nvPr>
            <p:ph type="ftr" sz="quarter" idx="11"/>
          </p:nvPr>
        </p:nvSpPr>
        <p:spPr/>
        <p:txBody>
          <a:bodyPr/>
          <a:lstStyle/>
          <a:p>
            <a:r>
              <a:rPr lang="de-DE" smtClean="0"/>
              <a:t>www.gencer-coll.eu</a:t>
            </a:r>
            <a:endParaRPr lang="de-DE" dirty="0"/>
          </a:p>
        </p:txBody>
      </p:sp>
      <p:sp>
        <p:nvSpPr>
          <p:cNvPr id="4" name="3 Slayt Numarası Yer Tutucusu"/>
          <p:cNvSpPr>
            <a:spLocks noGrp="1"/>
          </p:cNvSpPr>
          <p:nvPr>
            <p:ph type="sldNum" sz="quarter" idx="12"/>
          </p:nvPr>
        </p:nvSpPr>
        <p:spPr/>
        <p:txBody>
          <a:bodyPr/>
          <a:lstStyle/>
          <a:p>
            <a:fld id="{BEE2948E-B6F3-4081-9C2A-A2641D91FEA7}" type="slidenum">
              <a:rPr lang="de-DE" smtClean="0"/>
              <a:pPr/>
              <a:t>171</a:t>
            </a:fld>
            <a:endParaRPr lang="de-DE"/>
          </a:p>
        </p:txBody>
      </p:sp>
      <p:sp>
        <p:nvSpPr>
          <p:cNvPr id="5" name="4 Başlık"/>
          <p:cNvSpPr>
            <a:spLocks noGrp="1"/>
          </p:cNvSpPr>
          <p:nvPr>
            <p:ph type="title"/>
          </p:nvPr>
        </p:nvSpPr>
        <p:spPr/>
        <p:txBody>
          <a:bodyPr/>
          <a:lstStyle/>
          <a:p>
            <a:endParaRPr lang="tr-TR" dirty="0"/>
          </a:p>
        </p:txBody>
      </p:sp>
      <p:sp>
        <p:nvSpPr>
          <p:cNvPr id="6" name="5 İçerik Yer Tutucusu"/>
          <p:cNvSpPr>
            <a:spLocks noGrp="1"/>
          </p:cNvSpPr>
          <p:nvPr>
            <p:ph sz="half" idx="1"/>
          </p:nvPr>
        </p:nvSpPr>
        <p:spPr/>
        <p:txBody>
          <a:bodyPr/>
          <a:lstStyle/>
          <a:p>
            <a:endParaRPr lang="de-DE" b="1" dirty="0" smtClean="0"/>
          </a:p>
          <a:p>
            <a:endParaRPr lang="de-DE" b="1" dirty="0"/>
          </a:p>
          <a:p>
            <a:pPr marL="0" indent="0" algn="ctr">
              <a:buNone/>
            </a:pPr>
            <a:r>
              <a:rPr lang="de-DE" sz="2600" b="1" dirty="0" smtClean="0">
                <a:solidFill>
                  <a:srgbClr val="7E161A"/>
                </a:solidFill>
              </a:rPr>
              <a:t>Wir danken Ihnen </a:t>
            </a:r>
          </a:p>
          <a:p>
            <a:pPr marL="0" indent="0" algn="ctr">
              <a:buNone/>
            </a:pPr>
            <a:endParaRPr lang="de-DE" sz="2600" b="1" dirty="0" smtClean="0">
              <a:solidFill>
                <a:srgbClr val="7E161A"/>
              </a:solidFill>
            </a:endParaRPr>
          </a:p>
          <a:p>
            <a:pPr marL="0" indent="0" algn="ctr">
              <a:buNone/>
            </a:pPr>
            <a:r>
              <a:rPr lang="de-DE" sz="2600" b="1" dirty="0" smtClean="0">
                <a:solidFill>
                  <a:srgbClr val="7E161A"/>
                </a:solidFill>
              </a:rPr>
              <a:t>für Ihre Aufmerksamkeit!</a:t>
            </a:r>
            <a:endParaRPr lang="tr-TR" sz="2600" b="1" dirty="0">
              <a:solidFill>
                <a:srgbClr val="7E161A"/>
              </a:solidFil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263DEAEF-1637-4FDA-BE0C-BD65E5165450}" type="datetime1">
              <a:rPr lang="de-DE" smtClean="0"/>
              <a:pPr/>
              <a:t>16.01.2013</a:t>
            </a:fld>
            <a:endParaRPr lang="de-DE"/>
          </a:p>
        </p:txBody>
      </p:sp>
      <p:sp>
        <p:nvSpPr>
          <p:cNvPr id="3" name="2 Altbilgi Yer Tutucusu"/>
          <p:cNvSpPr>
            <a:spLocks noGrp="1"/>
          </p:cNvSpPr>
          <p:nvPr>
            <p:ph type="ftr" sz="quarter" idx="11"/>
          </p:nvPr>
        </p:nvSpPr>
        <p:spPr/>
        <p:txBody>
          <a:bodyPr/>
          <a:lstStyle/>
          <a:p>
            <a:r>
              <a:rPr lang="de-DE" smtClean="0"/>
              <a:t>www.gencer-coll.eu</a:t>
            </a:r>
            <a:endParaRPr lang="de-DE" dirty="0"/>
          </a:p>
        </p:txBody>
      </p:sp>
      <p:sp>
        <p:nvSpPr>
          <p:cNvPr id="4" name="3 Slayt Numarası Yer Tutucusu"/>
          <p:cNvSpPr>
            <a:spLocks noGrp="1"/>
          </p:cNvSpPr>
          <p:nvPr>
            <p:ph type="sldNum" sz="quarter" idx="12"/>
          </p:nvPr>
        </p:nvSpPr>
        <p:spPr/>
        <p:txBody>
          <a:bodyPr/>
          <a:lstStyle/>
          <a:p>
            <a:fld id="{BEE2948E-B6F3-4081-9C2A-A2641D91FEA7}" type="slidenum">
              <a:rPr lang="de-DE" smtClean="0"/>
              <a:pPr/>
              <a:t>18</a:t>
            </a:fld>
            <a:endParaRPr lang="de-DE"/>
          </a:p>
        </p:txBody>
      </p:sp>
      <p:sp>
        <p:nvSpPr>
          <p:cNvPr id="5" name="4 Başlık"/>
          <p:cNvSpPr>
            <a:spLocks noGrp="1"/>
          </p:cNvSpPr>
          <p:nvPr>
            <p:ph type="title"/>
          </p:nvPr>
        </p:nvSpPr>
        <p:spPr/>
        <p:txBody>
          <a:bodyPr/>
          <a:lstStyle/>
          <a:p>
            <a:r>
              <a:rPr lang="de-DE" sz="2100" i="1" dirty="0"/>
              <a:t>Grundlagen türkischen Rechts </a:t>
            </a:r>
            <a:r>
              <a:rPr lang="de-DE" sz="2100" i="1" dirty="0" smtClean="0"/>
              <a:t>IX</a:t>
            </a:r>
            <a:r>
              <a:rPr lang="de-DE" sz="2100" i="1" dirty="0" smtClean="0"/>
              <a:t>:</a:t>
            </a:r>
            <a:r>
              <a:rPr lang="de-DE" sz="2100" dirty="0" smtClean="0"/>
              <a:t> Investitionen VIII</a:t>
            </a:r>
            <a:endParaRPr lang="tr-TR" sz="2100" dirty="0"/>
          </a:p>
        </p:txBody>
      </p:sp>
      <p:sp>
        <p:nvSpPr>
          <p:cNvPr id="6" name="5 İçerik Yer Tutucusu"/>
          <p:cNvSpPr>
            <a:spLocks noGrp="1"/>
          </p:cNvSpPr>
          <p:nvPr>
            <p:ph sz="half" idx="1"/>
          </p:nvPr>
        </p:nvSpPr>
        <p:spPr>
          <a:xfrm>
            <a:off x="251520" y="1988840"/>
            <a:ext cx="7200802" cy="4032448"/>
          </a:xfrm>
        </p:spPr>
        <p:txBody>
          <a:bodyPr/>
          <a:lstStyle/>
          <a:p>
            <a:pPr>
              <a:buNone/>
            </a:pPr>
            <a:r>
              <a:rPr lang="tr-TR" sz="2200" dirty="0" smtClean="0"/>
              <a:t>	</a:t>
            </a:r>
            <a:r>
              <a:rPr lang="de-DE" sz="2100" dirty="0" smtClean="0"/>
              <a:t>Im Rahmen der allgemeinen Investitionsförderung wird bei Investitionen ab einem bestimmten Umfang (je nach Region 500.000,00 bis 1.000.000,00 TL) die </a:t>
            </a:r>
            <a:r>
              <a:rPr lang="de-DE" sz="2100" b="1" dirty="0" smtClean="0"/>
              <a:t>Befreiung von der Umsatzsteuerpflicht</a:t>
            </a:r>
            <a:r>
              <a:rPr lang="de-DE" sz="2100" dirty="0" smtClean="0"/>
              <a:t> und die </a:t>
            </a:r>
            <a:r>
              <a:rPr lang="de-DE" sz="2100" b="1" dirty="0" smtClean="0"/>
              <a:t>Befreiung der Zollabgaben </a:t>
            </a:r>
            <a:r>
              <a:rPr lang="de-DE" sz="2100" dirty="0"/>
              <a:t>(im Rahmen der Investitionsförderung bei Erwerb von Maschinen und Zubehör aus dem In- und Ausland) angewandt</a:t>
            </a:r>
            <a:r>
              <a:rPr lang="de-DE" sz="2100" dirty="0" smtClean="0"/>
              <a:t>; bei der regionalen Investitionsförderung </a:t>
            </a:r>
            <a:r>
              <a:rPr lang="de-DE" sz="2100" b="1" dirty="0" smtClean="0"/>
              <a:t>Steuerherabsetzungen, Zuzahlungen für die Sozialversicherungsbeiträge und die Herabsetzung von Steuervorauszahlungen auf die Einkommenssteuer.</a:t>
            </a:r>
            <a:endParaRPr lang="tr-TR" sz="2100" dirty="0" smtClean="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263DEAEF-1637-4FDA-BE0C-BD65E5165450}" type="datetime1">
              <a:rPr lang="de-DE" smtClean="0"/>
              <a:pPr/>
              <a:t>16.01.2013</a:t>
            </a:fld>
            <a:endParaRPr lang="de-DE"/>
          </a:p>
        </p:txBody>
      </p:sp>
      <p:sp>
        <p:nvSpPr>
          <p:cNvPr id="3" name="2 Altbilgi Yer Tutucusu"/>
          <p:cNvSpPr>
            <a:spLocks noGrp="1"/>
          </p:cNvSpPr>
          <p:nvPr>
            <p:ph type="ftr" sz="quarter" idx="11"/>
          </p:nvPr>
        </p:nvSpPr>
        <p:spPr/>
        <p:txBody>
          <a:bodyPr/>
          <a:lstStyle/>
          <a:p>
            <a:r>
              <a:rPr lang="de-DE" smtClean="0"/>
              <a:t>www.gencer-coll.eu</a:t>
            </a:r>
            <a:endParaRPr lang="de-DE" dirty="0"/>
          </a:p>
        </p:txBody>
      </p:sp>
      <p:sp>
        <p:nvSpPr>
          <p:cNvPr id="4" name="3 Slayt Numarası Yer Tutucusu"/>
          <p:cNvSpPr>
            <a:spLocks noGrp="1"/>
          </p:cNvSpPr>
          <p:nvPr>
            <p:ph type="sldNum" sz="quarter" idx="12"/>
          </p:nvPr>
        </p:nvSpPr>
        <p:spPr/>
        <p:txBody>
          <a:bodyPr/>
          <a:lstStyle/>
          <a:p>
            <a:fld id="{BEE2948E-B6F3-4081-9C2A-A2641D91FEA7}" type="slidenum">
              <a:rPr lang="de-DE" smtClean="0"/>
              <a:pPr/>
              <a:t>19</a:t>
            </a:fld>
            <a:endParaRPr lang="de-DE"/>
          </a:p>
        </p:txBody>
      </p:sp>
      <p:sp>
        <p:nvSpPr>
          <p:cNvPr id="5" name="4 Başlık"/>
          <p:cNvSpPr>
            <a:spLocks noGrp="1"/>
          </p:cNvSpPr>
          <p:nvPr>
            <p:ph type="title"/>
          </p:nvPr>
        </p:nvSpPr>
        <p:spPr/>
        <p:txBody>
          <a:bodyPr/>
          <a:lstStyle/>
          <a:p>
            <a:r>
              <a:rPr lang="de-DE" sz="2100" i="1" dirty="0"/>
              <a:t>Grundlagen türkischen Rechts </a:t>
            </a:r>
            <a:r>
              <a:rPr lang="de-DE" sz="2100" i="1" dirty="0" smtClean="0"/>
              <a:t>X:</a:t>
            </a:r>
            <a:r>
              <a:rPr lang="de-DE" sz="2100" dirty="0" smtClean="0"/>
              <a:t> Investitionen IX</a:t>
            </a:r>
            <a:endParaRPr lang="tr-TR" sz="2100" dirty="0"/>
          </a:p>
        </p:txBody>
      </p:sp>
      <p:sp>
        <p:nvSpPr>
          <p:cNvPr id="6" name="5 İçerik Yer Tutucusu"/>
          <p:cNvSpPr>
            <a:spLocks noGrp="1"/>
          </p:cNvSpPr>
          <p:nvPr>
            <p:ph sz="half" idx="1"/>
          </p:nvPr>
        </p:nvSpPr>
        <p:spPr/>
        <p:txBody>
          <a:bodyPr/>
          <a:lstStyle/>
          <a:p>
            <a:pPr algn="just"/>
            <a:endParaRPr lang="tr-TR" dirty="0" smtClean="0"/>
          </a:p>
          <a:p>
            <a:pPr>
              <a:buNone/>
            </a:pPr>
            <a:r>
              <a:rPr lang="tr-TR" dirty="0" smtClean="0"/>
              <a:t>	</a:t>
            </a:r>
            <a:r>
              <a:rPr lang="de-DE" sz="2100" dirty="0" smtClean="0"/>
              <a:t>Bei der strategischen Investitionsförderung und der für Großprojekte werden </a:t>
            </a:r>
            <a:r>
              <a:rPr lang="de-DE" sz="2100" b="1" dirty="0" smtClean="0"/>
              <a:t>staatliche Grundstücke zur Verfügung gestellt </a:t>
            </a:r>
            <a:r>
              <a:rPr lang="de-DE" sz="2100" dirty="0" smtClean="0"/>
              <a:t>oder </a:t>
            </a:r>
            <a:r>
              <a:rPr lang="de-DE" sz="2100" b="1" dirty="0" smtClean="0"/>
              <a:t>Umsatzsteuererstattungen</a:t>
            </a:r>
            <a:r>
              <a:rPr lang="de-DE" sz="2100" dirty="0" smtClean="0"/>
              <a:t> angeboten.</a:t>
            </a:r>
            <a:endParaRPr lang="tr-TR" sz="21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263DEAEF-1637-4FDA-BE0C-BD65E5165450}" type="datetime1">
              <a:rPr lang="de-DE" smtClean="0"/>
              <a:pPr/>
              <a:t>16.01.2013</a:t>
            </a:fld>
            <a:endParaRPr lang="de-DE"/>
          </a:p>
        </p:txBody>
      </p:sp>
      <p:sp>
        <p:nvSpPr>
          <p:cNvPr id="3" name="Fußzeilenplatzhalter 2"/>
          <p:cNvSpPr>
            <a:spLocks noGrp="1"/>
          </p:cNvSpPr>
          <p:nvPr>
            <p:ph type="ftr" sz="quarter" idx="11"/>
          </p:nvPr>
        </p:nvSpPr>
        <p:spPr/>
        <p:txBody>
          <a:bodyPr/>
          <a:lstStyle/>
          <a:p>
            <a:r>
              <a:rPr lang="de-DE" smtClean="0"/>
              <a:t>www.gencer-coll.eu</a:t>
            </a:r>
            <a:endParaRPr lang="de-DE" dirty="0"/>
          </a:p>
        </p:txBody>
      </p:sp>
      <p:sp>
        <p:nvSpPr>
          <p:cNvPr id="4" name="Foliennummernplatzhalter 3"/>
          <p:cNvSpPr>
            <a:spLocks noGrp="1"/>
          </p:cNvSpPr>
          <p:nvPr>
            <p:ph type="sldNum" sz="quarter" idx="12"/>
          </p:nvPr>
        </p:nvSpPr>
        <p:spPr/>
        <p:txBody>
          <a:bodyPr/>
          <a:lstStyle/>
          <a:p>
            <a:fld id="{BEE2948E-B6F3-4081-9C2A-A2641D91FEA7}" type="slidenum">
              <a:rPr lang="de-DE" smtClean="0"/>
              <a:pPr/>
              <a:t>2</a:t>
            </a:fld>
            <a:endParaRPr lang="de-DE"/>
          </a:p>
        </p:txBody>
      </p:sp>
      <p:sp>
        <p:nvSpPr>
          <p:cNvPr id="5" name="Titel 4"/>
          <p:cNvSpPr>
            <a:spLocks noGrp="1"/>
          </p:cNvSpPr>
          <p:nvPr>
            <p:ph type="title"/>
          </p:nvPr>
        </p:nvSpPr>
        <p:spPr/>
        <p:txBody>
          <a:bodyPr/>
          <a:lstStyle/>
          <a:p>
            <a:r>
              <a:rPr lang="de-DE" dirty="0" smtClean="0"/>
              <a:t>Werbefilm „</a:t>
            </a:r>
            <a:r>
              <a:rPr lang="de-DE" dirty="0" err="1" smtClean="0"/>
              <a:t>Invest</a:t>
            </a:r>
            <a:r>
              <a:rPr lang="de-DE" dirty="0" smtClean="0"/>
              <a:t> </a:t>
            </a:r>
            <a:r>
              <a:rPr lang="de-DE" dirty="0" smtClean="0"/>
              <a:t>in Turkey“ (www.invest.gov.tr)</a:t>
            </a:r>
            <a:endParaRPr lang="de-DE" dirty="0"/>
          </a:p>
        </p:txBody>
      </p:sp>
      <p:pic>
        <p:nvPicPr>
          <p:cNvPr id="8" name="SRlZvW1oXWE?version=3&amp;hl=de_DE"/>
          <p:cNvPicPr>
            <a:picLocks noGrp="1" noRot="1" noChangeAspect="1"/>
          </p:cNvPicPr>
          <p:nvPr>
            <p:ph sz="half" idx="1"/>
            <a:videoFile r:link="rId1"/>
          </p:nvPr>
        </p:nvPicPr>
        <p:blipFill>
          <a:blip r:embed="rId3"/>
          <a:stretch>
            <a:fillRect/>
          </a:stretch>
        </p:blipFill>
        <p:spPr>
          <a:xfrm>
            <a:off x="971600" y="1736527"/>
            <a:ext cx="5904656" cy="4428492"/>
          </a:xfrm>
          <a:prstGeom prst="rect">
            <a:avLst/>
          </a:prstGeom>
        </p:spPr>
      </p:pic>
    </p:spTree>
    <p:extLst>
      <p:ext uri="{BB962C8B-B14F-4D97-AF65-F5344CB8AC3E}">
        <p14:creationId xmlns:p14="http://schemas.microsoft.com/office/powerpoint/2010/main" val="3204831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8"/>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8"/>
                </p:tgtEl>
              </p:cMediaNode>
            </p:video>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263DEAEF-1637-4FDA-BE0C-BD65E5165450}" type="datetime1">
              <a:rPr lang="de-DE" smtClean="0"/>
              <a:pPr/>
              <a:t>16.01.2013</a:t>
            </a:fld>
            <a:endParaRPr lang="de-DE"/>
          </a:p>
        </p:txBody>
      </p:sp>
      <p:sp>
        <p:nvSpPr>
          <p:cNvPr id="3" name="2 Altbilgi Yer Tutucusu"/>
          <p:cNvSpPr>
            <a:spLocks noGrp="1"/>
          </p:cNvSpPr>
          <p:nvPr>
            <p:ph type="ftr" sz="quarter" idx="11"/>
          </p:nvPr>
        </p:nvSpPr>
        <p:spPr/>
        <p:txBody>
          <a:bodyPr/>
          <a:lstStyle/>
          <a:p>
            <a:r>
              <a:rPr lang="de-DE" smtClean="0"/>
              <a:t>www.gencer-coll.eu</a:t>
            </a:r>
            <a:endParaRPr lang="de-DE" dirty="0"/>
          </a:p>
        </p:txBody>
      </p:sp>
      <p:sp>
        <p:nvSpPr>
          <p:cNvPr id="4" name="3 Slayt Numarası Yer Tutucusu"/>
          <p:cNvSpPr>
            <a:spLocks noGrp="1"/>
          </p:cNvSpPr>
          <p:nvPr>
            <p:ph type="sldNum" sz="quarter" idx="12"/>
          </p:nvPr>
        </p:nvSpPr>
        <p:spPr/>
        <p:txBody>
          <a:bodyPr/>
          <a:lstStyle/>
          <a:p>
            <a:fld id="{BEE2948E-B6F3-4081-9C2A-A2641D91FEA7}" type="slidenum">
              <a:rPr lang="de-DE" smtClean="0"/>
              <a:pPr/>
              <a:t>20</a:t>
            </a:fld>
            <a:endParaRPr lang="de-DE"/>
          </a:p>
        </p:txBody>
      </p:sp>
      <p:sp>
        <p:nvSpPr>
          <p:cNvPr id="5" name="4 Başlık"/>
          <p:cNvSpPr>
            <a:spLocks noGrp="1"/>
          </p:cNvSpPr>
          <p:nvPr>
            <p:ph type="title"/>
          </p:nvPr>
        </p:nvSpPr>
        <p:spPr/>
        <p:txBody>
          <a:bodyPr/>
          <a:lstStyle/>
          <a:p>
            <a:r>
              <a:rPr lang="de-DE" sz="2100" i="1" dirty="0"/>
              <a:t>Grundlagen türkischen Rechts </a:t>
            </a:r>
            <a:r>
              <a:rPr lang="de-DE" sz="2100" i="1" dirty="0" smtClean="0"/>
              <a:t>XI:</a:t>
            </a:r>
            <a:r>
              <a:rPr lang="de-DE" sz="2100" dirty="0" smtClean="0"/>
              <a:t> Investitionen X</a:t>
            </a:r>
            <a:endParaRPr lang="tr-TR" sz="2100" dirty="0"/>
          </a:p>
        </p:txBody>
      </p:sp>
      <p:sp>
        <p:nvSpPr>
          <p:cNvPr id="6" name="5 İçerik Yer Tutucusu"/>
          <p:cNvSpPr>
            <a:spLocks noGrp="1"/>
          </p:cNvSpPr>
          <p:nvPr>
            <p:ph sz="half" idx="1"/>
          </p:nvPr>
        </p:nvSpPr>
        <p:spPr>
          <a:xfrm>
            <a:off x="251518" y="1988840"/>
            <a:ext cx="7963820" cy="4032448"/>
          </a:xfrm>
        </p:spPr>
        <p:txBody>
          <a:bodyPr/>
          <a:lstStyle/>
          <a:p>
            <a:pPr marL="0" indent="0">
              <a:buNone/>
            </a:pPr>
            <a:r>
              <a:rPr lang="de-DE" sz="2100" b="1" dirty="0" smtClean="0"/>
              <a:t>Schiedsgerichtsbarkeit</a:t>
            </a:r>
          </a:p>
          <a:p>
            <a:pPr marL="0" indent="0">
              <a:buNone/>
            </a:pPr>
            <a:endParaRPr lang="de-DE" sz="2100" dirty="0" smtClean="0"/>
          </a:p>
          <a:p>
            <a:r>
              <a:rPr lang="de-DE" sz="2100" dirty="0" smtClean="0"/>
              <a:t>Die Türkei hat zur Lösung von Streitigkeiten bei ausländischen Direktinvestitionen in der Türkei am 24. Juni 1987 die </a:t>
            </a:r>
            <a:r>
              <a:rPr lang="de-DE" sz="2100" dirty="0"/>
              <a:t>Konvention der </a:t>
            </a:r>
            <a:r>
              <a:rPr lang="de-DE" sz="2100" dirty="0" smtClean="0"/>
              <a:t>Schiedsgerichtsbarkeit der ICSID </a:t>
            </a:r>
            <a:r>
              <a:rPr lang="en-US" sz="2100" i="1" dirty="0" smtClean="0"/>
              <a:t>Convention on the Settlement of Investment Disputes between States and Nationals of Other States</a:t>
            </a:r>
            <a:r>
              <a:rPr lang="tr-TR" sz="2100" i="1" dirty="0" smtClean="0"/>
              <a:t>, ICSID Convention</a:t>
            </a:r>
            <a:r>
              <a:rPr lang="tr-TR" sz="2100" dirty="0" smtClean="0"/>
              <a:t>) </a:t>
            </a:r>
            <a:r>
              <a:rPr lang="de-DE" sz="2100" dirty="0" smtClean="0"/>
              <a:t>unterzeichnet. Die Konvention entfaltet seit dem 2. April 1989 Rechtskraft auf dem Gebiete der Türkei.</a:t>
            </a:r>
          </a:p>
          <a:p>
            <a:endParaRPr lang="tr-TR"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263DEAEF-1637-4FDA-BE0C-BD65E5165450}" type="datetime1">
              <a:rPr lang="de-DE" smtClean="0"/>
              <a:pPr/>
              <a:t>16.01.2013</a:t>
            </a:fld>
            <a:endParaRPr lang="de-DE"/>
          </a:p>
        </p:txBody>
      </p:sp>
      <p:sp>
        <p:nvSpPr>
          <p:cNvPr id="3" name="2 Altbilgi Yer Tutucusu"/>
          <p:cNvSpPr>
            <a:spLocks noGrp="1"/>
          </p:cNvSpPr>
          <p:nvPr>
            <p:ph type="ftr" sz="quarter" idx="11"/>
          </p:nvPr>
        </p:nvSpPr>
        <p:spPr/>
        <p:txBody>
          <a:bodyPr/>
          <a:lstStyle/>
          <a:p>
            <a:r>
              <a:rPr lang="de-DE" smtClean="0"/>
              <a:t>www.gencer-coll.eu</a:t>
            </a:r>
            <a:endParaRPr lang="de-DE" dirty="0"/>
          </a:p>
        </p:txBody>
      </p:sp>
      <p:sp>
        <p:nvSpPr>
          <p:cNvPr id="4" name="3 Slayt Numarası Yer Tutucusu"/>
          <p:cNvSpPr>
            <a:spLocks noGrp="1"/>
          </p:cNvSpPr>
          <p:nvPr>
            <p:ph type="sldNum" sz="quarter" idx="12"/>
          </p:nvPr>
        </p:nvSpPr>
        <p:spPr/>
        <p:txBody>
          <a:bodyPr/>
          <a:lstStyle/>
          <a:p>
            <a:fld id="{BEE2948E-B6F3-4081-9C2A-A2641D91FEA7}" type="slidenum">
              <a:rPr lang="de-DE" smtClean="0"/>
              <a:pPr/>
              <a:t>21</a:t>
            </a:fld>
            <a:endParaRPr lang="de-DE"/>
          </a:p>
        </p:txBody>
      </p:sp>
      <p:sp>
        <p:nvSpPr>
          <p:cNvPr id="5" name="4 Başlık"/>
          <p:cNvSpPr>
            <a:spLocks noGrp="1"/>
          </p:cNvSpPr>
          <p:nvPr>
            <p:ph type="title"/>
          </p:nvPr>
        </p:nvSpPr>
        <p:spPr/>
        <p:txBody>
          <a:bodyPr/>
          <a:lstStyle/>
          <a:p>
            <a:r>
              <a:rPr lang="de-DE" sz="2100" i="1" dirty="0"/>
              <a:t>Grundlagen türkischen Rechts </a:t>
            </a:r>
            <a:r>
              <a:rPr lang="de-DE" sz="2100" i="1" dirty="0" smtClean="0"/>
              <a:t>XII:</a:t>
            </a:r>
            <a:r>
              <a:rPr lang="de-DE" sz="2100" dirty="0" smtClean="0"/>
              <a:t> Investitionen XI</a:t>
            </a:r>
            <a:endParaRPr lang="tr-TR" sz="2100" dirty="0"/>
          </a:p>
        </p:txBody>
      </p:sp>
      <p:sp>
        <p:nvSpPr>
          <p:cNvPr id="6" name="5 İçerik Yer Tutucusu"/>
          <p:cNvSpPr>
            <a:spLocks noGrp="1"/>
          </p:cNvSpPr>
          <p:nvPr>
            <p:ph sz="half" idx="1"/>
          </p:nvPr>
        </p:nvSpPr>
        <p:spPr/>
        <p:txBody>
          <a:bodyPr/>
          <a:lstStyle/>
          <a:p>
            <a:pPr>
              <a:buNone/>
            </a:pPr>
            <a:r>
              <a:rPr lang="de-DE" sz="2100" b="1" dirty="0" smtClean="0"/>
              <a:t>Doppelbesteuerungsabkommen</a:t>
            </a:r>
          </a:p>
          <a:p>
            <a:pPr>
              <a:buNone/>
            </a:pPr>
            <a:r>
              <a:rPr lang="tr-TR" sz="2100" dirty="0" smtClean="0"/>
              <a:t>	</a:t>
            </a:r>
            <a:endParaRPr lang="de-DE" sz="2100" dirty="0" smtClean="0"/>
          </a:p>
          <a:p>
            <a:r>
              <a:rPr lang="de-DE" sz="1900" dirty="0" smtClean="0"/>
              <a:t>Seit </a:t>
            </a:r>
            <a:r>
              <a:rPr lang="de-DE" sz="1900" dirty="0"/>
              <a:t>1. August 2012 ist das „Abkommen vom </a:t>
            </a:r>
            <a:r>
              <a:rPr lang="de-DE" sz="1900" dirty="0" smtClean="0"/>
              <a:t>19. September </a:t>
            </a:r>
            <a:r>
              <a:rPr lang="de-DE" sz="1900" dirty="0" smtClean="0"/>
              <a:t>2011 </a:t>
            </a:r>
            <a:r>
              <a:rPr lang="de-DE" sz="1900" dirty="0"/>
              <a:t>zwischen der </a:t>
            </a:r>
            <a:r>
              <a:rPr lang="de-DE" sz="1900" dirty="0" smtClean="0"/>
              <a:t>Bundesrepublik Deutschland </a:t>
            </a:r>
            <a:r>
              <a:rPr lang="de-DE" sz="1900" dirty="0"/>
              <a:t>und </a:t>
            </a:r>
            <a:r>
              <a:rPr lang="de-DE" sz="1900" dirty="0" smtClean="0"/>
              <a:t>der Republik </a:t>
            </a:r>
            <a:r>
              <a:rPr lang="de-DE" sz="1900" dirty="0"/>
              <a:t>Türkei </a:t>
            </a:r>
            <a:r>
              <a:rPr lang="de-DE" sz="1900" dirty="0" smtClean="0"/>
              <a:t>zur Vermeidung der </a:t>
            </a:r>
            <a:r>
              <a:rPr lang="de-DE" sz="1900" dirty="0"/>
              <a:t>Doppelbesteuerung und </a:t>
            </a:r>
            <a:r>
              <a:rPr lang="de-DE" sz="1900" dirty="0" smtClean="0"/>
              <a:t>der Steuerverkürzung </a:t>
            </a:r>
            <a:r>
              <a:rPr lang="de-DE" sz="1900" dirty="0"/>
              <a:t>auf </a:t>
            </a:r>
            <a:r>
              <a:rPr lang="de-DE" sz="1900" dirty="0" smtClean="0"/>
              <a:t>dem </a:t>
            </a:r>
            <a:r>
              <a:rPr lang="de-DE" sz="1900" dirty="0"/>
              <a:t>Gebiet der Steuern vom </a:t>
            </a:r>
            <a:r>
              <a:rPr lang="de-DE" sz="1900" dirty="0" smtClean="0"/>
              <a:t>Einkommen“ in </a:t>
            </a:r>
            <a:r>
              <a:rPr lang="de-DE" sz="1900" dirty="0"/>
              <a:t>Kraft. Es </a:t>
            </a:r>
            <a:r>
              <a:rPr lang="de-DE" sz="1900" dirty="0" smtClean="0"/>
              <a:t>wurde </a:t>
            </a:r>
            <a:r>
              <a:rPr lang="de-DE" sz="1900" dirty="0"/>
              <a:t>bereits am 19.9.2011 unterzeichnet und ist </a:t>
            </a:r>
            <a:r>
              <a:rPr lang="de-DE" sz="1900" dirty="0" smtClean="0"/>
              <a:t>rückwirkend </a:t>
            </a:r>
            <a:r>
              <a:rPr lang="de-DE" sz="1900" dirty="0"/>
              <a:t>ab dem 1. Januar 2011 anzuwenden. </a:t>
            </a:r>
            <a:endParaRPr lang="de-DE" sz="1900" dirty="0" smtClean="0"/>
          </a:p>
          <a:p>
            <a:endParaRPr lang="de-DE" sz="1900" dirty="0" smtClean="0"/>
          </a:p>
          <a:p>
            <a:r>
              <a:rPr lang="de-DE" sz="1900" dirty="0" smtClean="0"/>
              <a:t>Schon </a:t>
            </a:r>
            <a:r>
              <a:rPr lang="de-DE" sz="1900" dirty="0"/>
              <a:t>im Jahre 1990 hatte es ein Abkommen </a:t>
            </a:r>
            <a:r>
              <a:rPr lang="de-DE" sz="1900" dirty="0" smtClean="0"/>
              <a:t>zwischen Deutschland </a:t>
            </a:r>
            <a:r>
              <a:rPr lang="de-DE" sz="1900" dirty="0"/>
              <a:t>und der Türkei gegeben, welches die </a:t>
            </a:r>
            <a:r>
              <a:rPr lang="de-DE" sz="1900" dirty="0" smtClean="0"/>
              <a:t>Doppelbesteuerung </a:t>
            </a:r>
            <a:r>
              <a:rPr lang="de-DE" sz="1900" dirty="0"/>
              <a:t>aufgehoben hat. Deutschland </a:t>
            </a:r>
            <a:r>
              <a:rPr lang="de-DE" sz="1900" dirty="0" smtClean="0"/>
              <a:t>hatte dieses Abkommen </a:t>
            </a:r>
            <a:r>
              <a:rPr lang="de-DE" sz="1900" dirty="0" smtClean="0"/>
              <a:t>zum </a:t>
            </a:r>
            <a:r>
              <a:rPr lang="de-DE" sz="1900" dirty="0"/>
              <a:t>Ende des Jahres 2010 </a:t>
            </a:r>
            <a:r>
              <a:rPr lang="de-DE" sz="1900" dirty="0" smtClean="0"/>
              <a:t>gekündigt</a:t>
            </a:r>
            <a:r>
              <a:rPr lang="de-DE" sz="1900" dirty="0"/>
              <a:t>. </a:t>
            </a:r>
            <a:endParaRPr lang="tr-TR" sz="19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263DEAEF-1637-4FDA-BE0C-BD65E5165450}" type="datetime1">
              <a:rPr lang="de-DE" smtClean="0"/>
              <a:pPr/>
              <a:t>16.01.2013</a:t>
            </a:fld>
            <a:endParaRPr lang="de-DE"/>
          </a:p>
        </p:txBody>
      </p:sp>
      <p:sp>
        <p:nvSpPr>
          <p:cNvPr id="3" name="2 Altbilgi Yer Tutucusu"/>
          <p:cNvSpPr>
            <a:spLocks noGrp="1"/>
          </p:cNvSpPr>
          <p:nvPr>
            <p:ph type="ftr" sz="quarter" idx="11"/>
          </p:nvPr>
        </p:nvSpPr>
        <p:spPr/>
        <p:txBody>
          <a:bodyPr/>
          <a:lstStyle/>
          <a:p>
            <a:r>
              <a:rPr lang="de-DE" dirty="0" smtClean="0"/>
              <a:t>www.gencer-coll.eu</a:t>
            </a:r>
            <a:endParaRPr lang="de-DE" dirty="0"/>
          </a:p>
        </p:txBody>
      </p:sp>
      <p:sp>
        <p:nvSpPr>
          <p:cNvPr id="4" name="3 Slayt Numarası Yer Tutucusu"/>
          <p:cNvSpPr>
            <a:spLocks noGrp="1"/>
          </p:cNvSpPr>
          <p:nvPr>
            <p:ph type="sldNum" sz="quarter" idx="12"/>
          </p:nvPr>
        </p:nvSpPr>
        <p:spPr/>
        <p:txBody>
          <a:bodyPr/>
          <a:lstStyle/>
          <a:p>
            <a:fld id="{BEE2948E-B6F3-4081-9C2A-A2641D91FEA7}" type="slidenum">
              <a:rPr lang="de-DE" smtClean="0"/>
              <a:pPr/>
              <a:t>22</a:t>
            </a:fld>
            <a:endParaRPr lang="de-DE"/>
          </a:p>
        </p:txBody>
      </p:sp>
      <p:sp>
        <p:nvSpPr>
          <p:cNvPr id="5" name="4 Başlık"/>
          <p:cNvSpPr>
            <a:spLocks noGrp="1"/>
          </p:cNvSpPr>
          <p:nvPr>
            <p:ph type="title"/>
          </p:nvPr>
        </p:nvSpPr>
        <p:spPr>
          <a:xfrm>
            <a:off x="251518" y="1268760"/>
            <a:ext cx="7200802" cy="432048"/>
          </a:xfrm>
        </p:spPr>
        <p:txBody>
          <a:bodyPr/>
          <a:lstStyle/>
          <a:p>
            <a:r>
              <a:rPr lang="de-DE" sz="2100" i="1" dirty="0"/>
              <a:t>Grundlagen türkischen Rechts </a:t>
            </a:r>
            <a:r>
              <a:rPr lang="de-DE" sz="2100" i="1" dirty="0" smtClean="0"/>
              <a:t>XIII:</a:t>
            </a:r>
            <a:r>
              <a:rPr lang="de-DE" sz="2100" dirty="0" smtClean="0"/>
              <a:t> Investitionen XII</a:t>
            </a:r>
            <a:endParaRPr lang="tr-TR" sz="2100" dirty="0"/>
          </a:p>
        </p:txBody>
      </p:sp>
      <p:sp>
        <p:nvSpPr>
          <p:cNvPr id="6" name="5 İçerik Yer Tutucusu"/>
          <p:cNvSpPr>
            <a:spLocks noGrp="1"/>
          </p:cNvSpPr>
          <p:nvPr>
            <p:ph sz="half" idx="1"/>
          </p:nvPr>
        </p:nvSpPr>
        <p:spPr/>
        <p:txBody>
          <a:bodyPr/>
          <a:lstStyle/>
          <a:p>
            <a:pPr marL="0" indent="0">
              <a:buNone/>
            </a:pPr>
            <a:r>
              <a:rPr lang="de-DE" sz="2100" b="1" dirty="0" smtClean="0"/>
              <a:t>Bedeutung des Türkischen Handelsgesetzbuches für Ihre Investitionen in der Türkei</a:t>
            </a:r>
          </a:p>
          <a:p>
            <a:pPr marL="0" indent="0">
              <a:buNone/>
            </a:pPr>
            <a:endParaRPr lang="de-DE" sz="2100" b="1" dirty="0" smtClean="0"/>
          </a:p>
          <a:p>
            <a:r>
              <a:rPr lang="de-DE" sz="2100" dirty="0" smtClean="0"/>
              <a:t>Nach Gründung der modernen Republik Türkei im Jahre 1923 wurde der Reformbedarf der Gesetzgebung durch die Rezeption (Übernahme) der Gesetze der westlichen Welt gestillt. </a:t>
            </a:r>
          </a:p>
          <a:p>
            <a:r>
              <a:rPr lang="de-DE" sz="2100" dirty="0" smtClean="0">
                <a:solidFill>
                  <a:schemeClr val="tx1"/>
                </a:solidFill>
              </a:rPr>
              <a:t>Das Türkische Handelsgesetzbuch, das zunächst nach Vorbild diverser Quellen zusammengestellt wurde, wurde im Jahre 1957 durch den deutschen </a:t>
            </a:r>
            <a:r>
              <a:rPr lang="de-DE" sz="2100" dirty="0" smtClean="0">
                <a:solidFill>
                  <a:schemeClr val="tx1"/>
                </a:solidFill>
              </a:rPr>
              <a:t>Juristen </a:t>
            </a:r>
            <a:r>
              <a:rPr lang="de-DE" sz="2100" dirty="0" smtClean="0">
                <a:solidFill>
                  <a:schemeClr val="tx1"/>
                </a:solidFill>
              </a:rPr>
              <a:t>Prof. Dr. Ernst Hirsch entsprechend den Vorgaben deutschen und schweizerischen Rechts reformiert. </a:t>
            </a:r>
            <a:endParaRPr lang="tr-TR" sz="2100"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263DEAEF-1637-4FDA-BE0C-BD65E5165450}" type="datetime1">
              <a:rPr lang="de-DE" smtClean="0"/>
              <a:pPr/>
              <a:t>16.01.2013</a:t>
            </a:fld>
            <a:endParaRPr lang="de-DE"/>
          </a:p>
        </p:txBody>
      </p:sp>
      <p:sp>
        <p:nvSpPr>
          <p:cNvPr id="3" name="2 Altbilgi Yer Tutucusu"/>
          <p:cNvSpPr>
            <a:spLocks noGrp="1"/>
          </p:cNvSpPr>
          <p:nvPr>
            <p:ph type="ftr" sz="quarter" idx="11"/>
          </p:nvPr>
        </p:nvSpPr>
        <p:spPr/>
        <p:txBody>
          <a:bodyPr/>
          <a:lstStyle/>
          <a:p>
            <a:r>
              <a:rPr lang="de-DE" smtClean="0"/>
              <a:t>www.gencer-coll.eu</a:t>
            </a:r>
            <a:endParaRPr lang="de-DE" dirty="0"/>
          </a:p>
        </p:txBody>
      </p:sp>
      <p:sp>
        <p:nvSpPr>
          <p:cNvPr id="4" name="3 Slayt Numarası Yer Tutucusu"/>
          <p:cNvSpPr>
            <a:spLocks noGrp="1"/>
          </p:cNvSpPr>
          <p:nvPr>
            <p:ph type="sldNum" sz="quarter" idx="12"/>
          </p:nvPr>
        </p:nvSpPr>
        <p:spPr/>
        <p:txBody>
          <a:bodyPr/>
          <a:lstStyle/>
          <a:p>
            <a:fld id="{BEE2948E-B6F3-4081-9C2A-A2641D91FEA7}" type="slidenum">
              <a:rPr lang="de-DE" smtClean="0"/>
              <a:pPr/>
              <a:t>23</a:t>
            </a:fld>
            <a:endParaRPr lang="de-DE"/>
          </a:p>
        </p:txBody>
      </p:sp>
      <p:sp>
        <p:nvSpPr>
          <p:cNvPr id="5" name="4 Başlık"/>
          <p:cNvSpPr>
            <a:spLocks noGrp="1"/>
          </p:cNvSpPr>
          <p:nvPr>
            <p:ph type="title"/>
          </p:nvPr>
        </p:nvSpPr>
        <p:spPr/>
        <p:txBody>
          <a:bodyPr/>
          <a:lstStyle/>
          <a:p>
            <a:r>
              <a:rPr lang="de-DE" sz="2100" i="1" dirty="0"/>
              <a:t>Grundlagen türkischen Rechts </a:t>
            </a:r>
            <a:r>
              <a:rPr lang="de-DE" sz="2100" i="1" dirty="0" smtClean="0"/>
              <a:t>XIV:</a:t>
            </a:r>
            <a:r>
              <a:rPr lang="de-DE" sz="2100" dirty="0" smtClean="0"/>
              <a:t> Reformen </a:t>
            </a:r>
            <a:r>
              <a:rPr lang="de-DE" sz="2100" dirty="0" smtClean="0"/>
              <a:t>I</a:t>
            </a:r>
            <a:endParaRPr lang="tr-TR" sz="2100" dirty="0"/>
          </a:p>
        </p:txBody>
      </p:sp>
      <p:sp>
        <p:nvSpPr>
          <p:cNvPr id="6" name="5 İçerik Yer Tutucusu"/>
          <p:cNvSpPr>
            <a:spLocks noGrp="1"/>
          </p:cNvSpPr>
          <p:nvPr>
            <p:ph sz="half" idx="1"/>
          </p:nvPr>
        </p:nvSpPr>
        <p:spPr/>
        <p:txBody>
          <a:bodyPr/>
          <a:lstStyle/>
          <a:p>
            <a:pPr>
              <a:buNone/>
            </a:pPr>
            <a:r>
              <a:rPr lang="tr-TR" dirty="0" smtClean="0"/>
              <a:t>	</a:t>
            </a:r>
            <a:r>
              <a:rPr lang="de-DE" sz="2100" dirty="0" smtClean="0"/>
              <a:t>Jüngst wurden insbesondere unter Einfluss der anhaltenden Beitrittsverhandlungen der Republik Türkei in die Europäische Union sowohl das </a:t>
            </a:r>
            <a:r>
              <a:rPr lang="de-DE" sz="2100" b="1" dirty="0" smtClean="0"/>
              <a:t>Türkische Handelsgesetzbuch</a:t>
            </a:r>
            <a:r>
              <a:rPr lang="de-DE" sz="2100" dirty="0" smtClean="0"/>
              <a:t>, als auch das </a:t>
            </a:r>
            <a:r>
              <a:rPr lang="de-DE" sz="2100" b="1" dirty="0" smtClean="0"/>
              <a:t>Türkische Obligationengesetz </a:t>
            </a:r>
            <a:r>
              <a:rPr lang="de-DE" sz="2100" dirty="0" smtClean="0"/>
              <a:t>unter Maßgabe des nationalen, als auch der internationalen Handelsbeziehungen grundlegend nach Vorbild europäischer Gesetze reformiert und mit Wirkung zum 01.07.2012 eingeführt.</a:t>
            </a:r>
            <a:endParaRPr lang="tr-TR" sz="2100" dirty="0" smtClean="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263DEAEF-1637-4FDA-BE0C-BD65E5165450}" type="datetime1">
              <a:rPr lang="de-DE" smtClean="0"/>
              <a:pPr/>
              <a:t>16.01.2013</a:t>
            </a:fld>
            <a:endParaRPr lang="de-DE" dirty="0"/>
          </a:p>
        </p:txBody>
      </p:sp>
      <p:sp>
        <p:nvSpPr>
          <p:cNvPr id="3" name="2 Altbilgi Yer Tutucusu"/>
          <p:cNvSpPr>
            <a:spLocks noGrp="1"/>
          </p:cNvSpPr>
          <p:nvPr>
            <p:ph type="ftr" sz="quarter" idx="11"/>
          </p:nvPr>
        </p:nvSpPr>
        <p:spPr/>
        <p:txBody>
          <a:bodyPr/>
          <a:lstStyle/>
          <a:p>
            <a:r>
              <a:rPr lang="de-DE" dirty="0" smtClean="0"/>
              <a:t>www.gencer-coll.eu</a:t>
            </a:r>
            <a:endParaRPr lang="de-DE" dirty="0"/>
          </a:p>
        </p:txBody>
      </p:sp>
      <p:sp>
        <p:nvSpPr>
          <p:cNvPr id="4" name="3 Slayt Numarası Yer Tutucusu"/>
          <p:cNvSpPr>
            <a:spLocks noGrp="1"/>
          </p:cNvSpPr>
          <p:nvPr>
            <p:ph type="sldNum" sz="quarter" idx="12"/>
          </p:nvPr>
        </p:nvSpPr>
        <p:spPr/>
        <p:txBody>
          <a:bodyPr/>
          <a:lstStyle/>
          <a:p>
            <a:fld id="{BEE2948E-B6F3-4081-9C2A-A2641D91FEA7}" type="slidenum">
              <a:rPr lang="de-DE" smtClean="0"/>
              <a:pPr/>
              <a:t>24</a:t>
            </a:fld>
            <a:endParaRPr lang="de-DE"/>
          </a:p>
        </p:txBody>
      </p:sp>
      <p:sp>
        <p:nvSpPr>
          <p:cNvPr id="5" name="4 Başlık"/>
          <p:cNvSpPr>
            <a:spLocks noGrp="1"/>
          </p:cNvSpPr>
          <p:nvPr>
            <p:ph type="title"/>
          </p:nvPr>
        </p:nvSpPr>
        <p:spPr/>
        <p:txBody>
          <a:bodyPr/>
          <a:lstStyle/>
          <a:p>
            <a:r>
              <a:rPr lang="de-DE" sz="2100" i="1" dirty="0"/>
              <a:t>Grundlagen türkischen Rechts </a:t>
            </a:r>
            <a:r>
              <a:rPr lang="de-DE" sz="2100" i="1" dirty="0" smtClean="0"/>
              <a:t>XV: </a:t>
            </a:r>
            <a:r>
              <a:rPr lang="de-DE" sz="2100" dirty="0" smtClean="0"/>
              <a:t>Reformen </a:t>
            </a:r>
            <a:r>
              <a:rPr lang="de-DE" sz="2100" dirty="0" smtClean="0"/>
              <a:t>II</a:t>
            </a:r>
            <a:endParaRPr lang="tr-TR" sz="2100" dirty="0"/>
          </a:p>
        </p:txBody>
      </p:sp>
      <p:sp>
        <p:nvSpPr>
          <p:cNvPr id="6" name="5 İçerik Yer Tutucusu"/>
          <p:cNvSpPr>
            <a:spLocks noGrp="1"/>
          </p:cNvSpPr>
          <p:nvPr>
            <p:ph sz="half" idx="1"/>
          </p:nvPr>
        </p:nvSpPr>
        <p:spPr>
          <a:xfrm>
            <a:off x="214282" y="1785926"/>
            <a:ext cx="8249572" cy="4369118"/>
          </a:xfrm>
        </p:spPr>
        <p:txBody>
          <a:bodyPr/>
          <a:lstStyle/>
          <a:p>
            <a:pPr>
              <a:buNone/>
            </a:pPr>
            <a:r>
              <a:rPr lang="tr-TR" b="1" dirty="0" smtClean="0"/>
              <a:t>	</a:t>
            </a:r>
            <a:r>
              <a:rPr lang="de-DE" sz="1900" b="1" dirty="0"/>
              <a:t>D</a:t>
            </a:r>
            <a:r>
              <a:rPr lang="de-DE" sz="1900" b="1" dirty="0" smtClean="0"/>
              <a:t>as Türkische Obligationengesetz regelt den</a:t>
            </a:r>
            <a:r>
              <a:rPr lang="tr-TR" sz="1900" b="1" dirty="0" smtClean="0"/>
              <a:t> </a:t>
            </a:r>
            <a:endParaRPr lang="tr-TR" sz="1900" dirty="0" smtClean="0"/>
          </a:p>
          <a:p>
            <a:pPr>
              <a:spcBef>
                <a:spcPts val="600"/>
              </a:spcBef>
            </a:pPr>
            <a:r>
              <a:rPr lang="de-DE" sz="1900" dirty="0" smtClean="0"/>
              <a:t>Anwendungsbereich für Rechtsgeschäfte und Rechtsverhältnisse,</a:t>
            </a:r>
            <a:endParaRPr lang="tr-TR" sz="1900" dirty="0" smtClean="0"/>
          </a:p>
          <a:p>
            <a:r>
              <a:rPr lang="de-DE" sz="1900" dirty="0" smtClean="0"/>
              <a:t>beinhaltet allgemeine Regelungen und</a:t>
            </a:r>
            <a:endParaRPr lang="tr-TR" sz="1900" dirty="0" smtClean="0"/>
          </a:p>
          <a:p>
            <a:r>
              <a:rPr lang="de-DE" sz="1900" dirty="0" smtClean="0"/>
              <a:t>besondere Regelungen für einzelne Vertragstypen.</a:t>
            </a:r>
            <a:r>
              <a:rPr lang="tr-TR" sz="1900" dirty="0" smtClean="0"/>
              <a:t> </a:t>
            </a:r>
          </a:p>
          <a:p>
            <a:pPr>
              <a:buNone/>
            </a:pPr>
            <a:endParaRPr lang="tr-TR" sz="1900" dirty="0" smtClean="0"/>
          </a:p>
          <a:p>
            <a:pPr>
              <a:buNone/>
            </a:pPr>
            <a:r>
              <a:rPr lang="tr-TR" sz="1900" dirty="0" smtClean="0"/>
              <a:t>	</a:t>
            </a:r>
            <a:r>
              <a:rPr lang="de-DE" sz="1900" b="1" dirty="0" smtClean="0"/>
              <a:t>Das türkische Handelsgesetzbuch beinhaltet</a:t>
            </a:r>
            <a:r>
              <a:rPr lang="tr-TR" sz="1900" b="1" dirty="0" smtClean="0"/>
              <a:t> </a:t>
            </a:r>
            <a:endParaRPr lang="tr-TR" sz="1900" dirty="0" smtClean="0"/>
          </a:p>
          <a:p>
            <a:pPr>
              <a:spcBef>
                <a:spcPts val="600"/>
              </a:spcBef>
            </a:pPr>
            <a:r>
              <a:rPr lang="de-DE" sz="1900" dirty="0" smtClean="0"/>
              <a:t>besondere Regelungen</a:t>
            </a:r>
            <a:endParaRPr lang="tr-TR" sz="1900" dirty="0" smtClean="0"/>
          </a:p>
          <a:p>
            <a:r>
              <a:rPr lang="de-DE" sz="1900" dirty="0" smtClean="0"/>
              <a:t>für Kaufleute,</a:t>
            </a:r>
            <a:endParaRPr lang="tr-TR" sz="1900" dirty="0" smtClean="0"/>
          </a:p>
          <a:p>
            <a:r>
              <a:rPr lang="de-DE" sz="1900" dirty="0" smtClean="0"/>
              <a:t>Handelsgesellschaften und Handelsbeziehungen.</a:t>
            </a:r>
            <a:endParaRPr lang="de-DE" sz="1900" dirty="0"/>
          </a:p>
          <a:p>
            <a:pPr marL="0" indent="0">
              <a:buNone/>
            </a:pPr>
            <a:endParaRPr lang="de-DE" sz="1900" dirty="0" smtClean="0"/>
          </a:p>
          <a:p>
            <a:pPr marL="0" indent="0">
              <a:buNone/>
            </a:pPr>
            <a:r>
              <a:rPr lang="de-DE" sz="1900" dirty="0" smtClean="0"/>
              <a:t>Dementsprechend werden bei Handelsbeziehungen zunächst die Regelungen des Türkischen Handelsgesetzbuches herangezogen werden; im Falle des Fehlens von Regelungen wird auf das Türkische Obligationengesetz zurückgegriffen werden. </a:t>
            </a:r>
            <a:endParaRPr lang="tr-TR" sz="1900"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263DEAEF-1637-4FDA-BE0C-BD65E5165450}" type="datetime1">
              <a:rPr lang="de-DE" smtClean="0"/>
              <a:pPr/>
              <a:t>16.01.2013</a:t>
            </a:fld>
            <a:endParaRPr lang="de-DE"/>
          </a:p>
        </p:txBody>
      </p:sp>
      <p:sp>
        <p:nvSpPr>
          <p:cNvPr id="3" name="2 Altbilgi Yer Tutucusu"/>
          <p:cNvSpPr>
            <a:spLocks noGrp="1"/>
          </p:cNvSpPr>
          <p:nvPr>
            <p:ph type="ftr" sz="quarter" idx="11"/>
          </p:nvPr>
        </p:nvSpPr>
        <p:spPr/>
        <p:txBody>
          <a:bodyPr/>
          <a:lstStyle/>
          <a:p>
            <a:r>
              <a:rPr lang="de-DE" smtClean="0"/>
              <a:t>www.gencer-coll.eu</a:t>
            </a:r>
            <a:endParaRPr lang="de-DE" dirty="0"/>
          </a:p>
        </p:txBody>
      </p:sp>
      <p:sp>
        <p:nvSpPr>
          <p:cNvPr id="4" name="3 Slayt Numarası Yer Tutucusu"/>
          <p:cNvSpPr>
            <a:spLocks noGrp="1"/>
          </p:cNvSpPr>
          <p:nvPr>
            <p:ph type="sldNum" sz="quarter" idx="12"/>
          </p:nvPr>
        </p:nvSpPr>
        <p:spPr/>
        <p:txBody>
          <a:bodyPr/>
          <a:lstStyle/>
          <a:p>
            <a:fld id="{BEE2948E-B6F3-4081-9C2A-A2641D91FEA7}" type="slidenum">
              <a:rPr lang="de-DE" smtClean="0"/>
              <a:pPr/>
              <a:t>25</a:t>
            </a:fld>
            <a:endParaRPr lang="de-DE"/>
          </a:p>
        </p:txBody>
      </p:sp>
      <p:sp>
        <p:nvSpPr>
          <p:cNvPr id="5" name="4 Başlık"/>
          <p:cNvSpPr>
            <a:spLocks noGrp="1"/>
          </p:cNvSpPr>
          <p:nvPr>
            <p:ph type="title"/>
          </p:nvPr>
        </p:nvSpPr>
        <p:spPr/>
        <p:txBody>
          <a:bodyPr/>
          <a:lstStyle/>
          <a:p>
            <a:r>
              <a:rPr lang="de-DE" sz="2100" i="1" dirty="0"/>
              <a:t>Grundlagen türkischen Rechts </a:t>
            </a:r>
            <a:r>
              <a:rPr lang="de-DE" sz="2100" i="1" dirty="0" smtClean="0"/>
              <a:t>XVI:</a:t>
            </a:r>
            <a:r>
              <a:rPr lang="de-DE" sz="2100" dirty="0" smtClean="0"/>
              <a:t> Reformen </a:t>
            </a:r>
            <a:r>
              <a:rPr lang="de-DE" sz="2100" dirty="0" smtClean="0"/>
              <a:t>III</a:t>
            </a:r>
            <a:endParaRPr lang="tr-TR" sz="2100" dirty="0"/>
          </a:p>
        </p:txBody>
      </p:sp>
      <p:sp>
        <p:nvSpPr>
          <p:cNvPr id="6" name="5 İçerik Yer Tutucusu"/>
          <p:cNvSpPr>
            <a:spLocks noGrp="1"/>
          </p:cNvSpPr>
          <p:nvPr>
            <p:ph sz="half" idx="1"/>
          </p:nvPr>
        </p:nvSpPr>
        <p:spPr/>
        <p:txBody>
          <a:bodyPr/>
          <a:lstStyle/>
          <a:p>
            <a:pPr>
              <a:buNone/>
            </a:pPr>
            <a:r>
              <a:rPr lang="tr-TR" dirty="0" smtClean="0"/>
              <a:t>	</a:t>
            </a:r>
            <a:r>
              <a:rPr lang="de-DE" sz="1900" dirty="0"/>
              <a:t>M</a:t>
            </a:r>
            <a:r>
              <a:rPr lang="de-DE" sz="1900" dirty="0" smtClean="0"/>
              <a:t>it dem neuen Türkischen Handelsgesetzbuch hat der Gesetzgeber dem aktuellen Bedarf Rechnung getragen und insbesondere folgende neue Regelungen mit der Maßgabe der Transparenz und Aufsicht neu geschaffen:</a:t>
            </a:r>
            <a:endParaRPr lang="tr-TR" sz="1900" dirty="0" smtClean="0"/>
          </a:p>
          <a:p>
            <a:pPr>
              <a:buNone/>
            </a:pPr>
            <a:endParaRPr lang="tr-TR" sz="1900" dirty="0" smtClean="0"/>
          </a:p>
          <a:p>
            <a:r>
              <a:rPr lang="de-DE" sz="1900" dirty="0" smtClean="0"/>
              <a:t>Ermöglichung der Gesellschaftsgründung der Aktiengesellschaft (A.</a:t>
            </a:r>
            <a:r>
              <a:rPr lang="tr-TR" sz="1900" dirty="0" smtClean="0"/>
              <a:t>Ş</a:t>
            </a:r>
            <a:r>
              <a:rPr lang="de-DE" sz="1900" dirty="0" smtClean="0"/>
              <a:t>.) und der Gesellschaft mit begrenzter Haftung (Ltd. </a:t>
            </a:r>
            <a:r>
              <a:rPr lang="tr-TR" sz="1900" dirty="0" smtClean="0"/>
              <a:t>Şt</a:t>
            </a:r>
            <a:r>
              <a:rPr lang="de-DE" sz="1900" dirty="0" smtClean="0"/>
              <a:t>i.) mit nur einem Gesellschafter,</a:t>
            </a:r>
          </a:p>
          <a:p>
            <a:r>
              <a:rPr lang="de-DE" sz="1900" dirty="0" smtClean="0"/>
              <a:t>Erweiterung der unternehmerischen Transparenz</a:t>
            </a:r>
            <a:r>
              <a:rPr lang="tr-TR" sz="1900" dirty="0" smtClean="0"/>
              <a:t>, </a:t>
            </a:r>
          </a:p>
          <a:p>
            <a:r>
              <a:rPr lang="de-DE" sz="1900" dirty="0" smtClean="0"/>
              <a:t>Pflicht zur Errichtung einer Internetpräsenz von Gesellschaften</a:t>
            </a:r>
            <a:r>
              <a:rPr lang="tr-TR" sz="1900" dirty="0" smtClean="0"/>
              <a:t>, </a:t>
            </a:r>
          </a:p>
          <a:p>
            <a:r>
              <a:rPr lang="de-DE" sz="1900" dirty="0" smtClean="0"/>
              <a:t>Anpassung an die internationalen Standards der finanziellen und steuerlichen Prüfung, </a:t>
            </a:r>
            <a:endParaRPr lang="tr-TR" sz="1900" dirty="0" smtClean="0"/>
          </a:p>
          <a:p>
            <a:r>
              <a:rPr lang="de-DE" sz="1900" dirty="0" smtClean="0"/>
              <a:t>Errichtung der Position der unabhängigen Aufsicht. </a:t>
            </a:r>
            <a:endParaRPr lang="tr-TR" sz="1900" dirty="0" smtClean="0"/>
          </a:p>
          <a:p>
            <a:endParaRPr lang="tr-TR" sz="1900" dirty="0" smtClean="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263DEAEF-1637-4FDA-BE0C-BD65E5165450}" type="datetime1">
              <a:rPr lang="de-DE" smtClean="0"/>
              <a:pPr/>
              <a:t>16.01.2013</a:t>
            </a:fld>
            <a:endParaRPr lang="de-DE"/>
          </a:p>
        </p:txBody>
      </p:sp>
      <p:sp>
        <p:nvSpPr>
          <p:cNvPr id="3" name="2 Altbilgi Yer Tutucusu"/>
          <p:cNvSpPr>
            <a:spLocks noGrp="1"/>
          </p:cNvSpPr>
          <p:nvPr>
            <p:ph type="ftr" sz="quarter" idx="11"/>
          </p:nvPr>
        </p:nvSpPr>
        <p:spPr/>
        <p:txBody>
          <a:bodyPr/>
          <a:lstStyle/>
          <a:p>
            <a:r>
              <a:rPr lang="de-DE" smtClean="0"/>
              <a:t>www.gencer-coll.eu</a:t>
            </a:r>
            <a:endParaRPr lang="de-DE" dirty="0"/>
          </a:p>
        </p:txBody>
      </p:sp>
      <p:sp>
        <p:nvSpPr>
          <p:cNvPr id="4" name="3 Slayt Numarası Yer Tutucusu"/>
          <p:cNvSpPr>
            <a:spLocks noGrp="1"/>
          </p:cNvSpPr>
          <p:nvPr>
            <p:ph type="sldNum" sz="quarter" idx="12"/>
          </p:nvPr>
        </p:nvSpPr>
        <p:spPr/>
        <p:txBody>
          <a:bodyPr/>
          <a:lstStyle/>
          <a:p>
            <a:fld id="{BEE2948E-B6F3-4081-9C2A-A2641D91FEA7}" type="slidenum">
              <a:rPr lang="de-DE" smtClean="0"/>
              <a:pPr/>
              <a:t>26</a:t>
            </a:fld>
            <a:endParaRPr lang="de-DE"/>
          </a:p>
        </p:txBody>
      </p:sp>
      <p:sp>
        <p:nvSpPr>
          <p:cNvPr id="5" name="4 Başlık"/>
          <p:cNvSpPr>
            <a:spLocks noGrp="1"/>
          </p:cNvSpPr>
          <p:nvPr>
            <p:ph type="title"/>
          </p:nvPr>
        </p:nvSpPr>
        <p:spPr/>
        <p:txBody>
          <a:bodyPr/>
          <a:lstStyle/>
          <a:p>
            <a:r>
              <a:rPr lang="de-DE" sz="2100" i="1" dirty="0"/>
              <a:t>Grundlagen türkischen Rechts </a:t>
            </a:r>
            <a:r>
              <a:rPr lang="de-DE" sz="2100" i="1" dirty="0" smtClean="0"/>
              <a:t>XVII:</a:t>
            </a:r>
            <a:r>
              <a:rPr lang="de-DE" sz="2100" dirty="0" smtClean="0"/>
              <a:t> </a:t>
            </a:r>
            <a:r>
              <a:rPr lang="de-DE" sz="2100" dirty="0"/>
              <a:t>Reformen </a:t>
            </a:r>
            <a:r>
              <a:rPr lang="de-DE" sz="2100" dirty="0" smtClean="0"/>
              <a:t>IV</a:t>
            </a:r>
            <a:endParaRPr lang="tr-TR" sz="2100" dirty="0"/>
          </a:p>
        </p:txBody>
      </p:sp>
      <p:sp>
        <p:nvSpPr>
          <p:cNvPr id="6" name="5 İçerik Yer Tutucusu"/>
          <p:cNvSpPr>
            <a:spLocks noGrp="1"/>
          </p:cNvSpPr>
          <p:nvPr>
            <p:ph sz="half" idx="1"/>
          </p:nvPr>
        </p:nvSpPr>
        <p:spPr/>
        <p:txBody>
          <a:bodyPr/>
          <a:lstStyle/>
          <a:p>
            <a:r>
              <a:rPr lang="de-DE" sz="2100" dirty="0" smtClean="0"/>
              <a:t>In der Türkei errichtete Gesellschaften werden auch bei Beteiligung ausschließlich ausländischen Kapitals und ausländischer Gesellschafter grundlegend wie inländische Gesellschaften behandelt und unterliegen daher den Regelungen des Türkischen </a:t>
            </a:r>
            <a:r>
              <a:rPr lang="de-DE" sz="2100" dirty="0" smtClean="0"/>
              <a:t>Handelsgesetzbuches</a:t>
            </a:r>
            <a:r>
              <a:rPr lang="de-DE" sz="2100" dirty="0"/>
              <a:t> </a:t>
            </a:r>
            <a:r>
              <a:rPr lang="de-DE" sz="2100" dirty="0" smtClean="0"/>
              <a:t>(Ausnahmen: Immobilienerwerb).</a:t>
            </a:r>
            <a:endParaRPr lang="de-DE" sz="2100" dirty="0" smtClean="0"/>
          </a:p>
          <a:p>
            <a:pPr marL="0" indent="0">
              <a:buNone/>
            </a:pPr>
            <a:endParaRPr lang="de-DE" sz="2100" dirty="0"/>
          </a:p>
          <a:p>
            <a:r>
              <a:rPr lang="de-DE" sz="2100" dirty="0" smtClean="0"/>
              <a:t>Der Vortrag behandelt im Folgenden die als Grundlagen des Vertragsrechts geltenden Regelungen des Türkischen Obligationenrechts und bei entsprechendem Bezug auch die des Türkischen Handelsgesetzbuches. </a:t>
            </a:r>
            <a:endParaRPr lang="tr-TR" sz="2100"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263DEAEF-1637-4FDA-BE0C-BD65E5165450}" type="datetime1">
              <a:rPr lang="de-DE" smtClean="0"/>
              <a:pPr/>
              <a:t>16.01.2013</a:t>
            </a:fld>
            <a:endParaRPr lang="de-DE"/>
          </a:p>
        </p:txBody>
      </p:sp>
      <p:sp>
        <p:nvSpPr>
          <p:cNvPr id="3" name="2 Altbilgi Yer Tutucusu"/>
          <p:cNvSpPr>
            <a:spLocks noGrp="1"/>
          </p:cNvSpPr>
          <p:nvPr>
            <p:ph type="ftr" sz="quarter" idx="11"/>
          </p:nvPr>
        </p:nvSpPr>
        <p:spPr/>
        <p:txBody>
          <a:bodyPr/>
          <a:lstStyle/>
          <a:p>
            <a:r>
              <a:rPr lang="de-DE" smtClean="0"/>
              <a:t>www.gencer-coll.eu</a:t>
            </a:r>
            <a:endParaRPr lang="de-DE" dirty="0"/>
          </a:p>
        </p:txBody>
      </p:sp>
      <p:sp>
        <p:nvSpPr>
          <p:cNvPr id="4" name="3 Slayt Numarası Yer Tutucusu"/>
          <p:cNvSpPr>
            <a:spLocks noGrp="1"/>
          </p:cNvSpPr>
          <p:nvPr>
            <p:ph type="sldNum" sz="quarter" idx="12"/>
          </p:nvPr>
        </p:nvSpPr>
        <p:spPr/>
        <p:txBody>
          <a:bodyPr/>
          <a:lstStyle/>
          <a:p>
            <a:fld id="{BEE2948E-B6F3-4081-9C2A-A2641D91FEA7}" type="slidenum">
              <a:rPr lang="de-DE" smtClean="0"/>
              <a:pPr/>
              <a:t>27</a:t>
            </a:fld>
            <a:endParaRPr lang="de-DE"/>
          </a:p>
        </p:txBody>
      </p:sp>
      <p:sp>
        <p:nvSpPr>
          <p:cNvPr id="5" name="4 Başlık"/>
          <p:cNvSpPr>
            <a:spLocks noGrp="1"/>
          </p:cNvSpPr>
          <p:nvPr>
            <p:ph type="title"/>
          </p:nvPr>
        </p:nvSpPr>
        <p:spPr/>
        <p:txBody>
          <a:bodyPr/>
          <a:lstStyle/>
          <a:p>
            <a:r>
              <a:rPr lang="de-DE" sz="2100" i="1" dirty="0" smtClean="0"/>
              <a:t>Türkisches Vertragsrecht I</a:t>
            </a:r>
            <a:endParaRPr lang="tr-TR" sz="2100" i="1" dirty="0"/>
          </a:p>
        </p:txBody>
      </p:sp>
      <p:sp>
        <p:nvSpPr>
          <p:cNvPr id="6" name="5 İçerik Yer Tutucusu"/>
          <p:cNvSpPr>
            <a:spLocks noGrp="1"/>
          </p:cNvSpPr>
          <p:nvPr>
            <p:ph sz="half" idx="1"/>
          </p:nvPr>
        </p:nvSpPr>
        <p:spPr>
          <a:xfrm>
            <a:off x="251520" y="1844824"/>
            <a:ext cx="7200802" cy="4320480"/>
          </a:xfrm>
        </p:spPr>
        <p:txBody>
          <a:bodyPr/>
          <a:lstStyle/>
          <a:p>
            <a:pPr marL="0" indent="0">
              <a:spcBef>
                <a:spcPts val="600"/>
              </a:spcBef>
              <a:spcAft>
                <a:spcPts val="600"/>
              </a:spcAft>
              <a:buNone/>
            </a:pPr>
            <a:r>
              <a:rPr lang="de-DE" sz="2100" b="1" dirty="0" smtClean="0"/>
              <a:t>Vertragsschluss und </a:t>
            </a:r>
            <a:r>
              <a:rPr lang="de-DE" sz="2100" b="1" dirty="0" smtClean="0"/>
              <a:t>Rechtswirksamkeit</a:t>
            </a:r>
          </a:p>
          <a:p>
            <a:pPr>
              <a:spcBef>
                <a:spcPts val="600"/>
              </a:spcBef>
              <a:spcAft>
                <a:spcPts val="600"/>
              </a:spcAft>
            </a:pPr>
            <a:r>
              <a:rPr lang="de-DE" sz="2100" b="1" dirty="0" smtClean="0"/>
              <a:t>Rechtsverbindlichkeit </a:t>
            </a:r>
            <a:r>
              <a:rPr lang="de-DE" sz="2100" b="1" dirty="0" smtClean="0"/>
              <a:t>des Vertrages</a:t>
            </a:r>
            <a:endParaRPr lang="tr-TR" sz="2100" b="1" dirty="0" smtClean="0"/>
          </a:p>
          <a:p>
            <a:pPr>
              <a:buNone/>
            </a:pPr>
            <a:r>
              <a:rPr lang="tr-TR" sz="2100" dirty="0" smtClean="0"/>
              <a:t>	</a:t>
            </a:r>
            <a:r>
              <a:rPr lang="de-DE" sz="2100" dirty="0" smtClean="0"/>
              <a:t>Ein Vertrag wird durch zwei gegenseitige und übereinstimmende Willenserklärungen geschlossen. Es ist ausreichend, wenn die Parteien sich hinsichtlich der grundlegenden Vertragsbedingungen einigen.</a:t>
            </a:r>
          </a:p>
          <a:p>
            <a:pPr>
              <a:buNone/>
            </a:pPr>
            <a:r>
              <a:rPr lang="tr-TR" sz="2100" dirty="0" smtClean="0"/>
              <a:t>	</a:t>
            </a:r>
            <a:r>
              <a:rPr lang="de-DE" sz="2100" dirty="0" smtClean="0"/>
              <a:t>Anzumerken bleibt, dass die Willenserklärung nicht in Worten oder schriftlich erklärt werden muss, sondern auch durch andere Kommunikationswege wie die der Mimik und Gestik geäußert werden kann. Zwecks Beweissicherung bietet sich aber eine schriftliche Manifestierung an. </a:t>
            </a:r>
            <a:endParaRPr lang="tr-TR" sz="2100"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263DEAEF-1637-4FDA-BE0C-BD65E5165450}" type="datetime1">
              <a:rPr lang="de-DE" smtClean="0"/>
              <a:pPr/>
              <a:t>16.01.2013</a:t>
            </a:fld>
            <a:endParaRPr lang="de-DE"/>
          </a:p>
        </p:txBody>
      </p:sp>
      <p:sp>
        <p:nvSpPr>
          <p:cNvPr id="3" name="2 Altbilgi Yer Tutucusu"/>
          <p:cNvSpPr>
            <a:spLocks noGrp="1"/>
          </p:cNvSpPr>
          <p:nvPr>
            <p:ph type="ftr" sz="quarter" idx="11"/>
          </p:nvPr>
        </p:nvSpPr>
        <p:spPr/>
        <p:txBody>
          <a:bodyPr/>
          <a:lstStyle/>
          <a:p>
            <a:r>
              <a:rPr lang="de-DE" smtClean="0"/>
              <a:t>www.gencer-coll.eu</a:t>
            </a:r>
            <a:endParaRPr lang="de-DE" dirty="0"/>
          </a:p>
        </p:txBody>
      </p:sp>
      <p:sp>
        <p:nvSpPr>
          <p:cNvPr id="4" name="3 Slayt Numarası Yer Tutucusu"/>
          <p:cNvSpPr>
            <a:spLocks noGrp="1"/>
          </p:cNvSpPr>
          <p:nvPr>
            <p:ph type="sldNum" sz="quarter" idx="12"/>
          </p:nvPr>
        </p:nvSpPr>
        <p:spPr/>
        <p:txBody>
          <a:bodyPr/>
          <a:lstStyle/>
          <a:p>
            <a:fld id="{BEE2948E-B6F3-4081-9C2A-A2641D91FEA7}" type="slidenum">
              <a:rPr lang="de-DE" smtClean="0"/>
              <a:pPr/>
              <a:t>28</a:t>
            </a:fld>
            <a:endParaRPr lang="de-DE"/>
          </a:p>
        </p:txBody>
      </p:sp>
      <p:sp>
        <p:nvSpPr>
          <p:cNvPr id="5" name="4 Başlık"/>
          <p:cNvSpPr>
            <a:spLocks noGrp="1"/>
          </p:cNvSpPr>
          <p:nvPr>
            <p:ph type="title"/>
          </p:nvPr>
        </p:nvSpPr>
        <p:spPr/>
        <p:txBody>
          <a:bodyPr/>
          <a:lstStyle/>
          <a:p>
            <a:r>
              <a:rPr lang="de-DE" sz="2100" i="1" dirty="0"/>
              <a:t>Türkisches Vertragsrecht </a:t>
            </a:r>
            <a:r>
              <a:rPr lang="de-DE" sz="2100" i="1" dirty="0" smtClean="0"/>
              <a:t>II</a:t>
            </a:r>
            <a:endParaRPr lang="tr-TR" sz="2100" i="1" dirty="0"/>
          </a:p>
        </p:txBody>
      </p:sp>
      <p:sp>
        <p:nvSpPr>
          <p:cNvPr id="6" name="5 İçerik Yer Tutucusu"/>
          <p:cNvSpPr>
            <a:spLocks noGrp="1"/>
          </p:cNvSpPr>
          <p:nvPr>
            <p:ph sz="half" idx="1"/>
          </p:nvPr>
        </p:nvSpPr>
        <p:spPr/>
        <p:txBody>
          <a:bodyPr/>
          <a:lstStyle/>
          <a:p>
            <a:pPr>
              <a:buNone/>
            </a:pPr>
            <a:endParaRPr lang="tr-TR" dirty="0" smtClean="0"/>
          </a:p>
          <a:p>
            <a:pPr>
              <a:buNone/>
            </a:pPr>
            <a:r>
              <a:rPr lang="tr-TR" dirty="0" smtClean="0"/>
              <a:t>	</a:t>
            </a:r>
            <a:r>
              <a:rPr lang="de-DE" sz="2100" dirty="0" smtClean="0"/>
              <a:t>Der Vertragsschluss durch zwei gegenseitige und übereinstimmende Willenserklärungen bedeutet bei genauerer Betrachtungsweise die Annahme eines Angebotes. </a:t>
            </a:r>
            <a:endParaRPr lang="tr-TR" sz="2100" dirty="0" smtClean="0"/>
          </a:p>
          <a:p>
            <a:endParaRPr lang="tr-TR" sz="2100" dirty="0" smtClean="0"/>
          </a:p>
          <a:p>
            <a:pPr>
              <a:buNone/>
            </a:pPr>
            <a:r>
              <a:rPr lang="tr-TR" sz="2100" dirty="0" smtClean="0"/>
              <a:t>	</a:t>
            </a:r>
            <a:r>
              <a:rPr lang="de-DE" sz="2100" dirty="0" smtClean="0"/>
              <a:t>Durch Annahme eines Angebotes wird ein Vertrag geschlossen.</a:t>
            </a:r>
            <a:endParaRPr lang="tr-TR" sz="2100" dirty="0" smtClean="0"/>
          </a:p>
          <a:p>
            <a:pPr algn="just">
              <a:buNone/>
            </a:pPr>
            <a:endParaRPr lang="tr-TR" dirty="0" smtClean="0"/>
          </a:p>
          <a:p>
            <a:pPr algn="just">
              <a:buNone/>
            </a:pPr>
            <a:r>
              <a:rPr lang="tr-TR" dirty="0" smtClean="0"/>
              <a:t>	</a:t>
            </a:r>
            <a:endParaRPr lang="tr-TR"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263DEAEF-1637-4FDA-BE0C-BD65E5165450}" type="datetime1">
              <a:rPr lang="de-DE" smtClean="0"/>
              <a:pPr/>
              <a:t>16.01.2013</a:t>
            </a:fld>
            <a:endParaRPr lang="de-DE"/>
          </a:p>
        </p:txBody>
      </p:sp>
      <p:sp>
        <p:nvSpPr>
          <p:cNvPr id="3" name="2 Altbilgi Yer Tutucusu"/>
          <p:cNvSpPr>
            <a:spLocks noGrp="1"/>
          </p:cNvSpPr>
          <p:nvPr>
            <p:ph type="ftr" sz="quarter" idx="11"/>
          </p:nvPr>
        </p:nvSpPr>
        <p:spPr/>
        <p:txBody>
          <a:bodyPr/>
          <a:lstStyle/>
          <a:p>
            <a:r>
              <a:rPr lang="de-DE" smtClean="0"/>
              <a:t>www.gencer-coll.eu</a:t>
            </a:r>
            <a:endParaRPr lang="de-DE" dirty="0"/>
          </a:p>
        </p:txBody>
      </p:sp>
      <p:sp>
        <p:nvSpPr>
          <p:cNvPr id="4" name="3 Slayt Numarası Yer Tutucusu"/>
          <p:cNvSpPr>
            <a:spLocks noGrp="1"/>
          </p:cNvSpPr>
          <p:nvPr>
            <p:ph type="sldNum" sz="quarter" idx="12"/>
          </p:nvPr>
        </p:nvSpPr>
        <p:spPr/>
        <p:txBody>
          <a:bodyPr/>
          <a:lstStyle/>
          <a:p>
            <a:fld id="{BEE2948E-B6F3-4081-9C2A-A2641D91FEA7}" type="slidenum">
              <a:rPr lang="de-DE" smtClean="0"/>
              <a:pPr/>
              <a:t>29</a:t>
            </a:fld>
            <a:endParaRPr lang="de-DE"/>
          </a:p>
        </p:txBody>
      </p:sp>
      <p:sp>
        <p:nvSpPr>
          <p:cNvPr id="5" name="4 Başlık"/>
          <p:cNvSpPr>
            <a:spLocks noGrp="1"/>
          </p:cNvSpPr>
          <p:nvPr>
            <p:ph type="title"/>
          </p:nvPr>
        </p:nvSpPr>
        <p:spPr/>
        <p:txBody>
          <a:bodyPr/>
          <a:lstStyle/>
          <a:p>
            <a:r>
              <a:rPr lang="de-DE" sz="2100" i="1" dirty="0"/>
              <a:t>Türkisches Vertragsrecht </a:t>
            </a:r>
            <a:r>
              <a:rPr lang="de-DE" sz="2100" i="1" dirty="0" smtClean="0"/>
              <a:t>III</a:t>
            </a:r>
            <a:endParaRPr lang="tr-TR" sz="2100" i="1" dirty="0"/>
          </a:p>
        </p:txBody>
      </p:sp>
      <p:sp>
        <p:nvSpPr>
          <p:cNvPr id="6" name="5 İçerik Yer Tutucusu"/>
          <p:cNvSpPr>
            <a:spLocks noGrp="1"/>
          </p:cNvSpPr>
          <p:nvPr>
            <p:ph sz="half" idx="1"/>
          </p:nvPr>
        </p:nvSpPr>
        <p:spPr/>
        <p:txBody>
          <a:bodyPr/>
          <a:lstStyle/>
          <a:p>
            <a:r>
              <a:rPr lang="de-DE" sz="2100" b="1" dirty="0" smtClean="0"/>
              <a:t>Angebot und Annahme</a:t>
            </a:r>
            <a:endParaRPr lang="tr-TR" sz="2100" b="1" dirty="0" smtClean="0"/>
          </a:p>
          <a:p>
            <a:pPr>
              <a:spcBef>
                <a:spcPts val="600"/>
              </a:spcBef>
              <a:buNone/>
            </a:pPr>
            <a:r>
              <a:rPr lang="tr-TR" sz="2100" b="1" dirty="0" smtClean="0"/>
              <a:t>	</a:t>
            </a:r>
            <a:r>
              <a:rPr lang="de-DE" sz="2100" b="1" dirty="0" smtClean="0"/>
              <a:t>Wie lange ist der das Angebot Abgebende gesetzlich an dieses gebunden? Wann kann er dieses wieder zurückziehen?</a:t>
            </a:r>
            <a:endParaRPr lang="tr-TR" sz="2100" b="1" dirty="0" smtClean="0"/>
          </a:p>
          <a:p>
            <a:pPr>
              <a:spcBef>
                <a:spcPts val="800"/>
              </a:spcBef>
              <a:buNone/>
            </a:pPr>
            <a:r>
              <a:rPr lang="de-DE" sz="2100" dirty="0" smtClean="0"/>
              <a:t/>
            </a:r>
            <a:br>
              <a:rPr lang="de-DE" sz="2100" dirty="0" smtClean="0"/>
            </a:br>
            <a:r>
              <a:rPr lang="tr-TR" sz="2100" dirty="0" smtClean="0"/>
              <a:t>- </a:t>
            </a:r>
            <a:r>
              <a:rPr lang="de-DE" sz="2100" b="1" i="1" dirty="0" smtClean="0"/>
              <a:t>Befristetes Angebot</a:t>
            </a:r>
            <a:endParaRPr lang="tr-TR" sz="2100" b="1" i="1" dirty="0" smtClean="0"/>
          </a:p>
          <a:p>
            <a:pPr algn="just">
              <a:spcBef>
                <a:spcPts val="800"/>
              </a:spcBef>
              <a:buNone/>
            </a:pPr>
            <a:r>
              <a:rPr lang="tr-TR" sz="2100" dirty="0" smtClean="0"/>
              <a:t>	</a:t>
            </a:r>
            <a:r>
              <a:rPr lang="de-DE" sz="2100" dirty="0" smtClean="0"/>
              <a:t>Bei Abgabe eines befristeten Angebotes läuft die Bindung zum Angebot bis zum Ablauf der Frist. </a:t>
            </a:r>
            <a:endParaRPr lang="tr-TR" sz="2100" dirty="0" smtClean="0"/>
          </a:p>
          <a:p>
            <a:pPr algn="just">
              <a:spcBef>
                <a:spcPts val="800"/>
              </a:spcBef>
              <a:buNone/>
            </a:pPr>
            <a:r>
              <a:rPr lang="tr-TR" sz="2100" dirty="0" smtClean="0"/>
              <a:t>	</a:t>
            </a:r>
            <a:r>
              <a:rPr lang="de-DE" sz="2100" dirty="0" smtClean="0"/>
              <a:t>Wenn die Annahme den das Angebot Abgebenden nicht innerhalb der Frist erreicht, ist dieser nicht mehr an sein Angebot gebunden. </a:t>
            </a:r>
            <a:endParaRPr lang="tr-TR" sz="21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p:cNvSpPr>
            <a:spLocks noGrp="1"/>
          </p:cNvSpPr>
          <p:nvPr>
            <p:ph type="dt" sz="half" idx="10"/>
          </p:nvPr>
        </p:nvSpPr>
        <p:spPr/>
        <p:txBody>
          <a:bodyPr/>
          <a:lstStyle/>
          <a:p>
            <a:fld id="{01DCFE70-CD6A-4FA6-9B39-594BCCEA45D4}" type="datetime1">
              <a:rPr lang="de-DE" smtClean="0"/>
              <a:pPr/>
              <a:t>16.01.2013</a:t>
            </a:fld>
            <a:endParaRPr lang="de-DE" dirty="0"/>
          </a:p>
        </p:txBody>
      </p:sp>
      <p:sp>
        <p:nvSpPr>
          <p:cNvPr id="5" name="Fußzeilenplatzhalter 4"/>
          <p:cNvSpPr>
            <a:spLocks noGrp="1"/>
          </p:cNvSpPr>
          <p:nvPr>
            <p:ph type="ftr" sz="quarter" idx="11"/>
          </p:nvPr>
        </p:nvSpPr>
        <p:spPr/>
        <p:txBody>
          <a:bodyPr/>
          <a:lstStyle/>
          <a:p>
            <a:r>
              <a:rPr lang="de-DE" dirty="0" smtClean="0"/>
              <a:t>www.gencer-coll.eu</a:t>
            </a:r>
            <a:endParaRPr lang="de-DE" dirty="0"/>
          </a:p>
        </p:txBody>
      </p:sp>
      <p:sp>
        <p:nvSpPr>
          <p:cNvPr id="6" name="Foliennummernplatzhalter 5"/>
          <p:cNvSpPr>
            <a:spLocks noGrp="1"/>
          </p:cNvSpPr>
          <p:nvPr>
            <p:ph type="sldNum" sz="quarter" idx="12"/>
          </p:nvPr>
        </p:nvSpPr>
        <p:spPr/>
        <p:txBody>
          <a:bodyPr/>
          <a:lstStyle/>
          <a:p>
            <a:fld id="{BEE2948E-B6F3-4081-9C2A-A2641D91FEA7}" type="slidenum">
              <a:rPr lang="de-DE" smtClean="0"/>
              <a:pPr/>
              <a:t>3</a:t>
            </a:fld>
            <a:endParaRPr lang="de-DE" dirty="0"/>
          </a:p>
        </p:txBody>
      </p:sp>
      <p:grpSp>
        <p:nvGrpSpPr>
          <p:cNvPr id="21" name="Gruppieren 20"/>
          <p:cNvGrpSpPr/>
          <p:nvPr/>
        </p:nvGrpSpPr>
        <p:grpSpPr>
          <a:xfrm>
            <a:off x="285720" y="2071678"/>
            <a:ext cx="785818" cy="3198333"/>
            <a:chOff x="1000100" y="2071678"/>
            <a:chExt cx="785818" cy="3198333"/>
          </a:xfrm>
        </p:grpSpPr>
        <p:sp>
          <p:nvSpPr>
            <p:cNvPr id="9" name="Rechteck 8"/>
            <p:cNvSpPr/>
            <p:nvPr/>
          </p:nvSpPr>
          <p:spPr>
            <a:xfrm>
              <a:off x="1000100" y="2143116"/>
              <a:ext cx="785818" cy="714380"/>
            </a:xfrm>
            <a:prstGeom prst="rect">
              <a:avLst/>
            </a:prstGeom>
            <a:solidFill>
              <a:srgbClr val="353330">
                <a:alpha val="8000"/>
              </a:srgbClr>
            </a:solidFill>
            <a:ln>
              <a:solidFill>
                <a:srgbClr val="FAF4E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4" name="Rechteck 13"/>
            <p:cNvSpPr/>
            <p:nvPr/>
          </p:nvSpPr>
          <p:spPr>
            <a:xfrm>
              <a:off x="1000100" y="2928934"/>
              <a:ext cx="785818" cy="714380"/>
            </a:xfrm>
            <a:prstGeom prst="rect">
              <a:avLst/>
            </a:prstGeom>
            <a:solidFill>
              <a:srgbClr val="353330">
                <a:alpha val="9000"/>
              </a:srgbClr>
            </a:solidFill>
            <a:ln>
              <a:solidFill>
                <a:srgbClr val="FAF4E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5" name="Rechteck 14"/>
            <p:cNvSpPr/>
            <p:nvPr/>
          </p:nvSpPr>
          <p:spPr>
            <a:xfrm>
              <a:off x="1000100" y="3714752"/>
              <a:ext cx="785818" cy="714380"/>
            </a:xfrm>
            <a:prstGeom prst="rect">
              <a:avLst/>
            </a:prstGeom>
            <a:solidFill>
              <a:srgbClr val="353330">
                <a:alpha val="10000"/>
              </a:srgbClr>
            </a:solidFill>
            <a:ln>
              <a:solidFill>
                <a:srgbClr val="FAF4E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6" name="Rechteck 15"/>
            <p:cNvSpPr/>
            <p:nvPr/>
          </p:nvSpPr>
          <p:spPr>
            <a:xfrm>
              <a:off x="1000100" y="4500570"/>
              <a:ext cx="785818" cy="714380"/>
            </a:xfrm>
            <a:prstGeom prst="rect">
              <a:avLst/>
            </a:prstGeom>
            <a:solidFill>
              <a:srgbClr val="353330">
                <a:alpha val="10000"/>
              </a:srgbClr>
            </a:solidFill>
            <a:ln>
              <a:solidFill>
                <a:srgbClr val="FAF4E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7" name="Textfeld 16"/>
            <p:cNvSpPr txBox="1"/>
            <p:nvPr/>
          </p:nvSpPr>
          <p:spPr>
            <a:xfrm>
              <a:off x="1142976" y="2071678"/>
              <a:ext cx="642942" cy="769441"/>
            </a:xfrm>
            <a:prstGeom prst="rect">
              <a:avLst/>
            </a:prstGeom>
            <a:noFill/>
          </p:spPr>
          <p:txBody>
            <a:bodyPr wrap="square" rtlCol="0">
              <a:spAutoFit/>
            </a:bodyPr>
            <a:lstStyle/>
            <a:p>
              <a:r>
                <a:rPr lang="de-DE" sz="4400" dirty="0" smtClean="0">
                  <a:solidFill>
                    <a:srgbClr val="FAF4E7"/>
                  </a:solidFill>
                  <a:latin typeface="TurkishHlv" pitchFamily="34" charset="0"/>
                </a:rPr>
                <a:t>1</a:t>
              </a:r>
            </a:p>
          </p:txBody>
        </p:sp>
        <p:sp>
          <p:nvSpPr>
            <p:cNvPr id="18" name="Textfeld 17"/>
            <p:cNvSpPr txBox="1"/>
            <p:nvPr/>
          </p:nvSpPr>
          <p:spPr>
            <a:xfrm>
              <a:off x="1142976" y="2873873"/>
              <a:ext cx="642942" cy="769441"/>
            </a:xfrm>
            <a:prstGeom prst="rect">
              <a:avLst/>
            </a:prstGeom>
            <a:noFill/>
          </p:spPr>
          <p:txBody>
            <a:bodyPr wrap="square" rtlCol="0">
              <a:spAutoFit/>
            </a:bodyPr>
            <a:lstStyle/>
            <a:p>
              <a:r>
                <a:rPr lang="de-DE" sz="4400" dirty="0" smtClean="0">
                  <a:solidFill>
                    <a:srgbClr val="FAF4E7"/>
                  </a:solidFill>
                  <a:latin typeface="TurkishHlv" pitchFamily="34" charset="0"/>
                </a:rPr>
                <a:t>2</a:t>
              </a:r>
              <a:endParaRPr lang="de-DE" sz="4400" dirty="0">
                <a:solidFill>
                  <a:srgbClr val="FAF4E7"/>
                </a:solidFill>
                <a:latin typeface="TurkishHlv" pitchFamily="34" charset="0"/>
              </a:endParaRPr>
            </a:p>
          </p:txBody>
        </p:sp>
        <p:sp>
          <p:nvSpPr>
            <p:cNvPr id="19" name="Textfeld 18"/>
            <p:cNvSpPr txBox="1"/>
            <p:nvPr/>
          </p:nvSpPr>
          <p:spPr>
            <a:xfrm>
              <a:off x="1142976" y="3659691"/>
              <a:ext cx="642942" cy="769441"/>
            </a:xfrm>
            <a:prstGeom prst="rect">
              <a:avLst/>
            </a:prstGeom>
            <a:noFill/>
          </p:spPr>
          <p:txBody>
            <a:bodyPr wrap="square" rtlCol="0">
              <a:spAutoFit/>
            </a:bodyPr>
            <a:lstStyle/>
            <a:p>
              <a:r>
                <a:rPr lang="de-DE" sz="4400" dirty="0" smtClean="0">
                  <a:solidFill>
                    <a:srgbClr val="FAF4E7"/>
                  </a:solidFill>
                  <a:latin typeface="TurkishHlv" pitchFamily="34" charset="0"/>
                </a:rPr>
                <a:t>3</a:t>
              </a:r>
              <a:endParaRPr lang="de-DE" sz="4400" dirty="0">
                <a:solidFill>
                  <a:srgbClr val="FAF4E7"/>
                </a:solidFill>
                <a:latin typeface="TurkishHlv" pitchFamily="34" charset="0"/>
              </a:endParaRPr>
            </a:p>
          </p:txBody>
        </p:sp>
        <p:sp>
          <p:nvSpPr>
            <p:cNvPr id="20" name="Textfeld 19"/>
            <p:cNvSpPr txBox="1"/>
            <p:nvPr/>
          </p:nvSpPr>
          <p:spPr>
            <a:xfrm>
              <a:off x="1142976" y="4500570"/>
              <a:ext cx="642942" cy="769441"/>
            </a:xfrm>
            <a:prstGeom prst="rect">
              <a:avLst/>
            </a:prstGeom>
            <a:noFill/>
          </p:spPr>
          <p:txBody>
            <a:bodyPr wrap="square" rtlCol="0">
              <a:spAutoFit/>
            </a:bodyPr>
            <a:lstStyle/>
            <a:p>
              <a:r>
                <a:rPr lang="de-DE" sz="4400" dirty="0" smtClean="0">
                  <a:solidFill>
                    <a:srgbClr val="FAF4E7"/>
                  </a:solidFill>
                  <a:latin typeface="TurkishHlv" pitchFamily="34" charset="0"/>
                </a:rPr>
                <a:t>4</a:t>
              </a:r>
              <a:endParaRPr lang="de-DE" sz="4400" dirty="0">
                <a:solidFill>
                  <a:srgbClr val="FAF4E7"/>
                </a:solidFill>
                <a:latin typeface="TurkishHlv" pitchFamily="34" charset="0"/>
              </a:endParaRPr>
            </a:p>
          </p:txBody>
        </p:sp>
      </p:grpSp>
      <p:grpSp>
        <p:nvGrpSpPr>
          <p:cNvPr id="27" name="Gruppieren 26"/>
          <p:cNvGrpSpPr/>
          <p:nvPr/>
        </p:nvGrpSpPr>
        <p:grpSpPr>
          <a:xfrm>
            <a:off x="1142976" y="2143116"/>
            <a:ext cx="7858179" cy="3071834"/>
            <a:chOff x="1857355" y="2143116"/>
            <a:chExt cx="6240319" cy="3071834"/>
          </a:xfrm>
        </p:grpSpPr>
        <p:sp>
          <p:nvSpPr>
            <p:cNvPr id="7" name="Rechteck 6"/>
            <p:cNvSpPr/>
            <p:nvPr/>
          </p:nvSpPr>
          <p:spPr>
            <a:xfrm>
              <a:off x="1857355" y="2143116"/>
              <a:ext cx="6183590" cy="714380"/>
            </a:xfrm>
            <a:prstGeom prst="rect">
              <a:avLst/>
            </a:prstGeom>
            <a:solidFill>
              <a:srgbClr val="353330">
                <a:alpha val="10000"/>
              </a:srgbClr>
            </a:solidFill>
            <a:ln>
              <a:solidFill>
                <a:srgbClr val="FAF4E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800" dirty="0"/>
            </a:p>
          </p:txBody>
        </p:sp>
        <p:sp>
          <p:nvSpPr>
            <p:cNvPr id="10" name="Rechteck 9"/>
            <p:cNvSpPr/>
            <p:nvPr/>
          </p:nvSpPr>
          <p:spPr>
            <a:xfrm>
              <a:off x="1857356" y="2928934"/>
              <a:ext cx="6183589" cy="714380"/>
            </a:xfrm>
            <a:prstGeom prst="rect">
              <a:avLst/>
            </a:prstGeom>
            <a:solidFill>
              <a:srgbClr val="353330">
                <a:alpha val="10000"/>
              </a:srgbClr>
            </a:solidFill>
            <a:ln>
              <a:solidFill>
                <a:srgbClr val="FAF4E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1" name="Rechteck 10"/>
            <p:cNvSpPr/>
            <p:nvPr/>
          </p:nvSpPr>
          <p:spPr>
            <a:xfrm>
              <a:off x="1857356" y="3714752"/>
              <a:ext cx="6183589" cy="714380"/>
            </a:xfrm>
            <a:prstGeom prst="rect">
              <a:avLst/>
            </a:prstGeom>
            <a:solidFill>
              <a:srgbClr val="353330">
                <a:alpha val="10000"/>
              </a:srgbClr>
            </a:solidFill>
            <a:ln>
              <a:solidFill>
                <a:srgbClr val="FAF4E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3" name="Rechteck 12"/>
            <p:cNvSpPr/>
            <p:nvPr/>
          </p:nvSpPr>
          <p:spPr>
            <a:xfrm>
              <a:off x="1857356" y="4500570"/>
              <a:ext cx="6183590" cy="714380"/>
            </a:xfrm>
            <a:prstGeom prst="rect">
              <a:avLst/>
            </a:prstGeom>
            <a:solidFill>
              <a:srgbClr val="353330">
                <a:alpha val="10000"/>
              </a:srgbClr>
            </a:solidFill>
            <a:ln>
              <a:solidFill>
                <a:srgbClr val="FAF4E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23" name="Textfeld 22"/>
            <p:cNvSpPr txBox="1"/>
            <p:nvPr/>
          </p:nvSpPr>
          <p:spPr>
            <a:xfrm>
              <a:off x="1857355" y="2201283"/>
              <a:ext cx="6126858" cy="461665"/>
            </a:xfrm>
            <a:prstGeom prst="rect">
              <a:avLst/>
            </a:prstGeom>
            <a:noFill/>
          </p:spPr>
          <p:txBody>
            <a:bodyPr wrap="square" rtlCol="0">
              <a:spAutoFit/>
            </a:bodyPr>
            <a:lstStyle/>
            <a:p>
              <a:r>
                <a:rPr lang="de-DE" sz="2400" b="1" dirty="0" smtClean="0">
                  <a:latin typeface="Arial" pitchFamily="34" charset="0"/>
                  <a:cs typeface="Arial" pitchFamily="34" charset="0"/>
                </a:rPr>
                <a:t>Einführung und Grundlagen türkischen Rechts</a:t>
              </a:r>
              <a:r>
                <a:rPr lang="tr-TR" sz="2400" b="1" dirty="0" smtClean="0"/>
                <a:t> </a:t>
              </a:r>
              <a:endParaRPr lang="de-DE" sz="2400" dirty="0">
                <a:latin typeface="TurkishHlv" pitchFamily="34" charset="0"/>
              </a:endParaRPr>
            </a:p>
          </p:txBody>
        </p:sp>
        <p:sp>
          <p:nvSpPr>
            <p:cNvPr id="24" name="Textfeld 23"/>
            <p:cNvSpPr txBox="1"/>
            <p:nvPr/>
          </p:nvSpPr>
          <p:spPr>
            <a:xfrm>
              <a:off x="1857356" y="3000372"/>
              <a:ext cx="5715040" cy="461665"/>
            </a:xfrm>
            <a:prstGeom prst="rect">
              <a:avLst/>
            </a:prstGeom>
            <a:noFill/>
          </p:spPr>
          <p:txBody>
            <a:bodyPr wrap="square" rtlCol="0">
              <a:spAutoFit/>
            </a:bodyPr>
            <a:lstStyle/>
            <a:p>
              <a:r>
                <a:rPr lang="de-DE" sz="2400" b="1" dirty="0" smtClean="0">
                  <a:latin typeface="Arial" pitchFamily="34" charset="0"/>
                  <a:cs typeface="Arial" pitchFamily="34" charset="0"/>
                </a:rPr>
                <a:t>Türkisches Vertragsrecht</a:t>
              </a:r>
              <a:endParaRPr lang="tr-TR" sz="2400" dirty="0">
                <a:latin typeface="Arial" pitchFamily="34" charset="0"/>
                <a:cs typeface="Arial" pitchFamily="34" charset="0"/>
              </a:endParaRPr>
            </a:p>
          </p:txBody>
        </p:sp>
        <p:sp>
          <p:nvSpPr>
            <p:cNvPr id="25" name="Textfeld 24"/>
            <p:cNvSpPr txBox="1"/>
            <p:nvPr/>
          </p:nvSpPr>
          <p:spPr>
            <a:xfrm>
              <a:off x="1857356" y="3786190"/>
              <a:ext cx="5715040" cy="461665"/>
            </a:xfrm>
            <a:prstGeom prst="rect">
              <a:avLst/>
            </a:prstGeom>
            <a:noFill/>
          </p:spPr>
          <p:txBody>
            <a:bodyPr wrap="square" rtlCol="0">
              <a:spAutoFit/>
            </a:bodyPr>
            <a:lstStyle/>
            <a:p>
              <a:r>
                <a:rPr lang="de-DE" sz="2400" b="1" dirty="0" smtClean="0">
                  <a:latin typeface="Arial" pitchFamily="34" charset="0"/>
                  <a:cs typeface="Arial" pitchFamily="34" charset="0"/>
                </a:rPr>
                <a:t>Vertragsformen und ihre Besonderheiten</a:t>
              </a:r>
              <a:endParaRPr lang="de-DE" sz="2400" dirty="0">
                <a:latin typeface="Arial" pitchFamily="34" charset="0"/>
                <a:cs typeface="Arial" pitchFamily="34" charset="0"/>
              </a:endParaRPr>
            </a:p>
          </p:txBody>
        </p:sp>
        <p:sp>
          <p:nvSpPr>
            <p:cNvPr id="26" name="Textfeld 25"/>
            <p:cNvSpPr txBox="1"/>
            <p:nvPr/>
          </p:nvSpPr>
          <p:spPr>
            <a:xfrm>
              <a:off x="1857355" y="4630175"/>
              <a:ext cx="6240319" cy="461665"/>
            </a:xfrm>
            <a:prstGeom prst="rect">
              <a:avLst/>
            </a:prstGeom>
            <a:noFill/>
          </p:spPr>
          <p:txBody>
            <a:bodyPr wrap="square" rtlCol="0">
              <a:spAutoFit/>
            </a:bodyPr>
            <a:lstStyle/>
            <a:p>
              <a:r>
                <a:rPr lang="de-DE" sz="2400" b="1" dirty="0" smtClean="0">
                  <a:latin typeface="Arial" pitchFamily="34" charset="0"/>
                  <a:cs typeface="Arial" pitchFamily="34" charset="0"/>
                </a:rPr>
                <a:t>Leistungsstörungen</a:t>
              </a:r>
              <a:endParaRPr lang="de-DE" sz="2400" dirty="0">
                <a:latin typeface="TurkishHlv" pitchFamily="34" charset="0"/>
              </a:endParaRPr>
            </a:p>
          </p:txBody>
        </p:sp>
      </p:gr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263DEAEF-1637-4FDA-BE0C-BD65E5165450}" type="datetime1">
              <a:rPr lang="de-DE" smtClean="0"/>
              <a:pPr/>
              <a:t>16.01.2013</a:t>
            </a:fld>
            <a:endParaRPr lang="de-DE"/>
          </a:p>
        </p:txBody>
      </p:sp>
      <p:sp>
        <p:nvSpPr>
          <p:cNvPr id="3" name="2 Altbilgi Yer Tutucusu"/>
          <p:cNvSpPr>
            <a:spLocks noGrp="1"/>
          </p:cNvSpPr>
          <p:nvPr>
            <p:ph type="ftr" sz="quarter" idx="11"/>
          </p:nvPr>
        </p:nvSpPr>
        <p:spPr/>
        <p:txBody>
          <a:bodyPr/>
          <a:lstStyle/>
          <a:p>
            <a:r>
              <a:rPr lang="de-DE" smtClean="0"/>
              <a:t>www.gencer-coll.eu</a:t>
            </a:r>
            <a:endParaRPr lang="de-DE" dirty="0"/>
          </a:p>
        </p:txBody>
      </p:sp>
      <p:sp>
        <p:nvSpPr>
          <p:cNvPr id="4" name="3 Slayt Numarası Yer Tutucusu"/>
          <p:cNvSpPr>
            <a:spLocks noGrp="1"/>
          </p:cNvSpPr>
          <p:nvPr>
            <p:ph type="sldNum" sz="quarter" idx="12"/>
          </p:nvPr>
        </p:nvSpPr>
        <p:spPr/>
        <p:txBody>
          <a:bodyPr/>
          <a:lstStyle/>
          <a:p>
            <a:fld id="{BEE2948E-B6F3-4081-9C2A-A2641D91FEA7}" type="slidenum">
              <a:rPr lang="de-DE" smtClean="0"/>
              <a:pPr/>
              <a:t>30</a:t>
            </a:fld>
            <a:endParaRPr lang="de-DE"/>
          </a:p>
        </p:txBody>
      </p:sp>
      <p:sp>
        <p:nvSpPr>
          <p:cNvPr id="5" name="4 Başlık"/>
          <p:cNvSpPr>
            <a:spLocks noGrp="1"/>
          </p:cNvSpPr>
          <p:nvPr>
            <p:ph type="title"/>
          </p:nvPr>
        </p:nvSpPr>
        <p:spPr/>
        <p:txBody>
          <a:bodyPr/>
          <a:lstStyle/>
          <a:p>
            <a:r>
              <a:rPr lang="de-DE" sz="2100" i="1" dirty="0"/>
              <a:t>Türkisches Vertragsrecht </a:t>
            </a:r>
            <a:r>
              <a:rPr lang="de-DE" sz="2100" i="1" dirty="0" smtClean="0"/>
              <a:t>IV</a:t>
            </a:r>
            <a:endParaRPr lang="tr-TR" sz="2100" i="1" dirty="0"/>
          </a:p>
        </p:txBody>
      </p:sp>
      <p:sp>
        <p:nvSpPr>
          <p:cNvPr id="6" name="5 İçerik Yer Tutucusu"/>
          <p:cNvSpPr>
            <a:spLocks noGrp="1"/>
          </p:cNvSpPr>
          <p:nvPr>
            <p:ph sz="half" idx="1"/>
          </p:nvPr>
        </p:nvSpPr>
        <p:spPr>
          <a:xfrm>
            <a:off x="285720" y="2000240"/>
            <a:ext cx="7200802" cy="4032448"/>
          </a:xfrm>
        </p:spPr>
        <p:txBody>
          <a:bodyPr/>
          <a:lstStyle/>
          <a:p>
            <a:pPr>
              <a:spcAft>
                <a:spcPts val="600"/>
              </a:spcAft>
              <a:buNone/>
            </a:pPr>
            <a:r>
              <a:rPr lang="tr-TR" i="1" dirty="0" smtClean="0"/>
              <a:t>	</a:t>
            </a:r>
            <a:r>
              <a:rPr lang="tr-TR" sz="2100" i="1" dirty="0" smtClean="0"/>
              <a:t>-</a:t>
            </a:r>
            <a:r>
              <a:rPr lang="de-DE" sz="2100" b="1" i="1" dirty="0" smtClean="0"/>
              <a:t> Unbefristetes Angebot</a:t>
            </a:r>
            <a:r>
              <a:rPr lang="tr-TR" sz="2100" b="1" i="1" dirty="0" smtClean="0"/>
              <a:t> </a:t>
            </a:r>
          </a:p>
          <a:p>
            <a:pPr>
              <a:spcAft>
                <a:spcPts val="600"/>
              </a:spcAft>
              <a:buNone/>
            </a:pPr>
            <a:endParaRPr lang="tr-TR" sz="2100" b="1" i="1" dirty="0" smtClean="0"/>
          </a:p>
          <a:p>
            <a:pPr algn="just">
              <a:buNone/>
            </a:pPr>
            <a:r>
              <a:rPr lang="tr-TR" sz="2100" dirty="0" smtClean="0"/>
              <a:t>	</a:t>
            </a:r>
            <a:r>
              <a:rPr lang="de-DE" sz="2100" dirty="0" smtClean="0"/>
              <a:t>Ein Angebot, das einem Anwesenden gegenüber abgegeben wird, kann von diesem durch umgehende Annahme angenommen werden; danach ist der das Angebot Abgebende nicht mehr an dieses gebunden.</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263DEAEF-1637-4FDA-BE0C-BD65E5165450}" type="datetime1">
              <a:rPr lang="de-DE" smtClean="0"/>
              <a:pPr/>
              <a:t>16.01.2013</a:t>
            </a:fld>
            <a:endParaRPr lang="de-DE"/>
          </a:p>
        </p:txBody>
      </p:sp>
      <p:sp>
        <p:nvSpPr>
          <p:cNvPr id="3" name="2 Altbilgi Yer Tutucusu"/>
          <p:cNvSpPr>
            <a:spLocks noGrp="1"/>
          </p:cNvSpPr>
          <p:nvPr>
            <p:ph type="ftr" sz="quarter" idx="11"/>
          </p:nvPr>
        </p:nvSpPr>
        <p:spPr/>
        <p:txBody>
          <a:bodyPr/>
          <a:lstStyle/>
          <a:p>
            <a:r>
              <a:rPr lang="de-DE" smtClean="0"/>
              <a:t>www.gencer-coll.eu</a:t>
            </a:r>
            <a:endParaRPr lang="de-DE" dirty="0"/>
          </a:p>
        </p:txBody>
      </p:sp>
      <p:sp>
        <p:nvSpPr>
          <p:cNvPr id="4" name="3 Slayt Numarası Yer Tutucusu"/>
          <p:cNvSpPr>
            <a:spLocks noGrp="1"/>
          </p:cNvSpPr>
          <p:nvPr>
            <p:ph type="sldNum" sz="quarter" idx="12"/>
          </p:nvPr>
        </p:nvSpPr>
        <p:spPr/>
        <p:txBody>
          <a:bodyPr/>
          <a:lstStyle/>
          <a:p>
            <a:fld id="{BEE2948E-B6F3-4081-9C2A-A2641D91FEA7}" type="slidenum">
              <a:rPr lang="de-DE" smtClean="0"/>
              <a:pPr/>
              <a:t>31</a:t>
            </a:fld>
            <a:endParaRPr lang="de-DE"/>
          </a:p>
        </p:txBody>
      </p:sp>
      <p:sp>
        <p:nvSpPr>
          <p:cNvPr id="5" name="4 Başlık"/>
          <p:cNvSpPr>
            <a:spLocks noGrp="1"/>
          </p:cNvSpPr>
          <p:nvPr>
            <p:ph type="title"/>
          </p:nvPr>
        </p:nvSpPr>
        <p:spPr/>
        <p:txBody>
          <a:bodyPr/>
          <a:lstStyle/>
          <a:p>
            <a:r>
              <a:rPr lang="de-DE" sz="2100" i="1" dirty="0"/>
              <a:t>Türkisches Vertragsrecht </a:t>
            </a:r>
            <a:r>
              <a:rPr lang="de-DE" sz="2100" i="1" dirty="0" smtClean="0"/>
              <a:t>V</a:t>
            </a:r>
            <a:endParaRPr lang="tr-TR" sz="2100" i="1" dirty="0"/>
          </a:p>
        </p:txBody>
      </p:sp>
      <p:sp>
        <p:nvSpPr>
          <p:cNvPr id="6" name="5 İçerik Yer Tutucusu"/>
          <p:cNvSpPr>
            <a:spLocks noGrp="1"/>
          </p:cNvSpPr>
          <p:nvPr>
            <p:ph sz="half" idx="1"/>
          </p:nvPr>
        </p:nvSpPr>
        <p:spPr/>
        <p:txBody>
          <a:bodyPr/>
          <a:lstStyle/>
          <a:p>
            <a:pPr>
              <a:spcAft>
                <a:spcPts val="600"/>
              </a:spcAft>
              <a:buNone/>
            </a:pPr>
            <a:r>
              <a:rPr lang="tr-TR" dirty="0" smtClean="0"/>
              <a:t>	</a:t>
            </a:r>
            <a:r>
              <a:rPr lang="tr-TR" sz="2100" dirty="0" smtClean="0"/>
              <a:t>- </a:t>
            </a:r>
            <a:r>
              <a:rPr lang="de-DE" sz="2100" b="1" i="1" dirty="0" smtClean="0"/>
              <a:t>Unbefristetes Angebot</a:t>
            </a:r>
            <a:endParaRPr lang="tr-TR" sz="2100" b="1" i="1" dirty="0" smtClean="0"/>
          </a:p>
          <a:p>
            <a:pPr>
              <a:spcAft>
                <a:spcPts val="600"/>
              </a:spcAft>
              <a:buNone/>
            </a:pPr>
            <a:endParaRPr lang="tr-TR" sz="2100" b="1" i="1" dirty="0" smtClean="0"/>
          </a:p>
          <a:p>
            <a:pPr>
              <a:spcAft>
                <a:spcPts val="600"/>
              </a:spcAft>
              <a:buNone/>
            </a:pPr>
            <a:r>
              <a:rPr lang="tr-TR" sz="2100" dirty="0" smtClean="0"/>
              <a:t>	</a:t>
            </a:r>
            <a:r>
              <a:rPr lang="de-DE" sz="2100" dirty="0"/>
              <a:t>Ein </a:t>
            </a:r>
            <a:r>
              <a:rPr lang="de-DE" sz="2100" b="1" dirty="0"/>
              <a:t>unbefristetes Angebot</a:t>
            </a:r>
            <a:r>
              <a:rPr lang="de-DE" sz="2100" dirty="0"/>
              <a:t> ist ein Angebot in dem keine Angabe über die Dauer des Angebots gemacht wird. </a:t>
            </a:r>
            <a:r>
              <a:rPr lang="de-DE" sz="2100" dirty="0" smtClean="0"/>
              <a:t>Schriftliche </a:t>
            </a:r>
            <a:r>
              <a:rPr lang="de-DE" sz="2100" dirty="0"/>
              <a:t>Angebote gelten solange, wie unter normalen Umständen eine Antwort erwartet werden kann</a:t>
            </a:r>
            <a:r>
              <a:rPr lang="de-DE" sz="2100" dirty="0" smtClean="0"/>
              <a:t>.</a:t>
            </a:r>
            <a:endParaRPr lang="tr-TR" sz="2100" dirty="0" smtClean="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263DEAEF-1637-4FDA-BE0C-BD65E5165450}" type="datetime1">
              <a:rPr lang="de-DE" smtClean="0"/>
              <a:pPr/>
              <a:t>16.01.2013</a:t>
            </a:fld>
            <a:endParaRPr lang="de-DE"/>
          </a:p>
        </p:txBody>
      </p:sp>
      <p:sp>
        <p:nvSpPr>
          <p:cNvPr id="3" name="2 Altbilgi Yer Tutucusu"/>
          <p:cNvSpPr>
            <a:spLocks noGrp="1"/>
          </p:cNvSpPr>
          <p:nvPr>
            <p:ph type="ftr" sz="quarter" idx="11"/>
          </p:nvPr>
        </p:nvSpPr>
        <p:spPr/>
        <p:txBody>
          <a:bodyPr/>
          <a:lstStyle/>
          <a:p>
            <a:r>
              <a:rPr lang="de-DE" smtClean="0"/>
              <a:t>www.gencer-coll.eu</a:t>
            </a:r>
            <a:endParaRPr lang="de-DE" dirty="0"/>
          </a:p>
        </p:txBody>
      </p:sp>
      <p:sp>
        <p:nvSpPr>
          <p:cNvPr id="4" name="3 Slayt Numarası Yer Tutucusu"/>
          <p:cNvSpPr>
            <a:spLocks noGrp="1"/>
          </p:cNvSpPr>
          <p:nvPr>
            <p:ph type="sldNum" sz="quarter" idx="12"/>
          </p:nvPr>
        </p:nvSpPr>
        <p:spPr/>
        <p:txBody>
          <a:bodyPr/>
          <a:lstStyle/>
          <a:p>
            <a:fld id="{BEE2948E-B6F3-4081-9C2A-A2641D91FEA7}" type="slidenum">
              <a:rPr lang="de-DE" smtClean="0"/>
              <a:pPr/>
              <a:t>32</a:t>
            </a:fld>
            <a:endParaRPr lang="de-DE"/>
          </a:p>
        </p:txBody>
      </p:sp>
      <p:sp>
        <p:nvSpPr>
          <p:cNvPr id="5" name="4 Başlık"/>
          <p:cNvSpPr>
            <a:spLocks noGrp="1"/>
          </p:cNvSpPr>
          <p:nvPr>
            <p:ph type="title"/>
          </p:nvPr>
        </p:nvSpPr>
        <p:spPr/>
        <p:txBody>
          <a:bodyPr/>
          <a:lstStyle/>
          <a:p>
            <a:r>
              <a:rPr lang="de-DE" sz="2100" dirty="0"/>
              <a:t>Türkisches Vertragsrecht </a:t>
            </a:r>
            <a:r>
              <a:rPr lang="de-DE" sz="2100" dirty="0" smtClean="0"/>
              <a:t>VI</a:t>
            </a:r>
            <a:endParaRPr lang="tr-TR" sz="2100" dirty="0"/>
          </a:p>
        </p:txBody>
      </p:sp>
      <p:sp>
        <p:nvSpPr>
          <p:cNvPr id="6" name="5 İçerik Yer Tutucusu"/>
          <p:cNvSpPr>
            <a:spLocks noGrp="1"/>
          </p:cNvSpPr>
          <p:nvPr>
            <p:ph sz="half" idx="1"/>
          </p:nvPr>
        </p:nvSpPr>
        <p:spPr/>
        <p:txBody>
          <a:bodyPr/>
          <a:lstStyle/>
          <a:p>
            <a:r>
              <a:rPr lang="de-DE" sz="2100" b="1" dirty="0" smtClean="0"/>
              <a:t>Versand unbestellter Ware</a:t>
            </a:r>
            <a:endParaRPr lang="tr-TR" sz="2100" dirty="0" smtClean="0"/>
          </a:p>
          <a:p>
            <a:pPr>
              <a:buNone/>
            </a:pPr>
            <a:r>
              <a:rPr lang="tr-TR" sz="2100" dirty="0" smtClean="0"/>
              <a:t>	</a:t>
            </a:r>
            <a:endParaRPr lang="de-DE" sz="2100" dirty="0" smtClean="0"/>
          </a:p>
          <a:p>
            <a:pPr>
              <a:buNone/>
            </a:pPr>
            <a:r>
              <a:rPr lang="de-DE" sz="2100" dirty="0"/>
              <a:t>	</a:t>
            </a:r>
            <a:r>
              <a:rPr lang="de-DE" sz="2100" dirty="0" smtClean="0"/>
              <a:t>Das neue Gesetz hat hier eine klare </a:t>
            </a:r>
            <a:r>
              <a:rPr lang="de-DE" sz="2100" dirty="0"/>
              <a:t>R</a:t>
            </a:r>
            <a:r>
              <a:rPr lang="de-DE" sz="2100" dirty="0" smtClean="0"/>
              <a:t>egelung geschaffen: Danach wird der unbestellte Versand von Ware nicht als Angebot gewertet; der Empfänger ist in keinem Fall zur Rücksendung oder Verwahrung verpflichtet. </a:t>
            </a:r>
            <a:endParaRPr lang="tr-TR" sz="2100" dirty="0" smtClean="0"/>
          </a:p>
          <a:p>
            <a:pPr>
              <a:buNone/>
            </a:pPr>
            <a:endParaRPr lang="tr-TR" sz="2100" dirty="0" smtClean="0"/>
          </a:p>
          <a:p>
            <a:pPr>
              <a:buNone/>
            </a:pPr>
            <a:r>
              <a:rPr lang="tr-TR" sz="2100" dirty="0" smtClean="0"/>
              <a:t>	</a:t>
            </a:r>
            <a:r>
              <a:rPr lang="de-DE" sz="2100" dirty="0" smtClean="0"/>
              <a:t>Die unterlassene Rücksendung kann damit auch nicht zu einem Vertragsschluss führen. </a:t>
            </a:r>
            <a:endParaRPr lang="tr-TR" sz="2100"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263DEAEF-1637-4FDA-BE0C-BD65E5165450}" type="datetime1">
              <a:rPr lang="de-DE" smtClean="0"/>
              <a:pPr/>
              <a:t>16.01.2013</a:t>
            </a:fld>
            <a:endParaRPr lang="de-DE"/>
          </a:p>
        </p:txBody>
      </p:sp>
      <p:sp>
        <p:nvSpPr>
          <p:cNvPr id="3" name="2 Altbilgi Yer Tutucusu"/>
          <p:cNvSpPr>
            <a:spLocks noGrp="1"/>
          </p:cNvSpPr>
          <p:nvPr>
            <p:ph type="ftr" sz="quarter" idx="11"/>
          </p:nvPr>
        </p:nvSpPr>
        <p:spPr/>
        <p:txBody>
          <a:bodyPr/>
          <a:lstStyle/>
          <a:p>
            <a:r>
              <a:rPr lang="de-DE" smtClean="0"/>
              <a:t>www.gencer-coll.eu</a:t>
            </a:r>
            <a:endParaRPr lang="de-DE" dirty="0"/>
          </a:p>
        </p:txBody>
      </p:sp>
      <p:sp>
        <p:nvSpPr>
          <p:cNvPr id="4" name="3 Slayt Numarası Yer Tutucusu"/>
          <p:cNvSpPr>
            <a:spLocks noGrp="1"/>
          </p:cNvSpPr>
          <p:nvPr>
            <p:ph type="sldNum" sz="quarter" idx="12"/>
          </p:nvPr>
        </p:nvSpPr>
        <p:spPr/>
        <p:txBody>
          <a:bodyPr/>
          <a:lstStyle/>
          <a:p>
            <a:fld id="{BEE2948E-B6F3-4081-9C2A-A2641D91FEA7}" type="slidenum">
              <a:rPr lang="de-DE" smtClean="0"/>
              <a:pPr/>
              <a:t>33</a:t>
            </a:fld>
            <a:endParaRPr lang="de-DE"/>
          </a:p>
        </p:txBody>
      </p:sp>
      <p:sp>
        <p:nvSpPr>
          <p:cNvPr id="5" name="4 Başlık"/>
          <p:cNvSpPr>
            <a:spLocks noGrp="1"/>
          </p:cNvSpPr>
          <p:nvPr>
            <p:ph type="title"/>
          </p:nvPr>
        </p:nvSpPr>
        <p:spPr/>
        <p:txBody>
          <a:bodyPr/>
          <a:lstStyle/>
          <a:p>
            <a:r>
              <a:rPr lang="de-DE" sz="2100" i="1" dirty="0"/>
              <a:t>Türkisches Vertragsrecht </a:t>
            </a:r>
            <a:r>
              <a:rPr lang="de-DE" sz="2100" i="1" dirty="0" smtClean="0"/>
              <a:t>VII</a:t>
            </a:r>
            <a:endParaRPr lang="tr-TR" sz="2100" i="1" dirty="0"/>
          </a:p>
        </p:txBody>
      </p:sp>
      <p:sp>
        <p:nvSpPr>
          <p:cNvPr id="6" name="5 İçerik Yer Tutucusu"/>
          <p:cNvSpPr>
            <a:spLocks noGrp="1"/>
          </p:cNvSpPr>
          <p:nvPr>
            <p:ph sz="half" idx="1"/>
          </p:nvPr>
        </p:nvSpPr>
        <p:spPr/>
        <p:txBody>
          <a:bodyPr/>
          <a:lstStyle/>
          <a:p>
            <a:pPr marL="0" indent="0">
              <a:buNone/>
            </a:pPr>
            <a:r>
              <a:rPr lang="de-DE" sz="2100" b="1" dirty="0" smtClean="0"/>
              <a:t>Voraussetzungen für den rechtswirksamen Vertragsschluss:</a:t>
            </a:r>
          </a:p>
          <a:p>
            <a:pPr marL="0" indent="0">
              <a:buNone/>
            </a:pPr>
            <a:endParaRPr lang="tr-TR" sz="2100" dirty="0" smtClean="0"/>
          </a:p>
          <a:p>
            <a:r>
              <a:rPr lang="de-DE" sz="2100" dirty="0" smtClean="0"/>
              <a:t>Die Parteien müssen geschäftsfähig sein.</a:t>
            </a:r>
            <a:endParaRPr lang="tr-TR" sz="2100" dirty="0" smtClean="0"/>
          </a:p>
          <a:p>
            <a:r>
              <a:rPr lang="de-DE" sz="2100" dirty="0" smtClean="0"/>
              <a:t>Der Vertragsgegenstand darf nicht gegen zwingendes Recht, die öffentliche Ordnung, die guten Sitten und gegen Persönlichkeitsrechte verstoßen. </a:t>
            </a:r>
            <a:endParaRPr lang="tr-TR" sz="2100" dirty="0" smtClean="0"/>
          </a:p>
          <a:p>
            <a:r>
              <a:rPr lang="de-DE" sz="2100" dirty="0" smtClean="0"/>
              <a:t>Der Vertragsgegenstand kann nicht unmöglich sein. </a:t>
            </a:r>
            <a:endParaRPr lang="tr-TR" sz="2100" dirty="0" smtClean="0"/>
          </a:p>
          <a:p>
            <a:r>
              <a:rPr lang="de-DE" sz="2100" dirty="0" smtClean="0"/>
              <a:t>Die Willenserklärungen der Parteien müssen freiwillig und ohne Irrtum abgegeben werden. </a:t>
            </a:r>
            <a:endParaRPr lang="tr-TR" sz="2100" dirty="0" smtClean="0"/>
          </a:p>
          <a:p>
            <a:r>
              <a:rPr lang="de-DE" sz="2100" dirty="0" smtClean="0"/>
              <a:t>Es darf kein Scheingeschäft vorliegen</a:t>
            </a:r>
            <a:r>
              <a:rPr lang="tr-TR" sz="2100" dirty="0" smtClean="0"/>
              <a:t>.</a:t>
            </a:r>
          </a:p>
          <a:p>
            <a:pPr algn="just">
              <a:buNone/>
            </a:pPr>
            <a:endParaRPr lang="tr-TR" sz="2100" dirty="0" smtClean="0"/>
          </a:p>
          <a:p>
            <a:pPr algn="just">
              <a:buNone/>
            </a:pPr>
            <a:r>
              <a:rPr lang="tr-TR" sz="2100" dirty="0" smtClean="0"/>
              <a:t>	</a:t>
            </a:r>
            <a:endParaRPr lang="tr-TR" sz="2100"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263DEAEF-1637-4FDA-BE0C-BD65E5165450}" type="datetime1">
              <a:rPr lang="de-DE" smtClean="0"/>
              <a:pPr/>
              <a:t>16.01.2013</a:t>
            </a:fld>
            <a:endParaRPr lang="de-DE"/>
          </a:p>
        </p:txBody>
      </p:sp>
      <p:sp>
        <p:nvSpPr>
          <p:cNvPr id="3" name="2 Altbilgi Yer Tutucusu"/>
          <p:cNvSpPr>
            <a:spLocks noGrp="1"/>
          </p:cNvSpPr>
          <p:nvPr>
            <p:ph type="ftr" sz="quarter" idx="11"/>
          </p:nvPr>
        </p:nvSpPr>
        <p:spPr/>
        <p:txBody>
          <a:bodyPr/>
          <a:lstStyle/>
          <a:p>
            <a:r>
              <a:rPr lang="de-DE" smtClean="0"/>
              <a:t>www.gencer-coll.eu</a:t>
            </a:r>
            <a:endParaRPr lang="de-DE" dirty="0"/>
          </a:p>
        </p:txBody>
      </p:sp>
      <p:sp>
        <p:nvSpPr>
          <p:cNvPr id="4" name="3 Slayt Numarası Yer Tutucusu"/>
          <p:cNvSpPr>
            <a:spLocks noGrp="1"/>
          </p:cNvSpPr>
          <p:nvPr>
            <p:ph type="sldNum" sz="quarter" idx="12"/>
          </p:nvPr>
        </p:nvSpPr>
        <p:spPr/>
        <p:txBody>
          <a:bodyPr/>
          <a:lstStyle/>
          <a:p>
            <a:fld id="{BEE2948E-B6F3-4081-9C2A-A2641D91FEA7}" type="slidenum">
              <a:rPr lang="de-DE" smtClean="0"/>
              <a:pPr/>
              <a:t>34</a:t>
            </a:fld>
            <a:endParaRPr lang="de-DE"/>
          </a:p>
        </p:txBody>
      </p:sp>
      <p:sp>
        <p:nvSpPr>
          <p:cNvPr id="5" name="4 Başlık"/>
          <p:cNvSpPr>
            <a:spLocks noGrp="1"/>
          </p:cNvSpPr>
          <p:nvPr>
            <p:ph type="title"/>
          </p:nvPr>
        </p:nvSpPr>
        <p:spPr/>
        <p:txBody>
          <a:bodyPr/>
          <a:lstStyle/>
          <a:p>
            <a:r>
              <a:rPr lang="de-DE" sz="2100" i="1" dirty="0"/>
              <a:t>Türkisches Vertragsrecht </a:t>
            </a:r>
            <a:r>
              <a:rPr lang="de-DE" sz="2100" i="1" dirty="0" smtClean="0"/>
              <a:t>VIII</a:t>
            </a:r>
            <a:endParaRPr lang="tr-TR" sz="2100" i="1" dirty="0"/>
          </a:p>
        </p:txBody>
      </p:sp>
      <p:sp>
        <p:nvSpPr>
          <p:cNvPr id="6" name="5 İçerik Yer Tutucusu"/>
          <p:cNvSpPr>
            <a:spLocks noGrp="1"/>
          </p:cNvSpPr>
          <p:nvPr>
            <p:ph sz="half" idx="1"/>
          </p:nvPr>
        </p:nvSpPr>
        <p:spPr/>
        <p:txBody>
          <a:bodyPr/>
          <a:lstStyle/>
          <a:p>
            <a:pPr marL="0" indent="0">
              <a:buNone/>
            </a:pPr>
            <a:r>
              <a:rPr lang="de-DE" sz="2100" b="1" dirty="0" smtClean="0"/>
              <a:t>Formvoraussetzungen</a:t>
            </a:r>
          </a:p>
          <a:p>
            <a:endParaRPr lang="de-DE" sz="2100" dirty="0"/>
          </a:p>
          <a:p>
            <a:r>
              <a:rPr lang="de-DE" sz="2100" dirty="0" smtClean="0"/>
              <a:t>Wenn gesetzlich nicht ausdrücklich vorgeschrieben, unterliegt der Vertragsschluss keiner Form. </a:t>
            </a:r>
            <a:endParaRPr lang="tr-TR" sz="2100" dirty="0" smtClean="0"/>
          </a:p>
          <a:p>
            <a:pPr>
              <a:buNone/>
            </a:pPr>
            <a:endParaRPr lang="tr-TR" sz="2100" dirty="0" smtClean="0"/>
          </a:p>
          <a:p>
            <a:r>
              <a:rPr lang="de-DE" sz="2100" dirty="0" smtClean="0"/>
              <a:t>Wenn das Gesetz eine Form vorsieht, entfalten Verträge ohne Einhaltung dieser Form keine Rechtswirksamkeit. </a:t>
            </a:r>
            <a:endParaRPr lang="tr-TR" sz="2100" b="1" i="1" u="sng"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263DEAEF-1637-4FDA-BE0C-BD65E5165450}" type="datetime1">
              <a:rPr lang="de-DE" smtClean="0"/>
              <a:pPr/>
              <a:t>16.01.2013</a:t>
            </a:fld>
            <a:endParaRPr lang="de-DE"/>
          </a:p>
        </p:txBody>
      </p:sp>
      <p:sp>
        <p:nvSpPr>
          <p:cNvPr id="3" name="2 Altbilgi Yer Tutucusu"/>
          <p:cNvSpPr>
            <a:spLocks noGrp="1"/>
          </p:cNvSpPr>
          <p:nvPr>
            <p:ph type="ftr" sz="quarter" idx="11"/>
          </p:nvPr>
        </p:nvSpPr>
        <p:spPr/>
        <p:txBody>
          <a:bodyPr/>
          <a:lstStyle/>
          <a:p>
            <a:r>
              <a:rPr lang="de-DE" smtClean="0"/>
              <a:t>www.gencer-coll.eu</a:t>
            </a:r>
            <a:endParaRPr lang="de-DE" dirty="0"/>
          </a:p>
        </p:txBody>
      </p:sp>
      <p:sp>
        <p:nvSpPr>
          <p:cNvPr id="4" name="3 Slayt Numarası Yer Tutucusu"/>
          <p:cNvSpPr>
            <a:spLocks noGrp="1"/>
          </p:cNvSpPr>
          <p:nvPr>
            <p:ph type="sldNum" sz="quarter" idx="12"/>
          </p:nvPr>
        </p:nvSpPr>
        <p:spPr/>
        <p:txBody>
          <a:bodyPr/>
          <a:lstStyle/>
          <a:p>
            <a:fld id="{BEE2948E-B6F3-4081-9C2A-A2641D91FEA7}" type="slidenum">
              <a:rPr lang="de-DE" smtClean="0"/>
              <a:pPr/>
              <a:t>35</a:t>
            </a:fld>
            <a:endParaRPr lang="de-DE"/>
          </a:p>
        </p:txBody>
      </p:sp>
      <p:sp>
        <p:nvSpPr>
          <p:cNvPr id="5" name="4 Başlık"/>
          <p:cNvSpPr>
            <a:spLocks noGrp="1"/>
          </p:cNvSpPr>
          <p:nvPr>
            <p:ph type="title"/>
          </p:nvPr>
        </p:nvSpPr>
        <p:spPr/>
        <p:txBody>
          <a:bodyPr/>
          <a:lstStyle/>
          <a:p>
            <a:r>
              <a:rPr lang="de-DE" sz="2100" i="1" dirty="0"/>
              <a:t>Türkisches Vertragsrecht </a:t>
            </a:r>
            <a:r>
              <a:rPr lang="de-DE" sz="2100" i="1" dirty="0" smtClean="0"/>
              <a:t>IX</a:t>
            </a:r>
            <a:endParaRPr lang="tr-TR" sz="2100" i="1" dirty="0"/>
          </a:p>
        </p:txBody>
      </p:sp>
      <p:sp>
        <p:nvSpPr>
          <p:cNvPr id="6" name="5 İçerik Yer Tutucusu"/>
          <p:cNvSpPr>
            <a:spLocks noGrp="1"/>
          </p:cNvSpPr>
          <p:nvPr>
            <p:ph sz="half" idx="1"/>
          </p:nvPr>
        </p:nvSpPr>
        <p:spPr/>
        <p:txBody>
          <a:bodyPr/>
          <a:lstStyle/>
          <a:p>
            <a:pPr marL="0" indent="0">
              <a:buNone/>
            </a:pPr>
            <a:r>
              <a:rPr lang="de-DE" sz="2100" b="1" dirty="0" smtClean="0"/>
              <a:t>Vertragsinhalt und Grenzen</a:t>
            </a:r>
            <a:endParaRPr lang="tr-TR" sz="2100" b="1" dirty="0" smtClean="0"/>
          </a:p>
          <a:p>
            <a:endParaRPr lang="tr-TR" sz="2100" dirty="0" smtClean="0"/>
          </a:p>
          <a:p>
            <a:r>
              <a:rPr lang="de-DE" sz="2100" dirty="0" smtClean="0"/>
              <a:t>Die Parteien können den Vertragsinhalt im Rahmen der Grenzen des Gesetzes frei </a:t>
            </a:r>
            <a:r>
              <a:rPr lang="de-DE" sz="2100" dirty="0" smtClean="0"/>
              <a:t>bestimmen (Grundsatz der Vertragsfreiheit).</a:t>
            </a:r>
            <a:endParaRPr lang="tr-TR" sz="2100" dirty="0" smtClean="0"/>
          </a:p>
          <a:p>
            <a:pPr>
              <a:buNone/>
            </a:pPr>
            <a:r>
              <a:rPr lang="tr-TR" sz="2100" dirty="0" smtClean="0"/>
              <a:t> </a:t>
            </a:r>
          </a:p>
          <a:p>
            <a:r>
              <a:rPr lang="de-DE" sz="2100" dirty="0" smtClean="0"/>
              <a:t>Verträge, die gegen zwingendes Recht, die guten Sitten, die öffentliche Ordnung, gegen Persönlichkeitsrechte verstoßen oder auf eine unmögliche Leistung gerichtet sind, sind rechtsunwirksam.</a:t>
            </a:r>
            <a:endParaRPr lang="tr-TR" sz="2100" dirty="0" smtClean="0"/>
          </a:p>
          <a:p>
            <a:pPr>
              <a:buNone/>
            </a:pPr>
            <a:endParaRPr lang="tr-TR" sz="2200" dirty="0" smtClean="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263DEAEF-1637-4FDA-BE0C-BD65E5165450}" type="datetime1">
              <a:rPr lang="de-DE" smtClean="0"/>
              <a:pPr/>
              <a:t>16.01.2013</a:t>
            </a:fld>
            <a:endParaRPr lang="de-DE"/>
          </a:p>
        </p:txBody>
      </p:sp>
      <p:sp>
        <p:nvSpPr>
          <p:cNvPr id="3" name="2 Altbilgi Yer Tutucusu"/>
          <p:cNvSpPr>
            <a:spLocks noGrp="1"/>
          </p:cNvSpPr>
          <p:nvPr>
            <p:ph type="ftr" sz="quarter" idx="11"/>
          </p:nvPr>
        </p:nvSpPr>
        <p:spPr/>
        <p:txBody>
          <a:bodyPr/>
          <a:lstStyle/>
          <a:p>
            <a:r>
              <a:rPr lang="de-DE" smtClean="0"/>
              <a:t>www.gencer-coll.eu</a:t>
            </a:r>
            <a:endParaRPr lang="de-DE" dirty="0"/>
          </a:p>
        </p:txBody>
      </p:sp>
      <p:sp>
        <p:nvSpPr>
          <p:cNvPr id="4" name="3 Slayt Numarası Yer Tutucusu"/>
          <p:cNvSpPr>
            <a:spLocks noGrp="1"/>
          </p:cNvSpPr>
          <p:nvPr>
            <p:ph type="sldNum" sz="quarter" idx="12"/>
          </p:nvPr>
        </p:nvSpPr>
        <p:spPr/>
        <p:txBody>
          <a:bodyPr/>
          <a:lstStyle/>
          <a:p>
            <a:fld id="{BEE2948E-B6F3-4081-9C2A-A2641D91FEA7}" type="slidenum">
              <a:rPr lang="de-DE" smtClean="0"/>
              <a:pPr/>
              <a:t>36</a:t>
            </a:fld>
            <a:endParaRPr lang="de-DE"/>
          </a:p>
        </p:txBody>
      </p:sp>
      <p:sp>
        <p:nvSpPr>
          <p:cNvPr id="5" name="4 Başlık"/>
          <p:cNvSpPr>
            <a:spLocks noGrp="1"/>
          </p:cNvSpPr>
          <p:nvPr>
            <p:ph type="title"/>
          </p:nvPr>
        </p:nvSpPr>
        <p:spPr/>
        <p:txBody>
          <a:bodyPr/>
          <a:lstStyle/>
          <a:p>
            <a:r>
              <a:rPr lang="de-DE" sz="2100" i="1" dirty="0"/>
              <a:t>Türkisches Vertragsrecht X</a:t>
            </a:r>
            <a:endParaRPr lang="tr-TR" sz="2100" i="1" dirty="0"/>
          </a:p>
        </p:txBody>
      </p:sp>
      <p:sp>
        <p:nvSpPr>
          <p:cNvPr id="6" name="5 İçerik Yer Tutucusu"/>
          <p:cNvSpPr>
            <a:spLocks noGrp="1"/>
          </p:cNvSpPr>
          <p:nvPr>
            <p:ph sz="half" idx="1"/>
          </p:nvPr>
        </p:nvSpPr>
        <p:spPr/>
        <p:txBody>
          <a:bodyPr/>
          <a:lstStyle/>
          <a:p>
            <a:pPr marL="0" indent="0">
              <a:buNone/>
            </a:pPr>
            <a:r>
              <a:rPr lang="de-DE" sz="2100" b="1" dirty="0" smtClean="0"/>
              <a:t>Teilunwirksamkeit</a:t>
            </a:r>
          </a:p>
          <a:p>
            <a:endParaRPr lang="de-DE" sz="2100" dirty="0"/>
          </a:p>
          <a:p>
            <a:r>
              <a:rPr lang="de-DE" sz="2100" i="1" dirty="0" smtClean="0"/>
              <a:t>Grundsatz:</a:t>
            </a:r>
            <a:r>
              <a:rPr lang="de-DE" sz="2100" dirty="0" smtClean="0"/>
              <a:t> Die fehlende Rechtswirksamkeit einzelner Regelungen lässt die der restlichen Regelungen unberührt. </a:t>
            </a:r>
            <a:endParaRPr lang="tr-TR" sz="2100" b="1" i="1" u="sng" dirty="0" smtClean="0"/>
          </a:p>
          <a:p>
            <a:endParaRPr lang="tr-TR" sz="2100" dirty="0" smtClean="0"/>
          </a:p>
          <a:p>
            <a:r>
              <a:rPr lang="de-DE" sz="2100" i="1" dirty="0" smtClean="0"/>
              <a:t>Ausnahme:</a:t>
            </a:r>
            <a:r>
              <a:rPr lang="de-DE" sz="2100" dirty="0" smtClean="0"/>
              <a:t> wird die Erfüllung des Vertrages ohne die Anwendung der rechtsunwirksamen Regelungen unmöglich, wird der gesamte Vertrag rechtsunwirksam.</a:t>
            </a:r>
            <a:endParaRPr lang="tr-TR" sz="2100" dirty="0" smtClean="0"/>
          </a:p>
          <a:p>
            <a:endParaRPr lang="tr-TR" sz="2100"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263DEAEF-1637-4FDA-BE0C-BD65E5165450}" type="datetime1">
              <a:rPr lang="de-DE" smtClean="0"/>
              <a:pPr/>
              <a:t>16.01.2013</a:t>
            </a:fld>
            <a:endParaRPr lang="de-DE"/>
          </a:p>
        </p:txBody>
      </p:sp>
      <p:sp>
        <p:nvSpPr>
          <p:cNvPr id="3" name="2 Altbilgi Yer Tutucusu"/>
          <p:cNvSpPr>
            <a:spLocks noGrp="1"/>
          </p:cNvSpPr>
          <p:nvPr>
            <p:ph type="ftr" sz="quarter" idx="11"/>
          </p:nvPr>
        </p:nvSpPr>
        <p:spPr/>
        <p:txBody>
          <a:bodyPr/>
          <a:lstStyle/>
          <a:p>
            <a:r>
              <a:rPr lang="de-DE" smtClean="0"/>
              <a:t>www.gencer-coll.eu</a:t>
            </a:r>
            <a:endParaRPr lang="de-DE" dirty="0"/>
          </a:p>
        </p:txBody>
      </p:sp>
      <p:sp>
        <p:nvSpPr>
          <p:cNvPr id="4" name="3 Slayt Numarası Yer Tutucusu"/>
          <p:cNvSpPr>
            <a:spLocks noGrp="1"/>
          </p:cNvSpPr>
          <p:nvPr>
            <p:ph type="sldNum" sz="quarter" idx="12"/>
          </p:nvPr>
        </p:nvSpPr>
        <p:spPr/>
        <p:txBody>
          <a:bodyPr/>
          <a:lstStyle/>
          <a:p>
            <a:fld id="{BEE2948E-B6F3-4081-9C2A-A2641D91FEA7}" type="slidenum">
              <a:rPr lang="de-DE" smtClean="0"/>
              <a:pPr/>
              <a:t>37</a:t>
            </a:fld>
            <a:endParaRPr lang="de-DE"/>
          </a:p>
        </p:txBody>
      </p:sp>
      <p:sp>
        <p:nvSpPr>
          <p:cNvPr id="5" name="4 Başlık"/>
          <p:cNvSpPr>
            <a:spLocks noGrp="1"/>
          </p:cNvSpPr>
          <p:nvPr>
            <p:ph type="title"/>
          </p:nvPr>
        </p:nvSpPr>
        <p:spPr/>
        <p:txBody>
          <a:bodyPr/>
          <a:lstStyle/>
          <a:p>
            <a:r>
              <a:rPr lang="de-DE" sz="2100" i="1" dirty="0"/>
              <a:t>Türkisches Vertragsrecht </a:t>
            </a:r>
            <a:r>
              <a:rPr lang="de-DE" sz="2100" i="1" dirty="0" smtClean="0"/>
              <a:t>XI</a:t>
            </a:r>
            <a:endParaRPr lang="tr-TR" sz="2100" i="1" dirty="0"/>
          </a:p>
        </p:txBody>
      </p:sp>
      <p:sp>
        <p:nvSpPr>
          <p:cNvPr id="6" name="5 İçerik Yer Tutucusu"/>
          <p:cNvSpPr>
            <a:spLocks noGrp="1"/>
          </p:cNvSpPr>
          <p:nvPr>
            <p:ph sz="half" idx="1"/>
          </p:nvPr>
        </p:nvSpPr>
        <p:spPr/>
        <p:txBody>
          <a:bodyPr/>
          <a:lstStyle/>
          <a:p>
            <a:r>
              <a:rPr lang="de-DE" sz="2100" b="1" dirty="0" smtClean="0"/>
              <a:t>Verjährung</a:t>
            </a:r>
            <a:endParaRPr lang="tr-TR" sz="2100" b="1" dirty="0" smtClean="0"/>
          </a:p>
          <a:p>
            <a:endParaRPr lang="tr-TR" sz="2100" dirty="0" smtClean="0"/>
          </a:p>
          <a:p>
            <a:pPr>
              <a:buNone/>
            </a:pPr>
            <a:r>
              <a:rPr lang="tr-TR" sz="2100" dirty="0" smtClean="0"/>
              <a:t>	</a:t>
            </a:r>
            <a:r>
              <a:rPr lang="de-DE" sz="2100" dirty="0" smtClean="0"/>
              <a:t>Das Türkische Handelsgesetzbuch sieht für bestimmte Geschäfte </a:t>
            </a:r>
            <a:r>
              <a:rPr lang="de-DE" sz="2100" dirty="0" smtClean="0"/>
              <a:t>unterschiedliche Verjährungsfristen </a:t>
            </a:r>
            <a:r>
              <a:rPr lang="de-DE" sz="2100" dirty="0" smtClean="0"/>
              <a:t>vor; Artikel 146 Türkisches Obligationengesetz </a:t>
            </a:r>
            <a:r>
              <a:rPr lang="de-DE" sz="2100" dirty="0" smtClean="0"/>
              <a:t>begrenzt für </a:t>
            </a:r>
            <a:r>
              <a:rPr lang="de-DE" sz="2100" dirty="0" smtClean="0"/>
              <a:t>die Fälle, in denen gesetzlich keine Spezialregelungen vorhanden sind, die allgemeine Verjährungsfrist </a:t>
            </a:r>
            <a:r>
              <a:rPr lang="de-DE" sz="2100" dirty="0" smtClean="0"/>
              <a:t>auf </a:t>
            </a:r>
            <a:r>
              <a:rPr lang="de-DE" sz="2100" dirty="0" smtClean="0"/>
              <a:t>10 </a:t>
            </a:r>
            <a:r>
              <a:rPr lang="de-DE" sz="2100" dirty="0" smtClean="0"/>
              <a:t>Jahre. </a:t>
            </a:r>
            <a:endParaRPr lang="tr-TR" sz="2100" dirty="0" smtClean="0"/>
          </a:p>
          <a:p>
            <a:endParaRPr lang="tr-TR" sz="2100"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263DEAEF-1637-4FDA-BE0C-BD65E5165450}" type="datetime1">
              <a:rPr lang="de-DE" smtClean="0"/>
              <a:pPr/>
              <a:t>16.01.2013</a:t>
            </a:fld>
            <a:endParaRPr lang="de-DE"/>
          </a:p>
        </p:txBody>
      </p:sp>
      <p:sp>
        <p:nvSpPr>
          <p:cNvPr id="3" name="2 Altbilgi Yer Tutucusu"/>
          <p:cNvSpPr>
            <a:spLocks noGrp="1"/>
          </p:cNvSpPr>
          <p:nvPr>
            <p:ph type="ftr" sz="quarter" idx="11"/>
          </p:nvPr>
        </p:nvSpPr>
        <p:spPr/>
        <p:txBody>
          <a:bodyPr/>
          <a:lstStyle/>
          <a:p>
            <a:r>
              <a:rPr lang="de-DE" smtClean="0"/>
              <a:t>www.gencer-coll.eu</a:t>
            </a:r>
            <a:endParaRPr lang="de-DE" dirty="0"/>
          </a:p>
        </p:txBody>
      </p:sp>
      <p:sp>
        <p:nvSpPr>
          <p:cNvPr id="4" name="3 Slayt Numarası Yer Tutucusu"/>
          <p:cNvSpPr>
            <a:spLocks noGrp="1"/>
          </p:cNvSpPr>
          <p:nvPr>
            <p:ph type="sldNum" sz="quarter" idx="12"/>
          </p:nvPr>
        </p:nvSpPr>
        <p:spPr/>
        <p:txBody>
          <a:bodyPr/>
          <a:lstStyle/>
          <a:p>
            <a:fld id="{BEE2948E-B6F3-4081-9C2A-A2641D91FEA7}" type="slidenum">
              <a:rPr lang="de-DE" smtClean="0"/>
              <a:pPr/>
              <a:t>38</a:t>
            </a:fld>
            <a:endParaRPr lang="de-DE"/>
          </a:p>
        </p:txBody>
      </p:sp>
      <p:sp>
        <p:nvSpPr>
          <p:cNvPr id="5" name="4 Başlık"/>
          <p:cNvSpPr>
            <a:spLocks noGrp="1"/>
          </p:cNvSpPr>
          <p:nvPr>
            <p:ph type="title"/>
          </p:nvPr>
        </p:nvSpPr>
        <p:spPr/>
        <p:txBody>
          <a:bodyPr/>
          <a:lstStyle/>
          <a:p>
            <a:r>
              <a:rPr lang="de-DE" sz="2100" i="1" dirty="0"/>
              <a:t>Türkisches Vertragsrecht </a:t>
            </a:r>
            <a:r>
              <a:rPr lang="de-DE" sz="2100" i="1" dirty="0" smtClean="0"/>
              <a:t>XII</a:t>
            </a:r>
            <a:endParaRPr lang="tr-TR" sz="2100" i="1" dirty="0"/>
          </a:p>
        </p:txBody>
      </p:sp>
      <p:sp>
        <p:nvSpPr>
          <p:cNvPr id="6" name="5 İçerik Yer Tutucusu"/>
          <p:cNvSpPr>
            <a:spLocks noGrp="1"/>
          </p:cNvSpPr>
          <p:nvPr>
            <p:ph sz="half" idx="1"/>
          </p:nvPr>
        </p:nvSpPr>
        <p:spPr/>
        <p:txBody>
          <a:bodyPr/>
          <a:lstStyle/>
          <a:p>
            <a:r>
              <a:rPr lang="de-DE" sz="2100" dirty="0" smtClean="0"/>
              <a:t>Gemäß Artikel </a:t>
            </a:r>
            <a:r>
              <a:rPr lang="tr-TR" sz="2100" dirty="0" smtClean="0"/>
              <a:t>147</a:t>
            </a:r>
            <a:r>
              <a:rPr lang="de-DE" sz="2100" dirty="0" smtClean="0"/>
              <a:t> des Türkischen Obligationengesetzes ist in folgenden Angelegenheiten eine fünfjährige Verjährungsfrist anzuwenden:</a:t>
            </a:r>
          </a:p>
          <a:p>
            <a:pPr marL="0" indent="0">
              <a:buNone/>
            </a:pPr>
            <a:r>
              <a:rPr lang="de-DE" sz="2100" dirty="0" smtClean="0"/>
              <a:t> </a:t>
            </a:r>
          </a:p>
          <a:p>
            <a:pPr>
              <a:buNone/>
            </a:pPr>
            <a:r>
              <a:rPr lang="tr-TR" sz="2100" dirty="0" smtClean="0"/>
              <a:t>	- 	</a:t>
            </a:r>
            <a:r>
              <a:rPr lang="de-DE" sz="2100" dirty="0" smtClean="0"/>
              <a:t>Mietzinsforderungen</a:t>
            </a:r>
            <a:r>
              <a:rPr lang="tr-TR" sz="2100" dirty="0" smtClean="0"/>
              <a:t>, </a:t>
            </a:r>
            <a:r>
              <a:rPr lang="de-DE" sz="2100" dirty="0" smtClean="0"/>
              <a:t>Zinsen auf die 	Hauptforderung und ähnliche wiederkehrende 	Leistungen. </a:t>
            </a:r>
            <a:endParaRPr lang="tr-TR" sz="2100" dirty="0" smtClean="0"/>
          </a:p>
          <a:p>
            <a:pPr>
              <a:spcBef>
                <a:spcPts val="600"/>
              </a:spcBef>
              <a:buNone/>
            </a:pPr>
            <a:r>
              <a:rPr lang="tr-TR" sz="2100" dirty="0" smtClean="0"/>
              <a:t>	- 	</a:t>
            </a:r>
            <a:r>
              <a:rPr lang="de-DE" sz="2100" dirty="0" smtClean="0"/>
              <a:t>Übernachtungskosten in Hotels, Motels, 	Pensionen und Ferienanlagen und </a:t>
            </a:r>
            <a:r>
              <a:rPr lang="de-DE" sz="2100" dirty="0" smtClean="0"/>
              <a:t>Rechnungen </a:t>
            </a:r>
            <a:r>
              <a:rPr lang="de-DE" sz="2100" dirty="0" smtClean="0"/>
              <a:t>	von Gastronomie- und ähnlichen Betrieben. </a:t>
            </a:r>
            <a:endParaRPr lang="tr-TR" sz="2100" dirty="0" smtClean="0"/>
          </a:p>
          <a:p>
            <a:pPr>
              <a:spcBef>
                <a:spcPts val="600"/>
              </a:spcBef>
              <a:buNone/>
            </a:pPr>
            <a:r>
              <a:rPr lang="tr-TR" sz="2100" dirty="0" smtClean="0"/>
              <a:t>	- 	</a:t>
            </a:r>
            <a:r>
              <a:rPr lang="de-DE" sz="2100" dirty="0" smtClean="0"/>
              <a:t>Rechnungen von Handwerkerleistungen und 	Kleingewerbetreibenden.</a:t>
            </a:r>
            <a:endParaRPr lang="tr-TR" dirty="0" smtClean="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263DEAEF-1637-4FDA-BE0C-BD65E5165450}" type="datetime1">
              <a:rPr lang="de-DE" smtClean="0"/>
              <a:pPr/>
              <a:t>16.01.2013</a:t>
            </a:fld>
            <a:endParaRPr lang="de-DE"/>
          </a:p>
        </p:txBody>
      </p:sp>
      <p:sp>
        <p:nvSpPr>
          <p:cNvPr id="3" name="2 Altbilgi Yer Tutucusu"/>
          <p:cNvSpPr>
            <a:spLocks noGrp="1"/>
          </p:cNvSpPr>
          <p:nvPr>
            <p:ph type="ftr" sz="quarter" idx="11"/>
          </p:nvPr>
        </p:nvSpPr>
        <p:spPr/>
        <p:txBody>
          <a:bodyPr/>
          <a:lstStyle/>
          <a:p>
            <a:r>
              <a:rPr lang="de-DE" smtClean="0"/>
              <a:t>www.gencer-coll.eu</a:t>
            </a:r>
            <a:endParaRPr lang="de-DE" dirty="0"/>
          </a:p>
        </p:txBody>
      </p:sp>
      <p:sp>
        <p:nvSpPr>
          <p:cNvPr id="4" name="3 Slayt Numarası Yer Tutucusu"/>
          <p:cNvSpPr>
            <a:spLocks noGrp="1"/>
          </p:cNvSpPr>
          <p:nvPr>
            <p:ph type="sldNum" sz="quarter" idx="12"/>
          </p:nvPr>
        </p:nvSpPr>
        <p:spPr/>
        <p:txBody>
          <a:bodyPr/>
          <a:lstStyle/>
          <a:p>
            <a:fld id="{BEE2948E-B6F3-4081-9C2A-A2641D91FEA7}" type="slidenum">
              <a:rPr lang="de-DE" smtClean="0"/>
              <a:pPr/>
              <a:t>39</a:t>
            </a:fld>
            <a:endParaRPr lang="de-DE"/>
          </a:p>
        </p:txBody>
      </p:sp>
      <p:sp>
        <p:nvSpPr>
          <p:cNvPr id="5" name="4 Başlık"/>
          <p:cNvSpPr>
            <a:spLocks noGrp="1"/>
          </p:cNvSpPr>
          <p:nvPr>
            <p:ph type="title"/>
          </p:nvPr>
        </p:nvSpPr>
        <p:spPr>
          <a:xfrm>
            <a:off x="251520" y="1268760"/>
            <a:ext cx="7200802" cy="432048"/>
          </a:xfrm>
        </p:spPr>
        <p:txBody>
          <a:bodyPr/>
          <a:lstStyle/>
          <a:p>
            <a:r>
              <a:rPr lang="de-DE" sz="2100" i="1" dirty="0"/>
              <a:t>Türkisches Vertragsrecht </a:t>
            </a:r>
            <a:r>
              <a:rPr lang="de-DE" sz="2100" i="1" dirty="0" smtClean="0"/>
              <a:t>XIII</a:t>
            </a:r>
            <a:endParaRPr lang="tr-TR" sz="2100" i="1" dirty="0"/>
          </a:p>
        </p:txBody>
      </p:sp>
      <p:sp>
        <p:nvSpPr>
          <p:cNvPr id="6" name="5 İçerik Yer Tutucusu"/>
          <p:cNvSpPr>
            <a:spLocks noGrp="1"/>
          </p:cNvSpPr>
          <p:nvPr>
            <p:ph sz="half" idx="1"/>
          </p:nvPr>
        </p:nvSpPr>
        <p:spPr/>
        <p:txBody>
          <a:bodyPr/>
          <a:lstStyle/>
          <a:p>
            <a:pPr>
              <a:buFontTx/>
              <a:buChar char="-"/>
            </a:pPr>
            <a:r>
              <a:rPr lang="de-DE" sz="2100" dirty="0" smtClean="0"/>
              <a:t>Forderungen von Gesellschaftern untereinander aus dem Gesellschaftsvertrag; Forderungen von Geschäftsführern, Prokuristen, Aufsichtspersonen und Gesellschaftern gegenüber der Gesellschaft. </a:t>
            </a:r>
          </a:p>
          <a:p>
            <a:pPr>
              <a:buFontTx/>
              <a:buChar char="-"/>
            </a:pPr>
            <a:r>
              <a:rPr lang="de-DE" sz="2100" dirty="0" smtClean="0"/>
              <a:t>Forderungen aus einem Auftrags- oder Kommissionsgeschäft, einem Agenturvertrag und aus dem Maklervertrag außer der Maklergebühr.</a:t>
            </a:r>
          </a:p>
          <a:p>
            <a:pPr>
              <a:buFontTx/>
              <a:buChar char="-"/>
            </a:pPr>
            <a:r>
              <a:rPr lang="de-DE" sz="2100" dirty="0" smtClean="0"/>
              <a:t>Forderungen aus Werkvertrag außer in den Fällen, in denen die Werkleistung nicht erbracht oder stark mangelhaft erbracht wird.</a:t>
            </a:r>
            <a:endParaRPr lang="tr-TR" sz="21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p:cNvSpPr>
            <a:spLocks noGrp="1"/>
          </p:cNvSpPr>
          <p:nvPr>
            <p:ph type="dt" sz="half" idx="10"/>
          </p:nvPr>
        </p:nvSpPr>
        <p:spPr/>
        <p:txBody>
          <a:bodyPr/>
          <a:lstStyle/>
          <a:p>
            <a:fld id="{01DCFE70-CD6A-4FA6-9B39-594BCCEA45D4}" type="datetime1">
              <a:rPr lang="de-DE" smtClean="0"/>
              <a:pPr/>
              <a:t>16.01.2013</a:t>
            </a:fld>
            <a:endParaRPr lang="de-DE"/>
          </a:p>
        </p:txBody>
      </p:sp>
      <p:sp>
        <p:nvSpPr>
          <p:cNvPr id="5" name="Fußzeilenplatzhalter 4"/>
          <p:cNvSpPr>
            <a:spLocks noGrp="1"/>
          </p:cNvSpPr>
          <p:nvPr>
            <p:ph type="ftr" sz="quarter" idx="11"/>
          </p:nvPr>
        </p:nvSpPr>
        <p:spPr/>
        <p:txBody>
          <a:bodyPr/>
          <a:lstStyle/>
          <a:p>
            <a:r>
              <a:rPr lang="de-DE" smtClean="0"/>
              <a:t>www.gencer-coll.eu</a:t>
            </a:r>
            <a:endParaRPr lang="de-DE"/>
          </a:p>
        </p:txBody>
      </p:sp>
      <p:sp>
        <p:nvSpPr>
          <p:cNvPr id="6" name="Foliennummernplatzhalter 5"/>
          <p:cNvSpPr>
            <a:spLocks noGrp="1"/>
          </p:cNvSpPr>
          <p:nvPr>
            <p:ph type="sldNum" sz="quarter" idx="12"/>
          </p:nvPr>
        </p:nvSpPr>
        <p:spPr/>
        <p:txBody>
          <a:bodyPr/>
          <a:lstStyle/>
          <a:p>
            <a:fld id="{BEE2948E-B6F3-4081-9C2A-A2641D91FEA7}" type="slidenum">
              <a:rPr lang="de-DE" smtClean="0"/>
              <a:pPr/>
              <a:t>4</a:t>
            </a:fld>
            <a:endParaRPr lang="de-DE"/>
          </a:p>
        </p:txBody>
      </p:sp>
      <p:grpSp>
        <p:nvGrpSpPr>
          <p:cNvPr id="2" name="Gruppieren 20"/>
          <p:cNvGrpSpPr/>
          <p:nvPr/>
        </p:nvGrpSpPr>
        <p:grpSpPr>
          <a:xfrm>
            <a:off x="1000100" y="1428736"/>
            <a:ext cx="785818" cy="3857652"/>
            <a:chOff x="1000100" y="1639137"/>
            <a:chExt cx="785818" cy="3646354"/>
          </a:xfrm>
        </p:grpSpPr>
        <p:sp>
          <p:nvSpPr>
            <p:cNvPr id="9" name="Rechteck 8"/>
            <p:cNvSpPr/>
            <p:nvPr/>
          </p:nvSpPr>
          <p:spPr>
            <a:xfrm>
              <a:off x="1000100" y="1639137"/>
              <a:ext cx="785818" cy="1218359"/>
            </a:xfrm>
            <a:prstGeom prst="rect">
              <a:avLst/>
            </a:prstGeom>
            <a:solidFill>
              <a:srgbClr val="353330">
                <a:alpha val="8000"/>
              </a:srgbClr>
            </a:solidFill>
            <a:ln>
              <a:solidFill>
                <a:srgbClr val="FAF4E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 name="Rechteck 13"/>
            <p:cNvSpPr/>
            <p:nvPr/>
          </p:nvSpPr>
          <p:spPr>
            <a:xfrm>
              <a:off x="1000100" y="2928934"/>
              <a:ext cx="785818" cy="714380"/>
            </a:xfrm>
            <a:prstGeom prst="rect">
              <a:avLst/>
            </a:prstGeom>
            <a:solidFill>
              <a:srgbClr val="353330">
                <a:alpha val="9000"/>
              </a:srgbClr>
            </a:solidFill>
            <a:ln>
              <a:solidFill>
                <a:srgbClr val="FAF4E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5" name="Rechteck 14"/>
            <p:cNvSpPr/>
            <p:nvPr/>
          </p:nvSpPr>
          <p:spPr>
            <a:xfrm>
              <a:off x="1000100" y="3714752"/>
              <a:ext cx="785818" cy="714380"/>
            </a:xfrm>
            <a:prstGeom prst="rect">
              <a:avLst/>
            </a:prstGeom>
            <a:solidFill>
              <a:srgbClr val="353330">
                <a:alpha val="10000"/>
              </a:srgbClr>
            </a:solidFill>
            <a:ln>
              <a:solidFill>
                <a:srgbClr val="FAF4E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6" name="Rechteck 15"/>
            <p:cNvSpPr/>
            <p:nvPr/>
          </p:nvSpPr>
          <p:spPr>
            <a:xfrm>
              <a:off x="1000100" y="4500570"/>
              <a:ext cx="785818" cy="784921"/>
            </a:xfrm>
            <a:prstGeom prst="rect">
              <a:avLst/>
            </a:prstGeom>
            <a:solidFill>
              <a:srgbClr val="353330">
                <a:alpha val="10000"/>
              </a:srgbClr>
            </a:solidFill>
            <a:ln>
              <a:solidFill>
                <a:srgbClr val="FAF4E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7" name="Textfeld 16"/>
            <p:cNvSpPr txBox="1"/>
            <p:nvPr/>
          </p:nvSpPr>
          <p:spPr>
            <a:xfrm>
              <a:off x="1142976" y="1706662"/>
              <a:ext cx="642942" cy="727296"/>
            </a:xfrm>
            <a:prstGeom prst="rect">
              <a:avLst/>
            </a:prstGeom>
            <a:noFill/>
          </p:spPr>
          <p:txBody>
            <a:bodyPr wrap="square" rtlCol="0">
              <a:spAutoFit/>
            </a:bodyPr>
            <a:lstStyle/>
            <a:p>
              <a:r>
                <a:rPr lang="tr-TR" sz="4400" dirty="0" smtClean="0">
                  <a:solidFill>
                    <a:srgbClr val="FAF4E7"/>
                  </a:solidFill>
                  <a:latin typeface="TurkishHlv" pitchFamily="34" charset="0"/>
                </a:rPr>
                <a:t>5</a:t>
              </a:r>
              <a:endParaRPr lang="de-DE" sz="4400" dirty="0">
                <a:solidFill>
                  <a:srgbClr val="FAF4E7"/>
                </a:solidFill>
                <a:latin typeface="TurkishHlv" pitchFamily="34" charset="0"/>
              </a:endParaRPr>
            </a:p>
          </p:txBody>
        </p:sp>
        <p:sp>
          <p:nvSpPr>
            <p:cNvPr id="18" name="Textfeld 17"/>
            <p:cNvSpPr txBox="1"/>
            <p:nvPr/>
          </p:nvSpPr>
          <p:spPr>
            <a:xfrm>
              <a:off x="1142976" y="2873873"/>
              <a:ext cx="642942" cy="769441"/>
            </a:xfrm>
            <a:prstGeom prst="rect">
              <a:avLst/>
            </a:prstGeom>
            <a:noFill/>
          </p:spPr>
          <p:txBody>
            <a:bodyPr wrap="square" rtlCol="0">
              <a:spAutoFit/>
            </a:bodyPr>
            <a:lstStyle/>
            <a:p>
              <a:r>
                <a:rPr lang="tr-TR" sz="4400" dirty="0" smtClean="0">
                  <a:solidFill>
                    <a:srgbClr val="FAF4E7"/>
                  </a:solidFill>
                  <a:latin typeface="TurkishHlv" pitchFamily="34" charset="0"/>
                </a:rPr>
                <a:t>6</a:t>
              </a:r>
              <a:endParaRPr lang="de-DE" sz="4400" dirty="0">
                <a:solidFill>
                  <a:srgbClr val="FAF4E7"/>
                </a:solidFill>
                <a:latin typeface="TurkishHlv" pitchFamily="34" charset="0"/>
              </a:endParaRPr>
            </a:p>
          </p:txBody>
        </p:sp>
        <p:sp>
          <p:nvSpPr>
            <p:cNvPr id="19" name="Textfeld 18"/>
            <p:cNvSpPr txBox="1"/>
            <p:nvPr/>
          </p:nvSpPr>
          <p:spPr>
            <a:xfrm>
              <a:off x="1142976" y="3659691"/>
              <a:ext cx="642942" cy="769441"/>
            </a:xfrm>
            <a:prstGeom prst="rect">
              <a:avLst/>
            </a:prstGeom>
            <a:noFill/>
          </p:spPr>
          <p:txBody>
            <a:bodyPr wrap="square" rtlCol="0">
              <a:spAutoFit/>
            </a:bodyPr>
            <a:lstStyle/>
            <a:p>
              <a:r>
                <a:rPr lang="tr-TR" sz="4400" dirty="0" smtClean="0">
                  <a:solidFill>
                    <a:srgbClr val="FAF4E7"/>
                  </a:solidFill>
                  <a:latin typeface="TurkishHlv" pitchFamily="34" charset="0"/>
                </a:rPr>
                <a:t>7</a:t>
              </a:r>
              <a:endParaRPr lang="de-DE" sz="4400" dirty="0">
                <a:solidFill>
                  <a:srgbClr val="FAF4E7"/>
                </a:solidFill>
                <a:latin typeface="TurkishHlv" pitchFamily="34" charset="0"/>
              </a:endParaRPr>
            </a:p>
          </p:txBody>
        </p:sp>
        <p:sp>
          <p:nvSpPr>
            <p:cNvPr id="20" name="Textfeld 19"/>
            <p:cNvSpPr txBox="1"/>
            <p:nvPr/>
          </p:nvSpPr>
          <p:spPr>
            <a:xfrm>
              <a:off x="1142976" y="4500570"/>
              <a:ext cx="642942" cy="769441"/>
            </a:xfrm>
            <a:prstGeom prst="rect">
              <a:avLst/>
            </a:prstGeom>
            <a:noFill/>
          </p:spPr>
          <p:txBody>
            <a:bodyPr wrap="square" rtlCol="0">
              <a:spAutoFit/>
            </a:bodyPr>
            <a:lstStyle/>
            <a:p>
              <a:r>
                <a:rPr lang="tr-TR" sz="4400" dirty="0" smtClean="0">
                  <a:solidFill>
                    <a:srgbClr val="FAF4E7"/>
                  </a:solidFill>
                  <a:latin typeface="TurkishHlv" pitchFamily="34" charset="0"/>
                </a:rPr>
                <a:t>8</a:t>
              </a:r>
              <a:endParaRPr lang="de-DE" sz="4400" dirty="0">
                <a:solidFill>
                  <a:srgbClr val="FAF4E7"/>
                </a:solidFill>
                <a:latin typeface="TurkishHlv" pitchFamily="34" charset="0"/>
              </a:endParaRPr>
            </a:p>
          </p:txBody>
        </p:sp>
      </p:grpSp>
      <p:grpSp>
        <p:nvGrpSpPr>
          <p:cNvPr id="3" name="Gruppieren 26"/>
          <p:cNvGrpSpPr/>
          <p:nvPr/>
        </p:nvGrpSpPr>
        <p:grpSpPr>
          <a:xfrm>
            <a:off x="1928794" y="1428736"/>
            <a:ext cx="5810418" cy="3857652"/>
            <a:chOff x="1857356" y="1489914"/>
            <a:chExt cx="5810418" cy="3857652"/>
          </a:xfrm>
        </p:grpSpPr>
        <p:sp>
          <p:nvSpPr>
            <p:cNvPr id="7" name="Rechteck 6"/>
            <p:cNvSpPr/>
            <p:nvPr/>
          </p:nvSpPr>
          <p:spPr>
            <a:xfrm>
              <a:off x="1857356" y="1489914"/>
              <a:ext cx="5786478" cy="1285884"/>
            </a:xfrm>
            <a:prstGeom prst="rect">
              <a:avLst/>
            </a:prstGeom>
            <a:solidFill>
              <a:srgbClr val="353330">
                <a:alpha val="10000"/>
              </a:srgbClr>
            </a:solidFill>
            <a:ln>
              <a:solidFill>
                <a:srgbClr val="FAF4E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800" dirty="0"/>
            </a:p>
          </p:txBody>
        </p:sp>
        <p:sp>
          <p:nvSpPr>
            <p:cNvPr id="10" name="Rechteck 9"/>
            <p:cNvSpPr/>
            <p:nvPr/>
          </p:nvSpPr>
          <p:spPr>
            <a:xfrm>
              <a:off x="1857356" y="2847236"/>
              <a:ext cx="5786478" cy="785818"/>
            </a:xfrm>
            <a:prstGeom prst="rect">
              <a:avLst/>
            </a:prstGeom>
            <a:solidFill>
              <a:srgbClr val="353330">
                <a:alpha val="10000"/>
              </a:srgbClr>
            </a:solidFill>
            <a:ln>
              <a:solidFill>
                <a:srgbClr val="FAF4E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1" name="Rechteck 10"/>
            <p:cNvSpPr/>
            <p:nvPr/>
          </p:nvSpPr>
          <p:spPr>
            <a:xfrm>
              <a:off x="1857356" y="3704492"/>
              <a:ext cx="5786478" cy="714380"/>
            </a:xfrm>
            <a:prstGeom prst="rect">
              <a:avLst/>
            </a:prstGeom>
            <a:solidFill>
              <a:srgbClr val="353330">
                <a:alpha val="10000"/>
              </a:srgbClr>
            </a:solidFill>
            <a:ln>
              <a:solidFill>
                <a:srgbClr val="FAF4E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 name="Rechteck 12"/>
            <p:cNvSpPr/>
            <p:nvPr/>
          </p:nvSpPr>
          <p:spPr>
            <a:xfrm>
              <a:off x="1857356" y="4490310"/>
              <a:ext cx="5786478" cy="857256"/>
            </a:xfrm>
            <a:prstGeom prst="rect">
              <a:avLst/>
            </a:prstGeom>
            <a:solidFill>
              <a:srgbClr val="353330">
                <a:alpha val="10000"/>
              </a:srgbClr>
            </a:solidFill>
            <a:ln>
              <a:solidFill>
                <a:srgbClr val="FAF4E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3" name="Textfeld 22"/>
            <p:cNvSpPr txBox="1"/>
            <p:nvPr/>
          </p:nvSpPr>
          <p:spPr>
            <a:xfrm>
              <a:off x="1906564" y="1704228"/>
              <a:ext cx="5715040" cy="830997"/>
            </a:xfrm>
            <a:prstGeom prst="rect">
              <a:avLst/>
            </a:prstGeom>
            <a:noFill/>
          </p:spPr>
          <p:txBody>
            <a:bodyPr wrap="square" rtlCol="0">
              <a:spAutoFit/>
            </a:bodyPr>
            <a:lstStyle/>
            <a:p>
              <a:r>
                <a:rPr lang="de-DE" sz="2400" b="1" dirty="0" smtClean="0">
                  <a:latin typeface="Arial" pitchFamily="34" charset="0"/>
                  <a:cs typeface="Arial" pitchFamily="34" charset="0"/>
                </a:rPr>
                <a:t>Interkulturelle Kompetenz und Rhetorik bei Vertragsverhandlungen</a:t>
              </a:r>
              <a:endParaRPr lang="tr-TR" sz="2400" dirty="0">
                <a:latin typeface="Arial" pitchFamily="34" charset="0"/>
                <a:cs typeface="Arial" pitchFamily="34" charset="0"/>
              </a:endParaRPr>
            </a:p>
          </p:txBody>
        </p:sp>
        <p:sp>
          <p:nvSpPr>
            <p:cNvPr id="24" name="Textfeld 23"/>
            <p:cNvSpPr txBox="1"/>
            <p:nvPr/>
          </p:nvSpPr>
          <p:spPr>
            <a:xfrm>
              <a:off x="1928794" y="2990112"/>
              <a:ext cx="5738980" cy="523220"/>
            </a:xfrm>
            <a:prstGeom prst="rect">
              <a:avLst/>
            </a:prstGeom>
            <a:noFill/>
          </p:spPr>
          <p:txBody>
            <a:bodyPr wrap="square" rtlCol="0">
              <a:spAutoFit/>
            </a:bodyPr>
            <a:lstStyle/>
            <a:p>
              <a:r>
                <a:rPr lang="de-DE" sz="2400" b="1" dirty="0" smtClean="0">
                  <a:latin typeface="Arial" pitchFamily="34" charset="0"/>
                  <a:cs typeface="Arial" pitchFamily="34" charset="0"/>
                </a:rPr>
                <a:t>Besondere Regelungen A</a:t>
              </a:r>
              <a:r>
                <a:rPr lang="de-DE" sz="2800" b="1" dirty="0" smtClean="0">
                  <a:latin typeface="Arial" pitchFamily="34" charset="0"/>
                  <a:cs typeface="Arial" pitchFamily="34" charset="0"/>
                </a:rPr>
                <a:t>	</a:t>
              </a:r>
              <a:endParaRPr lang="tr-TR" sz="2800" b="1" dirty="0">
                <a:latin typeface="Arial" pitchFamily="34" charset="0"/>
                <a:cs typeface="Arial" pitchFamily="34" charset="0"/>
              </a:endParaRPr>
            </a:p>
          </p:txBody>
        </p:sp>
        <p:sp>
          <p:nvSpPr>
            <p:cNvPr id="25" name="Textfeld 24"/>
            <p:cNvSpPr txBox="1"/>
            <p:nvPr/>
          </p:nvSpPr>
          <p:spPr>
            <a:xfrm>
              <a:off x="1940764" y="3784956"/>
              <a:ext cx="5715040" cy="461665"/>
            </a:xfrm>
            <a:prstGeom prst="rect">
              <a:avLst/>
            </a:prstGeom>
            <a:noFill/>
          </p:spPr>
          <p:txBody>
            <a:bodyPr wrap="square" rtlCol="0">
              <a:spAutoFit/>
            </a:bodyPr>
            <a:lstStyle/>
            <a:p>
              <a:r>
                <a:rPr lang="de-DE" sz="2400" b="1" dirty="0" smtClean="0">
                  <a:latin typeface="Arial" pitchFamily="34" charset="0"/>
                  <a:cs typeface="Arial" pitchFamily="34" charset="0"/>
                </a:rPr>
                <a:t>Besondere Regelungen </a:t>
              </a:r>
              <a:r>
                <a:rPr lang="de-DE" sz="2400" b="1" dirty="0">
                  <a:latin typeface="Arial" pitchFamily="34" charset="0"/>
                  <a:cs typeface="Arial" pitchFamily="34" charset="0"/>
                </a:rPr>
                <a:t>B</a:t>
              </a:r>
              <a:endParaRPr lang="tr-TR" sz="2400" dirty="0">
                <a:latin typeface="Arial" pitchFamily="34" charset="0"/>
                <a:cs typeface="Arial" pitchFamily="34" charset="0"/>
              </a:endParaRPr>
            </a:p>
          </p:txBody>
        </p:sp>
        <p:sp>
          <p:nvSpPr>
            <p:cNvPr id="26" name="Textfeld 25"/>
            <p:cNvSpPr txBox="1"/>
            <p:nvPr/>
          </p:nvSpPr>
          <p:spPr>
            <a:xfrm>
              <a:off x="1928794" y="4704624"/>
              <a:ext cx="5715040" cy="461665"/>
            </a:xfrm>
            <a:prstGeom prst="rect">
              <a:avLst/>
            </a:prstGeom>
            <a:noFill/>
          </p:spPr>
          <p:txBody>
            <a:bodyPr wrap="square" rtlCol="0">
              <a:spAutoFit/>
            </a:bodyPr>
            <a:lstStyle/>
            <a:p>
              <a:r>
                <a:rPr lang="de-DE" sz="2400" b="1" dirty="0" smtClean="0">
                  <a:latin typeface="Arial" pitchFamily="34" charset="0"/>
                  <a:cs typeface="Arial" pitchFamily="34" charset="0"/>
                </a:rPr>
                <a:t>Rechtsdurchsetzung</a:t>
              </a:r>
            </a:p>
          </p:txBody>
        </p:sp>
      </p:gr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263DEAEF-1637-4FDA-BE0C-BD65E5165450}" type="datetime1">
              <a:rPr lang="de-DE" smtClean="0"/>
              <a:pPr/>
              <a:t>16.01.2013</a:t>
            </a:fld>
            <a:endParaRPr lang="de-DE"/>
          </a:p>
        </p:txBody>
      </p:sp>
      <p:sp>
        <p:nvSpPr>
          <p:cNvPr id="3" name="2 Altbilgi Yer Tutucusu"/>
          <p:cNvSpPr>
            <a:spLocks noGrp="1"/>
          </p:cNvSpPr>
          <p:nvPr>
            <p:ph type="ftr" sz="quarter" idx="11"/>
          </p:nvPr>
        </p:nvSpPr>
        <p:spPr/>
        <p:txBody>
          <a:bodyPr/>
          <a:lstStyle/>
          <a:p>
            <a:r>
              <a:rPr lang="de-DE" smtClean="0"/>
              <a:t>www.gencer-coll.eu</a:t>
            </a:r>
            <a:endParaRPr lang="de-DE" dirty="0"/>
          </a:p>
        </p:txBody>
      </p:sp>
      <p:sp>
        <p:nvSpPr>
          <p:cNvPr id="4" name="3 Slayt Numarası Yer Tutucusu"/>
          <p:cNvSpPr>
            <a:spLocks noGrp="1"/>
          </p:cNvSpPr>
          <p:nvPr>
            <p:ph type="sldNum" sz="quarter" idx="12"/>
          </p:nvPr>
        </p:nvSpPr>
        <p:spPr/>
        <p:txBody>
          <a:bodyPr/>
          <a:lstStyle/>
          <a:p>
            <a:fld id="{BEE2948E-B6F3-4081-9C2A-A2641D91FEA7}" type="slidenum">
              <a:rPr lang="de-DE" smtClean="0"/>
              <a:pPr/>
              <a:t>40</a:t>
            </a:fld>
            <a:endParaRPr lang="de-DE"/>
          </a:p>
        </p:txBody>
      </p:sp>
      <p:sp>
        <p:nvSpPr>
          <p:cNvPr id="5" name="4 Başlık"/>
          <p:cNvSpPr>
            <a:spLocks noGrp="1"/>
          </p:cNvSpPr>
          <p:nvPr>
            <p:ph type="title"/>
          </p:nvPr>
        </p:nvSpPr>
        <p:spPr/>
        <p:txBody>
          <a:bodyPr/>
          <a:lstStyle/>
          <a:p>
            <a:r>
              <a:rPr lang="de-DE" sz="2100" i="1" dirty="0"/>
              <a:t>Türkisches Vertragsrecht </a:t>
            </a:r>
            <a:r>
              <a:rPr lang="de-DE" sz="2100" i="1" dirty="0" smtClean="0"/>
              <a:t>XIV</a:t>
            </a:r>
            <a:endParaRPr lang="tr-TR" sz="2100" i="1" dirty="0"/>
          </a:p>
        </p:txBody>
      </p:sp>
      <p:sp>
        <p:nvSpPr>
          <p:cNvPr id="6" name="5 İçerik Yer Tutucusu"/>
          <p:cNvSpPr>
            <a:spLocks noGrp="1"/>
          </p:cNvSpPr>
          <p:nvPr>
            <p:ph sz="half" idx="1"/>
          </p:nvPr>
        </p:nvSpPr>
        <p:spPr/>
        <p:txBody>
          <a:bodyPr/>
          <a:lstStyle/>
          <a:p>
            <a:pPr marL="0" indent="0">
              <a:buNone/>
            </a:pPr>
            <a:r>
              <a:rPr lang="de-DE" sz="2100" b="1" dirty="0" smtClean="0"/>
              <a:t>Grundsätze der Verjährung</a:t>
            </a:r>
            <a:endParaRPr lang="tr-TR" sz="2100" b="1" dirty="0" smtClean="0"/>
          </a:p>
          <a:p>
            <a:endParaRPr lang="tr-TR" sz="2100" dirty="0" smtClean="0"/>
          </a:p>
          <a:p>
            <a:pPr>
              <a:buNone/>
            </a:pPr>
            <a:r>
              <a:rPr lang="de-DE" sz="2100" dirty="0" smtClean="0"/>
              <a:t>Auf die Verjährung kann nicht von vornherein verzichtet</a:t>
            </a:r>
          </a:p>
          <a:p>
            <a:pPr>
              <a:buNone/>
            </a:pPr>
            <a:r>
              <a:rPr lang="de-DE" sz="2100" dirty="0" smtClean="0"/>
              <a:t>werden. </a:t>
            </a:r>
            <a:endParaRPr lang="tr-TR" sz="2100" b="1" i="1" u="sng" dirty="0" smtClean="0"/>
          </a:p>
          <a:p>
            <a:endParaRPr lang="tr-TR" sz="2100" b="1" i="1" u="sng" dirty="0" smtClean="0"/>
          </a:p>
          <a:p>
            <a:pPr>
              <a:buNone/>
            </a:pPr>
            <a:r>
              <a:rPr lang="de-DE" sz="2100" dirty="0" smtClean="0"/>
              <a:t>Die Verjährung kann nicht von Amts wegen </a:t>
            </a:r>
          </a:p>
          <a:p>
            <a:pPr>
              <a:buNone/>
            </a:pPr>
            <a:r>
              <a:rPr lang="de-DE" sz="2100" dirty="0" smtClean="0"/>
              <a:t>berücksichtigt werden, sondern muss im Wege einer </a:t>
            </a:r>
          </a:p>
          <a:p>
            <a:pPr>
              <a:buNone/>
            </a:pPr>
            <a:r>
              <a:rPr lang="de-DE" sz="2100" dirty="0" smtClean="0"/>
              <a:t>Einrede geltend gemacht werden. </a:t>
            </a:r>
            <a:endParaRPr lang="tr-TR" sz="2100"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263DEAEF-1637-4FDA-BE0C-BD65E5165450}" type="datetime1">
              <a:rPr lang="de-DE" smtClean="0"/>
              <a:pPr/>
              <a:t>16.01.2013</a:t>
            </a:fld>
            <a:endParaRPr lang="de-DE"/>
          </a:p>
        </p:txBody>
      </p:sp>
      <p:sp>
        <p:nvSpPr>
          <p:cNvPr id="3" name="2 Altbilgi Yer Tutucusu"/>
          <p:cNvSpPr>
            <a:spLocks noGrp="1"/>
          </p:cNvSpPr>
          <p:nvPr>
            <p:ph type="ftr" sz="quarter" idx="11"/>
          </p:nvPr>
        </p:nvSpPr>
        <p:spPr/>
        <p:txBody>
          <a:bodyPr/>
          <a:lstStyle/>
          <a:p>
            <a:r>
              <a:rPr lang="de-DE" smtClean="0"/>
              <a:t>www.gencer-coll.eu</a:t>
            </a:r>
            <a:endParaRPr lang="de-DE" dirty="0"/>
          </a:p>
        </p:txBody>
      </p:sp>
      <p:sp>
        <p:nvSpPr>
          <p:cNvPr id="4" name="3 Slayt Numarası Yer Tutucusu"/>
          <p:cNvSpPr>
            <a:spLocks noGrp="1"/>
          </p:cNvSpPr>
          <p:nvPr>
            <p:ph type="sldNum" sz="quarter" idx="12"/>
          </p:nvPr>
        </p:nvSpPr>
        <p:spPr/>
        <p:txBody>
          <a:bodyPr/>
          <a:lstStyle/>
          <a:p>
            <a:fld id="{BEE2948E-B6F3-4081-9C2A-A2641D91FEA7}" type="slidenum">
              <a:rPr lang="de-DE" smtClean="0"/>
              <a:pPr/>
              <a:t>41</a:t>
            </a:fld>
            <a:endParaRPr lang="de-DE"/>
          </a:p>
        </p:txBody>
      </p:sp>
      <p:sp>
        <p:nvSpPr>
          <p:cNvPr id="5" name="4 Başlık"/>
          <p:cNvSpPr>
            <a:spLocks noGrp="1"/>
          </p:cNvSpPr>
          <p:nvPr>
            <p:ph type="title"/>
          </p:nvPr>
        </p:nvSpPr>
        <p:spPr/>
        <p:txBody>
          <a:bodyPr/>
          <a:lstStyle/>
          <a:p>
            <a:r>
              <a:rPr lang="de-DE" sz="2100" i="1" dirty="0"/>
              <a:t>Türkisches Vertragsrecht </a:t>
            </a:r>
            <a:r>
              <a:rPr lang="de-DE" sz="2100" i="1" dirty="0" smtClean="0"/>
              <a:t>XV</a:t>
            </a:r>
            <a:endParaRPr lang="tr-TR" sz="2100" i="1" dirty="0"/>
          </a:p>
        </p:txBody>
      </p:sp>
      <p:sp>
        <p:nvSpPr>
          <p:cNvPr id="6" name="5 İçerik Yer Tutucusu"/>
          <p:cNvSpPr>
            <a:spLocks noGrp="1"/>
          </p:cNvSpPr>
          <p:nvPr>
            <p:ph sz="half" idx="1"/>
          </p:nvPr>
        </p:nvSpPr>
        <p:spPr/>
        <p:txBody>
          <a:bodyPr/>
          <a:lstStyle/>
          <a:p>
            <a:pPr marL="0" indent="0">
              <a:buNone/>
            </a:pPr>
            <a:r>
              <a:rPr lang="de-DE" sz="2100" b="1" dirty="0" smtClean="0"/>
              <a:t>Wesentlicher Vertragsinhalt</a:t>
            </a:r>
            <a:endParaRPr lang="tr-TR" sz="2100" b="1" dirty="0" smtClean="0"/>
          </a:p>
          <a:p>
            <a:endParaRPr lang="tr-TR" sz="2100" dirty="0" smtClean="0"/>
          </a:p>
          <a:p>
            <a:pPr>
              <a:buNone/>
            </a:pPr>
            <a:r>
              <a:rPr lang="de-DE" sz="2100" dirty="0" smtClean="0"/>
              <a:t>Entsprechend </a:t>
            </a:r>
            <a:r>
              <a:rPr lang="de-DE" sz="2100" dirty="0" smtClean="0"/>
              <a:t>dem </a:t>
            </a:r>
            <a:r>
              <a:rPr lang="de-DE" sz="2100" dirty="0" smtClean="0"/>
              <a:t>auch in der Türkei </a:t>
            </a:r>
          </a:p>
          <a:p>
            <a:pPr>
              <a:buNone/>
            </a:pPr>
            <a:r>
              <a:rPr lang="de-DE" sz="2100" dirty="0" smtClean="0"/>
              <a:t>verfassungsrechtlich verankerten Grundsatzes der </a:t>
            </a:r>
          </a:p>
          <a:p>
            <a:pPr>
              <a:buNone/>
            </a:pPr>
            <a:r>
              <a:rPr lang="de-DE" sz="2100" dirty="0" smtClean="0"/>
              <a:t>Vertragsfreiheit können die Vertragsbestandteile frei </a:t>
            </a:r>
          </a:p>
          <a:p>
            <a:pPr>
              <a:buNone/>
            </a:pPr>
            <a:r>
              <a:rPr lang="de-DE" sz="2100" dirty="0" smtClean="0"/>
              <a:t>bestimmt werden. </a:t>
            </a:r>
            <a:endParaRPr lang="tr-TR" sz="2100" dirty="0" smtClean="0"/>
          </a:p>
          <a:p>
            <a:pPr>
              <a:buNone/>
            </a:pPr>
            <a:endParaRPr lang="tr-TR" sz="2100" dirty="0" smtClean="0"/>
          </a:p>
          <a:p>
            <a:pPr>
              <a:buNone/>
            </a:pPr>
            <a:r>
              <a:rPr lang="de-DE" sz="2100" dirty="0" smtClean="0"/>
              <a:t>Folgende wesentlichen Punkte sollten aber der Klarheit </a:t>
            </a:r>
          </a:p>
          <a:p>
            <a:pPr>
              <a:buNone/>
            </a:pPr>
            <a:r>
              <a:rPr lang="de-DE" sz="2100" dirty="0" smtClean="0"/>
              <a:t>und Bestimmtheit willen in jedem Fall beinhaltet sein:</a:t>
            </a:r>
            <a:endParaRPr lang="tr-TR" sz="2100"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263DEAEF-1637-4FDA-BE0C-BD65E5165450}" type="datetime1">
              <a:rPr lang="de-DE" smtClean="0"/>
              <a:pPr/>
              <a:t>16.01.2013</a:t>
            </a:fld>
            <a:endParaRPr lang="de-DE"/>
          </a:p>
        </p:txBody>
      </p:sp>
      <p:sp>
        <p:nvSpPr>
          <p:cNvPr id="3" name="2 Altbilgi Yer Tutucusu"/>
          <p:cNvSpPr>
            <a:spLocks noGrp="1"/>
          </p:cNvSpPr>
          <p:nvPr>
            <p:ph type="ftr" sz="quarter" idx="11"/>
          </p:nvPr>
        </p:nvSpPr>
        <p:spPr/>
        <p:txBody>
          <a:bodyPr/>
          <a:lstStyle/>
          <a:p>
            <a:r>
              <a:rPr lang="de-DE" smtClean="0"/>
              <a:t>www.gencer-coll.eu</a:t>
            </a:r>
            <a:endParaRPr lang="de-DE" dirty="0"/>
          </a:p>
        </p:txBody>
      </p:sp>
      <p:sp>
        <p:nvSpPr>
          <p:cNvPr id="4" name="3 Slayt Numarası Yer Tutucusu"/>
          <p:cNvSpPr>
            <a:spLocks noGrp="1"/>
          </p:cNvSpPr>
          <p:nvPr>
            <p:ph type="sldNum" sz="quarter" idx="12"/>
          </p:nvPr>
        </p:nvSpPr>
        <p:spPr/>
        <p:txBody>
          <a:bodyPr/>
          <a:lstStyle/>
          <a:p>
            <a:fld id="{BEE2948E-B6F3-4081-9C2A-A2641D91FEA7}" type="slidenum">
              <a:rPr lang="de-DE" smtClean="0"/>
              <a:pPr/>
              <a:t>42</a:t>
            </a:fld>
            <a:endParaRPr lang="de-DE"/>
          </a:p>
        </p:txBody>
      </p:sp>
      <p:sp>
        <p:nvSpPr>
          <p:cNvPr id="5" name="4 Başlık"/>
          <p:cNvSpPr>
            <a:spLocks noGrp="1"/>
          </p:cNvSpPr>
          <p:nvPr>
            <p:ph type="title"/>
          </p:nvPr>
        </p:nvSpPr>
        <p:spPr/>
        <p:txBody>
          <a:bodyPr/>
          <a:lstStyle/>
          <a:p>
            <a:r>
              <a:rPr lang="de-DE" sz="2100" i="1" dirty="0" smtClean="0"/>
              <a:t>Türkisches Vertragsrecht XVI</a:t>
            </a:r>
            <a:endParaRPr lang="tr-TR" sz="2100" i="1" dirty="0"/>
          </a:p>
        </p:txBody>
      </p:sp>
      <p:sp>
        <p:nvSpPr>
          <p:cNvPr id="6" name="5 İçerik Yer Tutucusu"/>
          <p:cNvSpPr>
            <a:spLocks noGrp="1"/>
          </p:cNvSpPr>
          <p:nvPr>
            <p:ph sz="half" idx="1"/>
          </p:nvPr>
        </p:nvSpPr>
        <p:spPr/>
        <p:txBody>
          <a:bodyPr/>
          <a:lstStyle/>
          <a:p>
            <a:pPr>
              <a:buNone/>
            </a:pPr>
            <a:r>
              <a:rPr lang="tr-TR" sz="2100" dirty="0" smtClean="0"/>
              <a:t>I. 		</a:t>
            </a:r>
            <a:r>
              <a:rPr lang="de-DE" sz="2100" dirty="0" smtClean="0"/>
              <a:t>Namen und Anschriften der Vertragsparteien</a:t>
            </a:r>
            <a:endParaRPr lang="tr-TR" sz="2100" dirty="0" smtClean="0"/>
          </a:p>
          <a:p>
            <a:pPr>
              <a:buNone/>
            </a:pPr>
            <a:r>
              <a:rPr lang="tr-TR" sz="2100" dirty="0" smtClean="0"/>
              <a:t>II. 		</a:t>
            </a:r>
            <a:r>
              <a:rPr lang="de-DE" sz="2100" dirty="0" smtClean="0"/>
              <a:t>Vertragsgegenstand und -umfang</a:t>
            </a:r>
            <a:endParaRPr lang="tr-TR" sz="2100" dirty="0" smtClean="0"/>
          </a:p>
          <a:p>
            <a:pPr>
              <a:buNone/>
            </a:pPr>
            <a:r>
              <a:rPr lang="tr-TR" sz="2100" dirty="0" smtClean="0"/>
              <a:t>III.		</a:t>
            </a:r>
            <a:r>
              <a:rPr lang="de-DE" sz="2100" dirty="0" smtClean="0"/>
              <a:t>Gegenseite Pflichten der Vertragsparteien</a:t>
            </a:r>
          </a:p>
          <a:p>
            <a:pPr>
              <a:buNone/>
            </a:pPr>
            <a:r>
              <a:rPr lang="tr-TR" sz="2100" dirty="0" smtClean="0"/>
              <a:t>IV. 	</a:t>
            </a:r>
            <a:r>
              <a:rPr lang="de-DE" sz="2100" dirty="0" smtClean="0"/>
              <a:t>Dauer</a:t>
            </a:r>
            <a:endParaRPr lang="tr-TR" sz="2100" dirty="0" smtClean="0"/>
          </a:p>
          <a:p>
            <a:pPr>
              <a:buNone/>
            </a:pPr>
            <a:r>
              <a:rPr lang="tr-TR" sz="2100" dirty="0" smtClean="0"/>
              <a:t>V. 	</a:t>
            </a:r>
            <a:r>
              <a:rPr lang="de-DE" sz="2100" dirty="0" smtClean="0"/>
              <a:t>	Verzugseintritt</a:t>
            </a:r>
            <a:endParaRPr lang="tr-TR" sz="2100" dirty="0" smtClean="0"/>
          </a:p>
          <a:p>
            <a:pPr>
              <a:buNone/>
            </a:pPr>
            <a:r>
              <a:rPr lang="tr-TR" sz="2100" dirty="0" smtClean="0"/>
              <a:t>VI. 	</a:t>
            </a:r>
            <a:r>
              <a:rPr lang="de-DE" sz="2100" dirty="0" smtClean="0"/>
              <a:t>Kündigungsregelungen</a:t>
            </a:r>
            <a:endParaRPr lang="tr-TR" sz="2100" dirty="0" smtClean="0"/>
          </a:p>
          <a:p>
            <a:pPr>
              <a:buNone/>
            </a:pPr>
            <a:r>
              <a:rPr lang="tr-TR" sz="2100" dirty="0" smtClean="0"/>
              <a:t>VIII. 	</a:t>
            </a:r>
            <a:r>
              <a:rPr lang="de-DE" sz="2100" dirty="0" smtClean="0"/>
              <a:t>Geheimhaltungsklauseln</a:t>
            </a:r>
            <a:endParaRPr lang="tr-TR" sz="2100" dirty="0" smtClean="0"/>
          </a:p>
          <a:p>
            <a:pPr>
              <a:buNone/>
            </a:pPr>
            <a:r>
              <a:rPr lang="tr-TR" sz="2100" dirty="0" smtClean="0"/>
              <a:t>IX. 	</a:t>
            </a:r>
            <a:r>
              <a:rPr lang="de-DE" sz="2100" dirty="0" smtClean="0"/>
              <a:t>Regelungen zur Zustellung und 	Bekanntmachungen</a:t>
            </a:r>
            <a:endParaRPr lang="tr-TR" sz="2100" dirty="0" smtClean="0"/>
          </a:p>
          <a:p>
            <a:pPr>
              <a:buNone/>
            </a:pPr>
            <a:r>
              <a:rPr lang="tr-TR" sz="2100" dirty="0" smtClean="0"/>
              <a:t>X. 	</a:t>
            </a:r>
            <a:r>
              <a:rPr lang="de-DE" sz="2100" dirty="0" smtClean="0"/>
              <a:t>	Gerichtszuständigkeit</a:t>
            </a:r>
          </a:p>
          <a:p>
            <a:pPr>
              <a:buNone/>
            </a:pPr>
            <a:r>
              <a:rPr lang="de-DE" sz="2100" dirty="0" smtClean="0"/>
              <a:t>XI.		Datum (wird in der Türkei gerne vergessen!)</a:t>
            </a:r>
            <a:endParaRPr lang="tr-TR" sz="2100" dirty="0" smtClean="0"/>
          </a:p>
          <a:p>
            <a:pPr>
              <a:buNone/>
            </a:pPr>
            <a:endParaRPr lang="tr-TR" sz="2100"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263DEAEF-1637-4FDA-BE0C-BD65E5165450}" type="datetime1">
              <a:rPr lang="de-DE" smtClean="0"/>
              <a:pPr/>
              <a:t>16.01.2013</a:t>
            </a:fld>
            <a:endParaRPr lang="de-DE"/>
          </a:p>
        </p:txBody>
      </p:sp>
      <p:sp>
        <p:nvSpPr>
          <p:cNvPr id="3" name="2 Altbilgi Yer Tutucusu"/>
          <p:cNvSpPr>
            <a:spLocks noGrp="1"/>
          </p:cNvSpPr>
          <p:nvPr>
            <p:ph type="ftr" sz="quarter" idx="11"/>
          </p:nvPr>
        </p:nvSpPr>
        <p:spPr/>
        <p:txBody>
          <a:bodyPr/>
          <a:lstStyle/>
          <a:p>
            <a:r>
              <a:rPr lang="de-DE" smtClean="0"/>
              <a:t>www.gencer-coll.eu</a:t>
            </a:r>
            <a:endParaRPr lang="de-DE" dirty="0"/>
          </a:p>
        </p:txBody>
      </p:sp>
      <p:sp>
        <p:nvSpPr>
          <p:cNvPr id="4" name="3 Slayt Numarası Yer Tutucusu"/>
          <p:cNvSpPr>
            <a:spLocks noGrp="1"/>
          </p:cNvSpPr>
          <p:nvPr>
            <p:ph type="sldNum" sz="quarter" idx="12"/>
          </p:nvPr>
        </p:nvSpPr>
        <p:spPr/>
        <p:txBody>
          <a:bodyPr/>
          <a:lstStyle/>
          <a:p>
            <a:fld id="{BEE2948E-B6F3-4081-9C2A-A2641D91FEA7}" type="slidenum">
              <a:rPr lang="de-DE" smtClean="0"/>
              <a:pPr/>
              <a:t>43</a:t>
            </a:fld>
            <a:endParaRPr lang="de-DE"/>
          </a:p>
        </p:txBody>
      </p:sp>
      <p:sp>
        <p:nvSpPr>
          <p:cNvPr id="5" name="4 Başlık"/>
          <p:cNvSpPr>
            <a:spLocks noGrp="1"/>
          </p:cNvSpPr>
          <p:nvPr>
            <p:ph type="title"/>
          </p:nvPr>
        </p:nvSpPr>
        <p:spPr/>
        <p:txBody>
          <a:bodyPr/>
          <a:lstStyle/>
          <a:p>
            <a:r>
              <a:rPr lang="de-DE" sz="2100" b="1" i="1" dirty="0" smtClean="0"/>
              <a:t>Besonder</a:t>
            </a:r>
            <a:r>
              <a:rPr lang="de-DE" sz="2100" i="1" dirty="0" smtClean="0"/>
              <a:t>e Vertragsformen und ihre Eigenschaften I</a:t>
            </a:r>
            <a:endParaRPr lang="tr-TR" sz="2100" i="1" dirty="0"/>
          </a:p>
        </p:txBody>
      </p:sp>
      <p:sp>
        <p:nvSpPr>
          <p:cNvPr id="6" name="5 İçerik Yer Tutucusu"/>
          <p:cNvSpPr>
            <a:spLocks noGrp="1"/>
          </p:cNvSpPr>
          <p:nvPr>
            <p:ph sz="half" idx="1"/>
          </p:nvPr>
        </p:nvSpPr>
        <p:spPr/>
        <p:txBody>
          <a:bodyPr/>
          <a:lstStyle/>
          <a:p>
            <a:pPr marL="0" indent="0">
              <a:buNone/>
            </a:pPr>
            <a:r>
              <a:rPr lang="de-DE" sz="2100" b="1" dirty="0"/>
              <a:t> </a:t>
            </a:r>
            <a:r>
              <a:rPr lang="de-DE" sz="2100" b="1" dirty="0" smtClean="0"/>
              <a:t>    </a:t>
            </a:r>
            <a:r>
              <a:rPr lang="de-DE" sz="2100" b="1" dirty="0" smtClean="0"/>
              <a:t>Kaufvertrag</a:t>
            </a:r>
            <a:endParaRPr lang="tr-TR" sz="2100" b="1" dirty="0" smtClean="0"/>
          </a:p>
          <a:p>
            <a:pPr>
              <a:spcBef>
                <a:spcPts val="600"/>
              </a:spcBef>
              <a:buNone/>
            </a:pPr>
            <a:r>
              <a:rPr lang="de-DE" sz="2100" dirty="0" smtClean="0"/>
              <a:t>	Der </a:t>
            </a:r>
            <a:r>
              <a:rPr lang="de-DE" sz="2100" dirty="0" smtClean="0"/>
              <a:t>Kaufvertrag ist im Türkischen </a:t>
            </a:r>
            <a:r>
              <a:rPr lang="de-DE" sz="2100" dirty="0" smtClean="0"/>
              <a:t>Obligationengesetz geregelt</a:t>
            </a:r>
            <a:r>
              <a:rPr lang="de-DE" sz="2100" dirty="0" smtClean="0"/>
              <a:t>, wobei das Gesetz im Wege besonderer Regelungen zwischen dem Kaufvertrag beweglicher und unbeweglicher Gegenstände unterscheidet.</a:t>
            </a:r>
          </a:p>
          <a:p>
            <a:pPr>
              <a:spcBef>
                <a:spcPts val="600"/>
              </a:spcBef>
              <a:buNone/>
            </a:pPr>
            <a:r>
              <a:rPr lang="de-DE" sz="2100" dirty="0" smtClean="0"/>
              <a:t>	Sowohl in der gesetzlichen Regelung, als auch bei praktischer Umsetzung wird deutlich, dass beim Kaufvertrag dem Gefahrübergang und der Übertragung der Rechte des Gegenstandes besondere Bedeutung zukommen. </a:t>
            </a:r>
            <a:endParaRPr lang="tr-TR" sz="2100" dirty="0" smtClean="0"/>
          </a:p>
          <a:p>
            <a:pPr>
              <a:spcBef>
                <a:spcPts val="600"/>
              </a:spcBef>
              <a:buNone/>
            </a:pPr>
            <a:endParaRPr lang="tr-TR" sz="2100" dirty="0" smtClean="0"/>
          </a:p>
          <a:p>
            <a:pPr>
              <a:spcBef>
                <a:spcPts val="600"/>
              </a:spcBef>
              <a:buNone/>
            </a:pPr>
            <a:r>
              <a:rPr lang="tr-TR" sz="2100" dirty="0" smtClean="0"/>
              <a:t>	</a:t>
            </a:r>
          </a:p>
          <a:p>
            <a:pPr algn="just">
              <a:buNone/>
            </a:pPr>
            <a:endParaRPr lang="tr-TR" dirty="0" smtClean="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263DEAEF-1637-4FDA-BE0C-BD65E5165450}" type="datetime1">
              <a:rPr lang="de-DE" smtClean="0"/>
              <a:pPr/>
              <a:t>16.01.2013</a:t>
            </a:fld>
            <a:endParaRPr lang="de-DE"/>
          </a:p>
        </p:txBody>
      </p:sp>
      <p:sp>
        <p:nvSpPr>
          <p:cNvPr id="3" name="2 Altbilgi Yer Tutucusu"/>
          <p:cNvSpPr>
            <a:spLocks noGrp="1"/>
          </p:cNvSpPr>
          <p:nvPr>
            <p:ph type="ftr" sz="quarter" idx="11"/>
          </p:nvPr>
        </p:nvSpPr>
        <p:spPr/>
        <p:txBody>
          <a:bodyPr/>
          <a:lstStyle/>
          <a:p>
            <a:r>
              <a:rPr lang="de-DE" smtClean="0"/>
              <a:t>www.gencer-coll.eu</a:t>
            </a:r>
            <a:endParaRPr lang="de-DE" dirty="0"/>
          </a:p>
        </p:txBody>
      </p:sp>
      <p:sp>
        <p:nvSpPr>
          <p:cNvPr id="4" name="3 Slayt Numarası Yer Tutucusu"/>
          <p:cNvSpPr>
            <a:spLocks noGrp="1"/>
          </p:cNvSpPr>
          <p:nvPr>
            <p:ph type="sldNum" sz="quarter" idx="12"/>
          </p:nvPr>
        </p:nvSpPr>
        <p:spPr/>
        <p:txBody>
          <a:bodyPr/>
          <a:lstStyle/>
          <a:p>
            <a:fld id="{BEE2948E-B6F3-4081-9C2A-A2641D91FEA7}" type="slidenum">
              <a:rPr lang="de-DE" smtClean="0"/>
              <a:pPr/>
              <a:t>44</a:t>
            </a:fld>
            <a:endParaRPr lang="de-DE"/>
          </a:p>
        </p:txBody>
      </p:sp>
      <p:sp>
        <p:nvSpPr>
          <p:cNvPr id="5" name="4 Başlık"/>
          <p:cNvSpPr>
            <a:spLocks noGrp="1"/>
          </p:cNvSpPr>
          <p:nvPr>
            <p:ph type="title"/>
          </p:nvPr>
        </p:nvSpPr>
        <p:spPr/>
        <p:txBody>
          <a:bodyPr/>
          <a:lstStyle/>
          <a:p>
            <a:r>
              <a:rPr lang="de-DE" sz="2100" i="1" dirty="0"/>
              <a:t>Besondere Vertragsformen und ihre Eigenschaften </a:t>
            </a:r>
            <a:r>
              <a:rPr lang="de-DE" sz="2100" i="1" dirty="0" smtClean="0"/>
              <a:t>II</a:t>
            </a:r>
            <a:endParaRPr lang="tr-TR" sz="2100" i="1" dirty="0"/>
          </a:p>
        </p:txBody>
      </p:sp>
      <p:sp>
        <p:nvSpPr>
          <p:cNvPr id="6" name="5 İçerik Yer Tutucusu"/>
          <p:cNvSpPr>
            <a:spLocks noGrp="1"/>
          </p:cNvSpPr>
          <p:nvPr>
            <p:ph sz="half" idx="1"/>
          </p:nvPr>
        </p:nvSpPr>
        <p:spPr>
          <a:xfrm>
            <a:off x="214282" y="2071678"/>
            <a:ext cx="7200802" cy="4032448"/>
          </a:xfrm>
        </p:spPr>
        <p:txBody>
          <a:bodyPr/>
          <a:lstStyle/>
          <a:p>
            <a:pPr marL="0" indent="0">
              <a:buNone/>
            </a:pPr>
            <a:r>
              <a:rPr lang="de-DE" sz="2100" b="1" dirty="0" smtClean="0"/>
              <a:t>Gefahrübergang und Übertragung der Rechte beim Kaufvertrag</a:t>
            </a:r>
            <a:endParaRPr lang="tr-TR" sz="2100" b="1" dirty="0" smtClean="0"/>
          </a:p>
          <a:p>
            <a:pPr>
              <a:buNone/>
            </a:pPr>
            <a:endParaRPr lang="tr-TR" sz="2100" dirty="0" smtClean="0"/>
          </a:p>
          <a:p>
            <a:r>
              <a:rPr lang="de-DE" sz="2100" dirty="0" smtClean="0"/>
              <a:t>Bei fehlender vertraglicher Regelung gehen gemäß </a:t>
            </a:r>
            <a:r>
              <a:rPr lang="de-DE" sz="2100" dirty="0" smtClean="0"/>
              <a:t>Artikel </a:t>
            </a:r>
            <a:r>
              <a:rPr lang="de-DE" sz="2100" dirty="0" smtClean="0"/>
              <a:t>208 Türkisches </a:t>
            </a:r>
            <a:r>
              <a:rPr lang="de-DE" sz="2100" dirty="0" smtClean="0"/>
              <a:t>Obligationengesetz sowohl </a:t>
            </a:r>
            <a:r>
              <a:rPr lang="de-DE" sz="2100" dirty="0" smtClean="0"/>
              <a:t>die </a:t>
            </a:r>
            <a:r>
              <a:rPr lang="de-DE" sz="2100" dirty="0"/>
              <a:t>Gefahr des zufälligen Untergangs </a:t>
            </a:r>
            <a:r>
              <a:rPr lang="de-DE" sz="2100" dirty="0" smtClean="0"/>
              <a:t>und </a:t>
            </a:r>
            <a:r>
              <a:rPr lang="de-DE" sz="2100" dirty="0" smtClean="0"/>
              <a:t>der </a:t>
            </a:r>
            <a:r>
              <a:rPr lang="de-DE" sz="2100" dirty="0" smtClean="0"/>
              <a:t>zufälligen Verschlechterung, als auch </a:t>
            </a:r>
            <a:r>
              <a:rPr lang="de-DE" sz="2100" dirty="0" smtClean="0"/>
              <a:t>die Nutzungsrechte </a:t>
            </a:r>
            <a:r>
              <a:rPr lang="de-DE" sz="2100" dirty="0" smtClean="0"/>
              <a:t>der </a:t>
            </a:r>
            <a:r>
              <a:rPr lang="de-DE" sz="2100" dirty="0"/>
              <a:t>verkauften </a:t>
            </a:r>
            <a:r>
              <a:rPr lang="de-DE" sz="2100" dirty="0" smtClean="0"/>
              <a:t>beweglichen </a:t>
            </a:r>
            <a:r>
              <a:rPr lang="de-DE" sz="2100" dirty="0" smtClean="0"/>
              <a:t>Sache auf </a:t>
            </a:r>
            <a:r>
              <a:rPr lang="de-DE" sz="2100" dirty="0" smtClean="0"/>
              <a:t>den Käufer </a:t>
            </a:r>
            <a:r>
              <a:rPr lang="de-DE" sz="2100" dirty="0"/>
              <a:t>mit </a:t>
            </a:r>
            <a:r>
              <a:rPr lang="de-DE" sz="2100" dirty="0" smtClean="0"/>
              <a:t>der Übergabe </a:t>
            </a:r>
            <a:r>
              <a:rPr lang="de-DE" sz="2100" dirty="0"/>
              <a:t>der </a:t>
            </a:r>
            <a:r>
              <a:rPr lang="de-DE" sz="2100" dirty="0" smtClean="0"/>
              <a:t>Sache über</a:t>
            </a:r>
            <a:r>
              <a:rPr lang="de-DE" sz="2100" dirty="0" smtClean="0"/>
              <a:t>. Bei unbeweglichen Gegenständen </a:t>
            </a:r>
            <a:r>
              <a:rPr lang="de-DE" sz="2100" dirty="0" smtClean="0"/>
              <a:t>dagegen wird </a:t>
            </a:r>
            <a:r>
              <a:rPr lang="de-DE" sz="2100" dirty="0" smtClean="0"/>
              <a:t>auf den Zeitpunkt der Eintragung im </a:t>
            </a:r>
            <a:r>
              <a:rPr lang="de-DE" sz="2100" dirty="0" smtClean="0"/>
              <a:t>Grundbuch </a:t>
            </a:r>
            <a:r>
              <a:rPr lang="de-DE" sz="2100" dirty="0" smtClean="0"/>
              <a:t>abgestellt.</a:t>
            </a:r>
            <a:endParaRPr lang="tr-TR" sz="2100"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263DEAEF-1637-4FDA-BE0C-BD65E5165450}" type="datetime1">
              <a:rPr lang="de-DE" smtClean="0"/>
              <a:pPr/>
              <a:t>16.01.2013</a:t>
            </a:fld>
            <a:endParaRPr lang="de-DE"/>
          </a:p>
        </p:txBody>
      </p:sp>
      <p:sp>
        <p:nvSpPr>
          <p:cNvPr id="3" name="2 Altbilgi Yer Tutucusu"/>
          <p:cNvSpPr>
            <a:spLocks noGrp="1"/>
          </p:cNvSpPr>
          <p:nvPr>
            <p:ph type="ftr" sz="quarter" idx="11"/>
          </p:nvPr>
        </p:nvSpPr>
        <p:spPr/>
        <p:txBody>
          <a:bodyPr/>
          <a:lstStyle/>
          <a:p>
            <a:r>
              <a:rPr lang="de-DE" smtClean="0"/>
              <a:t>www.gencer-coll.eu</a:t>
            </a:r>
            <a:endParaRPr lang="de-DE" dirty="0"/>
          </a:p>
        </p:txBody>
      </p:sp>
      <p:sp>
        <p:nvSpPr>
          <p:cNvPr id="4" name="3 Slayt Numarası Yer Tutucusu"/>
          <p:cNvSpPr>
            <a:spLocks noGrp="1"/>
          </p:cNvSpPr>
          <p:nvPr>
            <p:ph type="sldNum" sz="quarter" idx="12"/>
          </p:nvPr>
        </p:nvSpPr>
        <p:spPr/>
        <p:txBody>
          <a:bodyPr/>
          <a:lstStyle/>
          <a:p>
            <a:fld id="{BEE2948E-B6F3-4081-9C2A-A2641D91FEA7}" type="slidenum">
              <a:rPr lang="de-DE" smtClean="0"/>
              <a:pPr/>
              <a:t>45</a:t>
            </a:fld>
            <a:endParaRPr lang="de-DE"/>
          </a:p>
        </p:txBody>
      </p:sp>
      <p:sp>
        <p:nvSpPr>
          <p:cNvPr id="5" name="4 Başlık"/>
          <p:cNvSpPr>
            <a:spLocks noGrp="1"/>
          </p:cNvSpPr>
          <p:nvPr>
            <p:ph type="title"/>
          </p:nvPr>
        </p:nvSpPr>
        <p:spPr/>
        <p:txBody>
          <a:bodyPr/>
          <a:lstStyle/>
          <a:p>
            <a:r>
              <a:rPr lang="de-DE" sz="2100" i="1" dirty="0"/>
              <a:t>Besondere Vertragsformen und ihre Eigenschaften </a:t>
            </a:r>
            <a:r>
              <a:rPr lang="de-DE" sz="2100" i="1" dirty="0" smtClean="0"/>
              <a:t>III</a:t>
            </a:r>
            <a:endParaRPr lang="tr-TR" sz="2100" i="1" dirty="0"/>
          </a:p>
        </p:txBody>
      </p:sp>
      <p:sp>
        <p:nvSpPr>
          <p:cNvPr id="6" name="5 İçerik Yer Tutucusu"/>
          <p:cNvSpPr>
            <a:spLocks noGrp="1"/>
          </p:cNvSpPr>
          <p:nvPr>
            <p:ph sz="half" idx="1"/>
          </p:nvPr>
        </p:nvSpPr>
        <p:spPr>
          <a:xfrm>
            <a:off x="285720" y="1714488"/>
            <a:ext cx="7200802" cy="4378238"/>
          </a:xfrm>
        </p:spPr>
        <p:txBody>
          <a:bodyPr/>
          <a:lstStyle/>
          <a:p>
            <a:r>
              <a:rPr lang="de-DE" sz="2100" dirty="0" smtClean="0"/>
              <a:t>Wie </a:t>
            </a:r>
            <a:r>
              <a:rPr lang="de-DE" sz="2100" dirty="0" smtClean="0"/>
              <a:t>bereits die gesetzliche Regelung auch vorsieht, können im Rahmen der Vertragsfreiheit die Parteien auch eine hiervon abweichende Regelung vereinbaren. </a:t>
            </a:r>
            <a:endParaRPr lang="tr-TR" sz="2100" dirty="0" smtClean="0"/>
          </a:p>
          <a:p>
            <a:pPr>
              <a:buNone/>
            </a:pPr>
            <a:endParaRPr lang="tr-TR" sz="2100" dirty="0" smtClean="0"/>
          </a:p>
          <a:p>
            <a:r>
              <a:rPr lang="de-DE" sz="2100" dirty="0" smtClean="0"/>
              <a:t>Beim </a:t>
            </a:r>
            <a:r>
              <a:rPr lang="de-DE" sz="2100" dirty="0" smtClean="0"/>
              <a:t>Kauf beweglicher Sachen geht die Gefahr der Leistung auf den Käufer über, wenn er mit der Abnahme in Verzug gerät. </a:t>
            </a:r>
            <a:endParaRPr lang="tr-TR" sz="2100" dirty="0" smtClean="0"/>
          </a:p>
          <a:p>
            <a:endParaRPr lang="tr-TR" sz="2100" dirty="0" smtClean="0"/>
          </a:p>
          <a:p>
            <a:r>
              <a:rPr lang="de-DE" sz="2100" dirty="0" smtClean="0"/>
              <a:t>Beim </a:t>
            </a:r>
            <a:r>
              <a:rPr lang="de-DE" sz="2100" dirty="0" smtClean="0"/>
              <a:t>Versendungskauf geht die Gefahr erst auf den Käufer über, wenn er die Sache erhalten hat. Das deutsche Recht entspricht dieser Regelung nur beim Verbrauchsgüterkauf, ansonsten geht gemäß § 447 Abs. 1 BGB die Gefahr mit Übergabe an den Spediteur auf den Käufer über. </a:t>
            </a:r>
            <a:endParaRPr lang="tr-TR" sz="2100"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263DEAEF-1637-4FDA-BE0C-BD65E5165450}" type="datetime1">
              <a:rPr lang="de-DE" smtClean="0"/>
              <a:pPr/>
              <a:t>16.01.2013</a:t>
            </a:fld>
            <a:endParaRPr lang="de-DE"/>
          </a:p>
        </p:txBody>
      </p:sp>
      <p:sp>
        <p:nvSpPr>
          <p:cNvPr id="3" name="2 Altbilgi Yer Tutucusu"/>
          <p:cNvSpPr>
            <a:spLocks noGrp="1"/>
          </p:cNvSpPr>
          <p:nvPr>
            <p:ph type="ftr" sz="quarter" idx="11"/>
          </p:nvPr>
        </p:nvSpPr>
        <p:spPr/>
        <p:txBody>
          <a:bodyPr/>
          <a:lstStyle/>
          <a:p>
            <a:r>
              <a:rPr lang="de-DE" smtClean="0"/>
              <a:t>www.gencer-coll.eu</a:t>
            </a:r>
            <a:endParaRPr lang="de-DE" dirty="0"/>
          </a:p>
        </p:txBody>
      </p:sp>
      <p:sp>
        <p:nvSpPr>
          <p:cNvPr id="4" name="3 Slayt Numarası Yer Tutucusu"/>
          <p:cNvSpPr>
            <a:spLocks noGrp="1"/>
          </p:cNvSpPr>
          <p:nvPr>
            <p:ph type="sldNum" sz="quarter" idx="12"/>
          </p:nvPr>
        </p:nvSpPr>
        <p:spPr/>
        <p:txBody>
          <a:bodyPr/>
          <a:lstStyle/>
          <a:p>
            <a:fld id="{BEE2948E-B6F3-4081-9C2A-A2641D91FEA7}" type="slidenum">
              <a:rPr lang="de-DE" smtClean="0"/>
              <a:pPr/>
              <a:t>46</a:t>
            </a:fld>
            <a:endParaRPr lang="de-DE"/>
          </a:p>
        </p:txBody>
      </p:sp>
      <p:sp>
        <p:nvSpPr>
          <p:cNvPr id="5" name="4 Başlık"/>
          <p:cNvSpPr>
            <a:spLocks noGrp="1"/>
          </p:cNvSpPr>
          <p:nvPr>
            <p:ph type="title"/>
          </p:nvPr>
        </p:nvSpPr>
        <p:spPr/>
        <p:txBody>
          <a:bodyPr/>
          <a:lstStyle/>
          <a:p>
            <a:r>
              <a:rPr lang="de-DE" sz="2100" i="1" dirty="0"/>
              <a:t>Besondere Vertragsformen und ihre Eigenschaften </a:t>
            </a:r>
            <a:r>
              <a:rPr lang="de-DE" sz="2100" i="1" dirty="0" smtClean="0"/>
              <a:t>IV</a:t>
            </a:r>
            <a:endParaRPr lang="tr-TR" sz="2100" i="1" dirty="0"/>
          </a:p>
        </p:txBody>
      </p:sp>
      <p:sp>
        <p:nvSpPr>
          <p:cNvPr id="6" name="5 İçerik Yer Tutucusu"/>
          <p:cNvSpPr>
            <a:spLocks noGrp="1"/>
          </p:cNvSpPr>
          <p:nvPr>
            <p:ph sz="half" idx="1"/>
          </p:nvPr>
        </p:nvSpPr>
        <p:spPr/>
        <p:txBody>
          <a:bodyPr/>
          <a:lstStyle/>
          <a:p>
            <a:pPr marL="0" indent="0">
              <a:buNone/>
            </a:pPr>
            <a:r>
              <a:rPr lang="de-DE" sz="2200" b="1" dirty="0" smtClean="0"/>
              <a:t>    </a:t>
            </a:r>
            <a:r>
              <a:rPr lang="de-DE" sz="2100" b="1" dirty="0" smtClean="0"/>
              <a:t>Sachmängelhaftung bei beweglichen </a:t>
            </a:r>
          </a:p>
          <a:p>
            <a:pPr marL="0" indent="0">
              <a:buNone/>
            </a:pPr>
            <a:r>
              <a:rPr lang="de-DE" sz="2100" b="1" dirty="0" smtClean="0"/>
              <a:t>    Gegenständen</a:t>
            </a:r>
            <a:endParaRPr lang="tr-TR" sz="2100" b="1" dirty="0" smtClean="0"/>
          </a:p>
          <a:p>
            <a:pPr>
              <a:buNone/>
            </a:pPr>
            <a:endParaRPr lang="tr-TR" sz="2100" b="1" dirty="0" smtClean="0"/>
          </a:p>
          <a:p>
            <a:pPr>
              <a:buNone/>
            </a:pPr>
            <a:r>
              <a:rPr lang="tr-TR" sz="2100" dirty="0" smtClean="0"/>
              <a:t>	</a:t>
            </a:r>
            <a:r>
              <a:rPr lang="de-DE" sz="2100" dirty="0" smtClean="0"/>
              <a:t>Der Verkäufer haftet für zugesicherte Eigenschaften der Sache wie auch für das Fehlen der Eigenschaften der gewöhnlichen Verwendung und des Fehlens und der Minderung der durch den Käufer erwarteten materiellen, rechtlichen und wirtschaftlichen Beschaffenheit. Der Verkäufer haftet unabhängig von der Kenntnis dieser Eigenschaften</a:t>
            </a:r>
            <a:r>
              <a:rPr lang="de-DE" sz="2200" dirty="0" smtClean="0"/>
              <a:t>. </a:t>
            </a:r>
            <a:endParaRPr lang="tr-TR" sz="2200"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263DEAEF-1637-4FDA-BE0C-BD65E5165450}" type="datetime1">
              <a:rPr lang="de-DE" smtClean="0"/>
              <a:pPr/>
              <a:t>16.01.2013</a:t>
            </a:fld>
            <a:endParaRPr lang="de-DE"/>
          </a:p>
        </p:txBody>
      </p:sp>
      <p:sp>
        <p:nvSpPr>
          <p:cNvPr id="3" name="Fußzeilenplatzhalter 2"/>
          <p:cNvSpPr>
            <a:spLocks noGrp="1"/>
          </p:cNvSpPr>
          <p:nvPr>
            <p:ph type="ftr" sz="quarter" idx="11"/>
          </p:nvPr>
        </p:nvSpPr>
        <p:spPr/>
        <p:txBody>
          <a:bodyPr/>
          <a:lstStyle/>
          <a:p>
            <a:r>
              <a:rPr lang="de-DE" smtClean="0"/>
              <a:t>www.gencer-coll.eu</a:t>
            </a:r>
            <a:endParaRPr lang="de-DE" dirty="0"/>
          </a:p>
        </p:txBody>
      </p:sp>
      <p:sp>
        <p:nvSpPr>
          <p:cNvPr id="4" name="Foliennummernplatzhalter 3"/>
          <p:cNvSpPr>
            <a:spLocks noGrp="1"/>
          </p:cNvSpPr>
          <p:nvPr>
            <p:ph type="sldNum" sz="quarter" idx="12"/>
          </p:nvPr>
        </p:nvSpPr>
        <p:spPr/>
        <p:txBody>
          <a:bodyPr/>
          <a:lstStyle/>
          <a:p>
            <a:fld id="{BEE2948E-B6F3-4081-9C2A-A2641D91FEA7}" type="slidenum">
              <a:rPr lang="de-DE" smtClean="0"/>
              <a:pPr/>
              <a:t>47</a:t>
            </a:fld>
            <a:endParaRPr lang="de-DE"/>
          </a:p>
        </p:txBody>
      </p:sp>
      <p:sp>
        <p:nvSpPr>
          <p:cNvPr id="5" name="Titel 4"/>
          <p:cNvSpPr>
            <a:spLocks noGrp="1"/>
          </p:cNvSpPr>
          <p:nvPr>
            <p:ph type="title"/>
          </p:nvPr>
        </p:nvSpPr>
        <p:spPr/>
        <p:txBody>
          <a:bodyPr/>
          <a:lstStyle/>
          <a:p>
            <a:r>
              <a:rPr lang="de-DE" sz="2100" i="1" dirty="0"/>
              <a:t>Besondere Vertragsformen und ihre Eigenschaften </a:t>
            </a:r>
            <a:r>
              <a:rPr lang="de-DE" sz="2100" i="1" dirty="0" smtClean="0"/>
              <a:t>V</a:t>
            </a:r>
            <a:endParaRPr lang="de-DE" sz="2100" i="1" dirty="0"/>
          </a:p>
        </p:txBody>
      </p:sp>
      <p:sp>
        <p:nvSpPr>
          <p:cNvPr id="6" name="Inhaltsplatzhalter 5"/>
          <p:cNvSpPr>
            <a:spLocks noGrp="1"/>
          </p:cNvSpPr>
          <p:nvPr>
            <p:ph sz="half" idx="1"/>
          </p:nvPr>
        </p:nvSpPr>
        <p:spPr/>
        <p:txBody>
          <a:bodyPr/>
          <a:lstStyle/>
          <a:p>
            <a:pPr marL="0" indent="0">
              <a:buNone/>
            </a:pPr>
            <a:r>
              <a:rPr lang="de-DE" sz="2100" b="1" dirty="0" smtClean="0"/>
              <a:t>Mängelrüge des Verbrauchers </a:t>
            </a:r>
          </a:p>
          <a:p>
            <a:pPr marL="0" indent="0">
              <a:buNone/>
            </a:pPr>
            <a:endParaRPr lang="de-DE" sz="2100" dirty="0" smtClean="0"/>
          </a:p>
          <a:p>
            <a:pPr marL="0" indent="0">
              <a:buNone/>
            </a:pPr>
            <a:r>
              <a:rPr lang="de-DE" sz="2100" dirty="0" smtClean="0"/>
              <a:t>Nach </a:t>
            </a:r>
            <a:r>
              <a:rPr lang="de-DE" sz="2100" dirty="0"/>
              <a:t>Artikel Art. 223 </a:t>
            </a:r>
            <a:r>
              <a:rPr lang="de-DE" sz="2100" dirty="0" smtClean="0"/>
              <a:t>Absatz </a:t>
            </a:r>
            <a:r>
              <a:rPr lang="de-DE" sz="2100" dirty="0"/>
              <a:t>1 </a:t>
            </a:r>
            <a:r>
              <a:rPr lang="de-DE" sz="2100" dirty="0" smtClean="0"/>
              <a:t>Türkisches Obligationengesetz neue Fassung muss </a:t>
            </a:r>
            <a:r>
              <a:rPr lang="de-DE" sz="2100" dirty="0"/>
              <a:t>auch der nicht gewerbliche Käufer, d. h. </a:t>
            </a:r>
            <a:r>
              <a:rPr lang="de-DE" sz="2100" dirty="0" smtClean="0"/>
              <a:t>der </a:t>
            </a:r>
            <a:r>
              <a:rPr lang="de-DE" sz="2100" dirty="0"/>
              <a:t>Verbraucher, die Sache auf offensichtliche Mängel untersuchen und </a:t>
            </a:r>
            <a:r>
              <a:rPr lang="de-DE" sz="2100" dirty="0" smtClean="0"/>
              <a:t>bei Vorhandensein rügen</a:t>
            </a:r>
            <a:r>
              <a:rPr lang="de-DE" sz="2100" dirty="0"/>
              <a:t>. Wenn er seiner Rügepflicht nicht nachkommt, gilt die Sache als angenommen. Dies gilt jedoch nicht, wenn es sich um einen Mangel handelt, der bei einer gewöhnlichen Überprüfung nicht festgestellt werden </a:t>
            </a:r>
            <a:r>
              <a:rPr lang="de-DE" sz="2100" dirty="0" smtClean="0"/>
              <a:t>kann. Eine solche Rügepflicht besteht im deutschen Recht nicht und kann auch nach deutscher Rechtsprechung nicht mit Regelungen in den </a:t>
            </a:r>
            <a:r>
              <a:rPr lang="de-DE" sz="2100" dirty="0" err="1" smtClean="0"/>
              <a:t>AGB´s</a:t>
            </a:r>
            <a:r>
              <a:rPr lang="de-DE" sz="2100" dirty="0" smtClean="0"/>
              <a:t> auferlegt werden.</a:t>
            </a:r>
            <a:endParaRPr lang="de-DE" sz="2100" dirty="0"/>
          </a:p>
        </p:txBody>
      </p:sp>
    </p:spTree>
    <p:extLst>
      <p:ext uri="{BB962C8B-B14F-4D97-AF65-F5344CB8AC3E}">
        <p14:creationId xmlns:p14="http://schemas.microsoft.com/office/powerpoint/2010/main" val="123586109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263DEAEF-1637-4FDA-BE0C-BD65E5165450}" type="datetime1">
              <a:rPr lang="de-DE" smtClean="0"/>
              <a:pPr/>
              <a:t>16.01.2013</a:t>
            </a:fld>
            <a:endParaRPr lang="de-DE"/>
          </a:p>
        </p:txBody>
      </p:sp>
      <p:sp>
        <p:nvSpPr>
          <p:cNvPr id="3" name="2 Altbilgi Yer Tutucusu"/>
          <p:cNvSpPr>
            <a:spLocks noGrp="1"/>
          </p:cNvSpPr>
          <p:nvPr>
            <p:ph type="ftr" sz="quarter" idx="11"/>
          </p:nvPr>
        </p:nvSpPr>
        <p:spPr/>
        <p:txBody>
          <a:bodyPr/>
          <a:lstStyle/>
          <a:p>
            <a:r>
              <a:rPr lang="de-DE" smtClean="0"/>
              <a:t>www.gencer-coll.eu</a:t>
            </a:r>
            <a:endParaRPr lang="de-DE" dirty="0"/>
          </a:p>
        </p:txBody>
      </p:sp>
      <p:sp>
        <p:nvSpPr>
          <p:cNvPr id="4" name="3 Slayt Numarası Yer Tutucusu"/>
          <p:cNvSpPr>
            <a:spLocks noGrp="1"/>
          </p:cNvSpPr>
          <p:nvPr>
            <p:ph type="sldNum" sz="quarter" idx="12"/>
          </p:nvPr>
        </p:nvSpPr>
        <p:spPr/>
        <p:txBody>
          <a:bodyPr/>
          <a:lstStyle/>
          <a:p>
            <a:fld id="{BEE2948E-B6F3-4081-9C2A-A2641D91FEA7}" type="slidenum">
              <a:rPr lang="de-DE" smtClean="0"/>
              <a:pPr/>
              <a:t>48</a:t>
            </a:fld>
            <a:endParaRPr lang="de-DE"/>
          </a:p>
        </p:txBody>
      </p:sp>
      <p:sp>
        <p:nvSpPr>
          <p:cNvPr id="5" name="4 Başlık"/>
          <p:cNvSpPr>
            <a:spLocks noGrp="1"/>
          </p:cNvSpPr>
          <p:nvPr>
            <p:ph type="title"/>
          </p:nvPr>
        </p:nvSpPr>
        <p:spPr/>
        <p:txBody>
          <a:bodyPr/>
          <a:lstStyle/>
          <a:p>
            <a:r>
              <a:rPr lang="de-DE" sz="2100" i="1" dirty="0"/>
              <a:t>Besondere Vertragsformen und ihre Eigenschaften </a:t>
            </a:r>
            <a:r>
              <a:rPr lang="de-DE" sz="2100" i="1" dirty="0" smtClean="0"/>
              <a:t>VI</a:t>
            </a:r>
            <a:endParaRPr lang="tr-TR" sz="2100" i="1" dirty="0"/>
          </a:p>
        </p:txBody>
      </p:sp>
      <p:sp>
        <p:nvSpPr>
          <p:cNvPr id="6" name="5 İçerik Yer Tutucusu"/>
          <p:cNvSpPr>
            <a:spLocks noGrp="1"/>
          </p:cNvSpPr>
          <p:nvPr>
            <p:ph sz="half" idx="1"/>
          </p:nvPr>
        </p:nvSpPr>
        <p:spPr/>
        <p:txBody>
          <a:bodyPr/>
          <a:lstStyle/>
          <a:p>
            <a:pPr marL="0" indent="0" algn="just">
              <a:buNone/>
            </a:pPr>
            <a:r>
              <a:rPr lang="de-DE" sz="2200" b="1" dirty="0"/>
              <a:t>Mängelrüge </a:t>
            </a:r>
            <a:r>
              <a:rPr lang="de-DE" sz="2200" b="1" dirty="0" smtClean="0"/>
              <a:t>unter Gewerbetreiben </a:t>
            </a:r>
            <a:endParaRPr lang="de-DE" sz="2200" b="1" dirty="0"/>
          </a:p>
          <a:p>
            <a:pPr algn="just"/>
            <a:endParaRPr lang="de-DE" sz="2200" b="1" dirty="0"/>
          </a:p>
          <a:p>
            <a:pPr algn="just"/>
            <a:r>
              <a:rPr lang="de-DE" sz="2000" b="1" dirty="0" smtClean="0"/>
              <a:t>Offensichtlicher Mangel</a:t>
            </a:r>
            <a:r>
              <a:rPr lang="tr-TR" sz="2000" b="1" dirty="0" smtClean="0"/>
              <a:t>: </a:t>
            </a:r>
          </a:p>
          <a:p>
            <a:pPr>
              <a:buNone/>
            </a:pPr>
            <a:r>
              <a:rPr lang="tr-TR" sz="2000" b="1" dirty="0" smtClean="0"/>
              <a:t>	</a:t>
            </a:r>
            <a:r>
              <a:rPr lang="de-DE" sz="2000" dirty="0" smtClean="0"/>
              <a:t>Beim gewerblichen Kauf ist der Käufer verpflichtet, einen offensichtlichen Mangel innerhalb von zwei Tagen gegenüber dem Verkäufer zu rügen. </a:t>
            </a:r>
          </a:p>
          <a:p>
            <a:pPr>
              <a:buNone/>
            </a:pPr>
            <a:endParaRPr lang="tr-TR" sz="2000" b="1" dirty="0" smtClean="0"/>
          </a:p>
          <a:p>
            <a:pPr algn="just"/>
            <a:r>
              <a:rPr lang="de-DE" sz="2000" b="1" dirty="0" smtClean="0"/>
              <a:t>Versteckter Mangel</a:t>
            </a:r>
            <a:r>
              <a:rPr lang="tr-TR" sz="2000" dirty="0" smtClean="0"/>
              <a:t>: </a:t>
            </a:r>
          </a:p>
          <a:p>
            <a:pPr>
              <a:buNone/>
            </a:pPr>
            <a:r>
              <a:rPr lang="tr-TR" sz="2000" dirty="0" smtClean="0"/>
              <a:t>  	</a:t>
            </a:r>
            <a:r>
              <a:rPr lang="de-DE" sz="2000" dirty="0" smtClean="0"/>
              <a:t>Wenn der Mangel nicht offensichtlich, d.h. in dem Sinne versteckt ist, dass er nicht mit einer einfachen Untersuchung oder dem bloßen Auge erkennbar wird, ist der Käufer verpflichtet, die erworbene Ware innerhalb von 8 Tagen zu untersuchen und umgehend zu rügen. </a:t>
            </a:r>
            <a:endParaRPr lang="tr-TR" sz="2000"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263DEAEF-1637-4FDA-BE0C-BD65E5165450}" type="datetime1">
              <a:rPr lang="de-DE" smtClean="0"/>
              <a:pPr/>
              <a:t>16.01.2013</a:t>
            </a:fld>
            <a:endParaRPr lang="de-DE"/>
          </a:p>
        </p:txBody>
      </p:sp>
      <p:sp>
        <p:nvSpPr>
          <p:cNvPr id="3" name="2 Altbilgi Yer Tutucusu"/>
          <p:cNvSpPr>
            <a:spLocks noGrp="1"/>
          </p:cNvSpPr>
          <p:nvPr>
            <p:ph type="ftr" sz="quarter" idx="11"/>
          </p:nvPr>
        </p:nvSpPr>
        <p:spPr/>
        <p:txBody>
          <a:bodyPr/>
          <a:lstStyle/>
          <a:p>
            <a:r>
              <a:rPr lang="de-DE" smtClean="0"/>
              <a:t>www.gencer-coll.eu</a:t>
            </a:r>
            <a:endParaRPr lang="de-DE" dirty="0"/>
          </a:p>
        </p:txBody>
      </p:sp>
      <p:sp>
        <p:nvSpPr>
          <p:cNvPr id="4" name="3 Slayt Numarası Yer Tutucusu"/>
          <p:cNvSpPr>
            <a:spLocks noGrp="1"/>
          </p:cNvSpPr>
          <p:nvPr>
            <p:ph type="sldNum" sz="quarter" idx="12"/>
          </p:nvPr>
        </p:nvSpPr>
        <p:spPr/>
        <p:txBody>
          <a:bodyPr/>
          <a:lstStyle/>
          <a:p>
            <a:fld id="{BEE2948E-B6F3-4081-9C2A-A2641D91FEA7}" type="slidenum">
              <a:rPr lang="de-DE" smtClean="0"/>
              <a:pPr/>
              <a:t>49</a:t>
            </a:fld>
            <a:endParaRPr lang="de-DE"/>
          </a:p>
        </p:txBody>
      </p:sp>
      <p:sp>
        <p:nvSpPr>
          <p:cNvPr id="5" name="4 Başlık"/>
          <p:cNvSpPr>
            <a:spLocks noGrp="1"/>
          </p:cNvSpPr>
          <p:nvPr>
            <p:ph type="title"/>
          </p:nvPr>
        </p:nvSpPr>
        <p:spPr>
          <a:xfrm>
            <a:off x="251518" y="1268760"/>
            <a:ext cx="7200802" cy="432048"/>
          </a:xfrm>
        </p:spPr>
        <p:txBody>
          <a:bodyPr/>
          <a:lstStyle/>
          <a:p>
            <a:r>
              <a:rPr lang="de-DE" sz="2100" i="1" dirty="0"/>
              <a:t>Besondere Vertragsformen und ihre Eigenschaften </a:t>
            </a:r>
            <a:r>
              <a:rPr lang="de-DE" sz="2100" i="1" dirty="0" smtClean="0"/>
              <a:t>VII</a:t>
            </a:r>
            <a:endParaRPr lang="tr-TR" sz="2100" i="1" dirty="0"/>
          </a:p>
        </p:txBody>
      </p:sp>
      <p:sp>
        <p:nvSpPr>
          <p:cNvPr id="6" name="5 İçerik Yer Tutucusu"/>
          <p:cNvSpPr>
            <a:spLocks noGrp="1"/>
          </p:cNvSpPr>
          <p:nvPr>
            <p:ph sz="half" idx="1"/>
          </p:nvPr>
        </p:nvSpPr>
        <p:spPr/>
        <p:txBody>
          <a:bodyPr/>
          <a:lstStyle/>
          <a:p>
            <a:pPr marL="0" indent="0">
              <a:buNone/>
            </a:pPr>
            <a:endParaRPr lang="de-DE" sz="2200" dirty="0" smtClean="0"/>
          </a:p>
          <a:p>
            <a:pPr marL="0" indent="0">
              <a:buNone/>
            </a:pPr>
            <a:r>
              <a:rPr lang="de-DE" sz="2100" dirty="0" smtClean="0"/>
              <a:t>Wenn den Verkäufer an dem Mangel ein </a:t>
            </a:r>
            <a:r>
              <a:rPr lang="de-DE" sz="2100" dirty="0" smtClean="0"/>
              <a:t>grobes Verschulden </a:t>
            </a:r>
            <a:r>
              <a:rPr lang="de-DE" sz="2100" dirty="0" smtClean="0"/>
              <a:t>trifft, sind Vereinbarungen, die die Mangelhaftung ausschließen oder beschränken, rechtsunwirksam und entfalten keine Wirkung. </a:t>
            </a:r>
            <a:endParaRPr lang="tr-TR" sz="2100" b="1" u="sng"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263DEAEF-1637-4FDA-BE0C-BD65E5165450}" type="datetime1">
              <a:rPr lang="de-DE" smtClean="0"/>
              <a:pPr/>
              <a:t>16.01.2013</a:t>
            </a:fld>
            <a:endParaRPr lang="de-DE"/>
          </a:p>
        </p:txBody>
      </p:sp>
      <p:sp>
        <p:nvSpPr>
          <p:cNvPr id="3" name="2 Altbilgi Yer Tutucusu"/>
          <p:cNvSpPr>
            <a:spLocks noGrp="1"/>
          </p:cNvSpPr>
          <p:nvPr>
            <p:ph type="ftr" sz="quarter" idx="11"/>
          </p:nvPr>
        </p:nvSpPr>
        <p:spPr/>
        <p:txBody>
          <a:bodyPr/>
          <a:lstStyle/>
          <a:p>
            <a:r>
              <a:rPr lang="de-DE" smtClean="0"/>
              <a:t>www.gencer-coll.eu</a:t>
            </a:r>
            <a:endParaRPr lang="de-DE" dirty="0"/>
          </a:p>
        </p:txBody>
      </p:sp>
      <p:sp>
        <p:nvSpPr>
          <p:cNvPr id="4" name="3 Slayt Numarası Yer Tutucusu"/>
          <p:cNvSpPr>
            <a:spLocks noGrp="1"/>
          </p:cNvSpPr>
          <p:nvPr>
            <p:ph type="sldNum" sz="quarter" idx="12"/>
          </p:nvPr>
        </p:nvSpPr>
        <p:spPr/>
        <p:txBody>
          <a:bodyPr/>
          <a:lstStyle/>
          <a:p>
            <a:fld id="{BEE2948E-B6F3-4081-9C2A-A2641D91FEA7}" type="slidenum">
              <a:rPr lang="de-DE" smtClean="0"/>
              <a:pPr/>
              <a:t>5</a:t>
            </a:fld>
            <a:endParaRPr lang="de-DE"/>
          </a:p>
        </p:txBody>
      </p:sp>
      <p:sp>
        <p:nvSpPr>
          <p:cNvPr id="5" name="4 Başlık"/>
          <p:cNvSpPr>
            <a:spLocks noGrp="1"/>
          </p:cNvSpPr>
          <p:nvPr>
            <p:ph type="title"/>
          </p:nvPr>
        </p:nvSpPr>
        <p:spPr/>
        <p:txBody>
          <a:bodyPr/>
          <a:lstStyle/>
          <a:p>
            <a:r>
              <a:rPr lang="de-DE" sz="2100" i="1" dirty="0" smtClean="0"/>
              <a:t>Einführung:</a:t>
            </a:r>
            <a:r>
              <a:rPr lang="de-DE" sz="2100" dirty="0" smtClean="0"/>
              <a:t> </a:t>
            </a:r>
            <a:r>
              <a:rPr lang="de-DE" sz="2100" b="1" dirty="0" smtClean="0"/>
              <a:t>Türkische </a:t>
            </a:r>
            <a:r>
              <a:rPr lang="de-DE" sz="2100" b="1" dirty="0" smtClean="0"/>
              <a:t>Wirtschaft </a:t>
            </a:r>
            <a:r>
              <a:rPr lang="de-DE" sz="2100" b="1" dirty="0" smtClean="0"/>
              <a:t>I</a:t>
            </a:r>
            <a:br>
              <a:rPr lang="de-DE" sz="2100" b="1" dirty="0" smtClean="0"/>
            </a:br>
            <a:endParaRPr lang="tr-TR" sz="2100" b="1" dirty="0"/>
          </a:p>
        </p:txBody>
      </p:sp>
      <p:sp>
        <p:nvSpPr>
          <p:cNvPr id="6" name="5 İçerik Yer Tutucusu"/>
          <p:cNvSpPr>
            <a:spLocks noGrp="1"/>
          </p:cNvSpPr>
          <p:nvPr>
            <p:ph sz="half" idx="1"/>
          </p:nvPr>
        </p:nvSpPr>
        <p:spPr>
          <a:xfrm>
            <a:off x="251518" y="1988840"/>
            <a:ext cx="7200802" cy="4032448"/>
          </a:xfrm>
        </p:spPr>
        <p:txBody>
          <a:bodyPr/>
          <a:lstStyle/>
          <a:p>
            <a:pPr algn="just">
              <a:buNone/>
            </a:pPr>
            <a:r>
              <a:rPr lang="tr-TR" dirty="0" smtClean="0"/>
              <a:t>	</a:t>
            </a:r>
            <a:r>
              <a:rPr lang="de-DE" sz="1600" b="1" dirty="0"/>
              <a:t>Durchschnittliches jährliches BIP-Wachstum (real, in %) </a:t>
            </a:r>
            <a:r>
              <a:rPr lang="de-DE" sz="1600" b="1" dirty="0" smtClean="0"/>
              <a:t>2011-2012</a:t>
            </a:r>
            <a:r>
              <a:rPr lang="tr-TR" sz="1600" i="1" dirty="0" smtClean="0">
                <a:solidFill>
                  <a:srgbClr val="050B0A"/>
                </a:solidFill>
              </a:rPr>
              <a:t>*</a:t>
            </a:r>
            <a:endParaRPr lang="de-DE" sz="1600" b="1" dirty="0" smtClean="0"/>
          </a:p>
          <a:p>
            <a:pPr algn="just">
              <a:buNone/>
            </a:pPr>
            <a:endParaRPr lang="de-DE" i="1" dirty="0" smtClean="0">
              <a:solidFill>
                <a:srgbClr val="050B0A"/>
              </a:solidFill>
              <a:latin typeface="Arial" pitchFamily="34" charset="0"/>
              <a:cs typeface="Arial" pitchFamily="34" charset="0"/>
            </a:endParaRPr>
          </a:p>
          <a:p>
            <a:pPr algn="just">
              <a:buNone/>
            </a:pPr>
            <a:endParaRPr lang="de-DE" i="1" dirty="0">
              <a:solidFill>
                <a:srgbClr val="050B0A"/>
              </a:solidFill>
            </a:endParaRPr>
          </a:p>
          <a:p>
            <a:pPr algn="just">
              <a:buNone/>
            </a:pPr>
            <a:endParaRPr lang="de-DE" i="1" dirty="0" smtClean="0">
              <a:solidFill>
                <a:srgbClr val="050B0A"/>
              </a:solidFill>
              <a:latin typeface="Arial" pitchFamily="34" charset="0"/>
              <a:cs typeface="Arial" pitchFamily="34" charset="0"/>
            </a:endParaRPr>
          </a:p>
          <a:p>
            <a:pPr algn="just">
              <a:buNone/>
            </a:pPr>
            <a:endParaRPr lang="de-DE" i="1" dirty="0">
              <a:solidFill>
                <a:srgbClr val="050B0A"/>
              </a:solidFill>
            </a:endParaRPr>
          </a:p>
          <a:p>
            <a:pPr algn="just">
              <a:buNone/>
            </a:pPr>
            <a:endParaRPr lang="de-DE" i="1" dirty="0" smtClean="0">
              <a:solidFill>
                <a:srgbClr val="050B0A"/>
              </a:solidFill>
              <a:latin typeface="Arial" pitchFamily="34" charset="0"/>
              <a:cs typeface="Arial" pitchFamily="34" charset="0"/>
            </a:endParaRPr>
          </a:p>
          <a:p>
            <a:pPr algn="just">
              <a:buNone/>
            </a:pPr>
            <a:endParaRPr lang="de-DE" i="1" dirty="0">
              <a:solidFill>
                <a:srgbClr val="050B0A"/>
              </a:solidFill>
            </a:endParaRPr>
          </a:p>
          <a:p>
            <a:pPr algn="just">
              <a:buNone/>
            </a:pPr>
            <a:endParaRPr lang="de-DE" i="1" dirty="0" smtClean="0">
              <a:solidFill>
                <a:srgbClr val="050B0A"/>
              </a:solidFill>
              <a:latin typeface="Arial" pitchFamily="34" charset="0"/>
              <a:cs typeface="Arial" pitchFamily="34" charset="0"/>
            </a:endParaRPr>
          </a:p>
          <a:p>
            <a:pPr algn="just">
              <a:buNone/>
            </a:pPr>
            <a:endParaRPr lang="de-DE" i="1" dirty="0" smtClean="0">
              <a:solidFill>
                <a:srgbClr val="050B0A"/>
              </a:solidFill>
              <a:latin typeface="Arial" pitchFamily="34" charset="0"/>
              <a:cs typeface="Arial" pitchFamily="34" charset="0"/>
            </a:endParaRPr>
          </a:p>
          <a:p>
            <a:pPr algn="just">
              <a:buNone/>
            </a:pPr>
            <a:endParaRPr lang="tr-TR" i="1" dirty="0" smtClean="0">
              <a:solidFill>
                <a:srgbClr val="050B0A"/>
              </a:solidFill>
              <a:latin typeface="Arial" pitchFamily="34" charset="0"/>
              <a:cs typeface="Arial" pitchFamily="34" charset="0"/>
            </a:endParaRPr>
          </a:p>
          <a:p>
            <a:pPr algn="just">
              <a:buNone/>
            </a:pPr>
            <a:r>
              <a:rPr lang="de-DE" i="1" dirty="0">
                <a:solidFill>
                  <a:srgbClr val="050B0A"/>
                </a:solidFill>
              </a:rPr>
              <a:t> </a:t>
            </a:r>
            <a:r>
              <a:rPr lang="de-DE" i="1" dirty="0" smtClean="0">
                <a:solidFill>
                  <a:srgbClr val="050B0A"/>
                </a:solidFill>
              </a:rPr>
              <a:t>   </a:t>
            </a:r>
            <a:r>
              <a:rPr lang="tr-TR" sz="1200" i="1" dirty="0" smtClean="0">
                <a:solidFill>
                  <a:srgbClr val="050B0A"/>
                </a:solidFill>
              </a:rPr>
              <a:t>* </a:t>
            </a:r>
            <a:r>
              <a:rPr lang="de-DE" sz="1200" b="1" i="1" dirty="0" smtClean="0">
                <a:solidFill>
                  <a:srgbClr val="050B0A"/>
                </a:solidFill>
              </a:rPr>
              <a:t>Quelle</a:t>
            </a:r>
            <a:r>
              <a:rPr lang="tr-TR" sz="1200" b="1" i="1" dirty="0" smtClean="0">
                <a:solidFill>
                  <a:srgbClr val="050B0A"/>
                </a:solidFill>
              </a:rPr>
              <a:t>:</a:t>
            </a:r>
            <a:r>
              <a:rPr lang="tr-TR" sz="1200" i="1" dirty="0" smtClean="0">
                <a:solidFill>
                  <a:srgbClr val="050B0A"/>
                </a:solidFill>
              </a:rPr>
              <a:t> </a:t>
            </a:r>
            <a:r>
              <a:rPr lang="en-US" sz="1200" i="1" dirty="0"/>
              <a:t>IWF – World Economic Outlook, April 2012, </a:t>
            </a:r>
            <a:r>
              <a:rPr lang="en-US" sz="1200" i="1" dirty="0" err="1"/>
              <a:t>türkisches</a:t>
            </a:r>
            <a:r>
              <a:rPr lang="en-US" sz="1200" i="1" dirty="0"/>
              <a:t> </a:t>
            </a:r>
            <a:r>
              <a:rPr lang="en-US" sz="1200" i="1" dirty="0" err="1"/>
              <a:t>Statistikamt</a:t>
            </a:r>
            <a:r>
              <a:rPr lang="en-US" sz="1200" i="1" dirty="0"/>
              <a:t> (</a:t>
            </a:r>
            <a:r>
              <a:rPr lang="en-US" sz="1200" i="1" dirty="0" err="1"/>
              <a:t>TurkStat</a:t>
            </a:r>
            <a:r>
              <a:rPr lang="en-US" sz="1200" i="1" dirty="0"/>
              <a:t>)</a:t>
            </a:r>
            <a:endParaRPr lang="tr-TR" sz="1200" i="1" dirty="0" smtClean="0">
              <a:solidFill>
                <a:srgbClr val="050B0A"/>
              </a:solidFill>
            </a:endParaRPr>
          </a:p>
          <a:p>
            <a:pPr indent="-285750" algn="just">
              <a:buClr>
                <a:schemeClr val="tx1">
                  <a:lumMod val="50000"/>
                </a:schemeClr>
              </a:buClr>
              <a:buSzPct val="110000"/>
              <a:buNone/>
              <a:defRPr/>
            </a:pPr>
            <a:endParaRPr lang="tr-TR" dirty="0" smtClean="0">
              <a:solidFill>
                <a:srgbClr val="050B0A"/>
              </a:solidFill>
              <a:cs typeface="Times New Roman" pitchFamily="18" charset="0"/>
            </a:endParaRPr>
          </a:p>
          <a:p>
            <a:pPr algn="just">
              <a:buNone/>
            </a:pPr>
            <a:endParaRPr lang="tr-TR" dirty="0" smtClean="0"/>
          </a:p>
          <a:p>
            <a:pPr algn="just">
              <a:buNone/>
            </a:pPr>
            <a:r>
              <a:rPr lang="tr-TR" dirty="0" smtClean="0"/>
              <a:t> </a:t>
            </a:r>
          </a:p>
          <a:p>
            <a:pPr>
              <a:buNone/>
            </a:pPr>
            <a:r>
              <a:rPr lang="tr-TR" dirty="0" smtClean="0"/>
              <a:t> </a:t>
            </a:r>
          </a:p>
          <a:p>
            <a:pPr algn="just">
              <a:buNone/>
            </a:pPr>
            <a:r>
              <a:rPr lang="tr-TR" dirty="0" smtClean="0"/>
              <a:t>	 </a:t>
            </a:r>
          </a:p>
          <a:p>
            <a:pPr>
              <a:buNone/>
            </a:pPr>
            <a:endParaRPr lang="tr-TR" dirty="0" smtClean="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3568" y="2494728"/>
            <a:ext cx="5711142" cy="30241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263DEAEF-1637-4FDA-BE0C-BD65E5165450}" type="datetime1">
              <a:rPr lang="de-DE" smtClean="0"/>
              <a:pPr/>
              <a:t>16.01.2013</a:t>
            </a:fld>
            <a:endParaRPr lang="de-DE"/>
          </a:p>
        </p:txBody>
      </p:sp>
      <p:sp>
        <p:nvSpPr>
          <p:cNvPr id="3" name="2 Altbilgi Yer Tutucusu"/>
          <p:cNvSpPr>
            <a:spLocks noGrp="1"/>
          </p:cNvSpPr>
          <p:nvPr>
            <p:ph type="ftr" sz="quarter" idx="11"/>
          </p:nvPr>
        </p:nvSpPr>
        <p:spPr/>
        <p:txBody>
          <a:bodyPr/>
          <a:lstStyle/>
          <a:p>
            <a:r>
              <a:rPr lang="de-DE" smtClean="0"/>
              <a:t>www.gencer-coll.eu</a:t>
            </a:r>
            <a:endParaRPr lang="de-DE" dirty="0"/>
          </a:p>
        </p:txBody>
      </p:sp>
      <p:sp>
        <p:nvSpPr>
          <p:cNvPr id="4" name="3 Slayt Numarası Yer Tutucusu"/>
          <p:cNvSpPr>
            <a:spLocks noGrp="1"/>
          </p:cNvSpPr>
          <p:nvPr>
            <p:ph type="sldNum" sz="quarter" idx="12"/>
          </p:nvPr>
        </p:nvSpPr>
        <p:spPr/>
        <p:txBody>
          <a:bodyPr/>
          <a:lstStyle/>
          <a:p>
            <a:fld id="{BEE2948E-B6F3-4081-9C2A-A2641D91FEA7}" type="slidenum">
              <a:rPr lang="de-DE" smtClean="0"/>
              <a:pPr/>
              <a:t>50</a:t>
            </a:fld>
            <a:endParaRPr lang="de-DE"/>
          </a:p>
        </p:txBody>
      </p:sp>
      <p:sp>
        <p:nvSpPr>
          <p:cNvPr id="5" name="4 Başlık"/>
          <p:cNvSpPr>
            <a:spLocks noGrp="1"/>
          </p:cNvSpPr>
          <p:nvPr>
            <p:ph type="title"/>
          </p:nvPr>
        </p:nvSpPr>
        <p:spPr/>
        <p:txBody>
          <a:bodyPr/>
          <a:lstStyle/>
          <a:p>
            <a:r>
              <a:rPr lang="de-DE" sz="2100" i="1" dirty="0"/>
              <a:t>Besondere Vertragsformen und ihre Eigenschaften </a:t>
            </a:r>
            <a:r>
              <a:rPr lang="de-DE" sz="2100" i="1" dirty="0" smtClean="0"/>
              <a:t>VIII</a:t>
            </a:r>
            <a:endParaRPr lang="tr-TR" sz="2100" i="1" dirty="0"/>
          </a:p>
        </p:txBody>
      </p:sp>
      <p:sp>
        <p:nvSpPr>
          <p:cNvPr id="6" name="5 İçerik Yer Tutucusu"/>
          <p:cNvSpPr>
            <a:spLocks noGrp="1"/>
          </p:cNvSpPr>
          <p:nvPr>
            <p:ph sz="half" idx="1"/>
          </p:nvPr>
        </p:nvSpPr>
        <p:spPr/>
        <p:txBody>
          <a:bodyPr/>
          <a:lstStyle/>
          <a:p>
            <a:pPr marL="0" indent="0">
              <a:buNone/>
            </a:pPr>
            <a:r>
              <a:rPr lang="de-DE" sz="2100" b="1" dirty="0" smtClean="0"/>
              <a:t>Wenn ein verschuldeter Mangel vorliegt, kann der Erwerber zwischen folgenden Rechten wählen:</a:t>
            </a:r>
          </a:p>
          <a:p>
            <a:pPr marL="0" indent="0">
              <a:buNone/>
            </a:pPr>
            <a:endParaRPr lang="tr-TR" sz="2100" dirty="0" smtClean="0"/>
          </a:p>
          <a:p>
            <a:r>
              <a:rPr lang="de-DE" sz="2100" dirty="0" smtClean="0"/>
              <a:t>Rückabwicklung des Vertrages;</a:t>
            </a:r>
          </a:p>
          <a:p>
            <a:r>
              <a:rPr lang="de-DE" sz="2100" dirty="0" smtClean="0"/>
              <a:t>unter Einbehaltung des Kaufgegenstandes Minderung des Kaufpreises;</a:t>
            </a:r>
          </a:p>
          <a:p>
            <a:r>
              <a:rPr lang="de-DE" sz="2100" dirty="0"/>
              <a:t>k</a:t>
            </a:r>
            <a:r>
              <a:rPr lang="de-DE" sz="2100" dirty="0" smtClean="0"/>
              <a:t>ostenfreie Instandsetzung der Kaufsache; </a:t>
            </a:r>
          </a:p>
          <a:p>
            <a:r>
              <a:rPr lang="de-DE" sz="2100" dirty="0" smtClean="0"/>
              <a:t>Kostenfreie Lieferung einer neuen Sache bei der Gattungsschuld (mit einer umgehenden Lieferung einer neuen Sache kann der Verkäufer die Wahlfreiheit  des Erwerbers ausschließen</a:t>
            </a:r>
            <a:r>
              <a:rPr lang="de-DE" sz="2200" dirty="0" smtClean="0"/>
              <a:t>).</a:t>
            </a:r>
            <a:endParaRPr lang="tr-TR" sz="2200" dirty="0" smtClean="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263DEAEF-1637-4FDA-BE0C-BD65E5165450}" type="datetime1">
              <a:rPr lang="de-DE" smtClean="0"/>
              <a:pPr/>
              <a:t>16.01.2013</a:t>
            </a:fld>
            <a:endParaRPr lang="de-DE"/>
          </a:p>
        </p:txBody>
      </p:sp>
      <p:sp>
        <p:nvSpPr>
          <p:cNvPr id="3" name="2 Altbilgi Yer Tutucusu"/>
          <p:cNvSpPr>
            <a:spLocks noGrp="1"/>
          </p:cNvSpPr>
          <p:nvPr>
            <p:ph type="ftr" sz="quarter" idx="11"/>
          </p:nvPr>
        </p:nvSpPr>
        <p:spPr/>
        <p:txBody>
          <a:bodyPr/>
          <a:lstStyle/>
          <a:p>
            <a:r>
              <a:rPr lang="de-DE" smtClean="0"/>
              <a:t>www.gencer-coll.eu</a:t>
            </a:r>
            <a:endParaRPr lang="de-DE" dirty="0"/>
          </a:p>
        </p:txBody>
      </p:sp>
      <p:sp>
        <p:nvSpPr>
          <p:cNvPr id="4" name="3 Slayt Numarası Yer Tutucusu"/>
          <p:cNvSpPr>
            <a:spLocks noGrp="1"/>
          </p:cNvSpPr>
          <p:nvPr>
            <p:ph type="sldNum" sz="quarter" idx="12"/>
          </p:nvPr>
        </p:nvSpPr>
        <p:spPr/>
        <p:txBody>
          <a:bodyPr/>
          <a:lstStyle/>
          <a:p>
            <a:fld id="{BEE2948E-B6F3-4081-9C2A-A2641D91FEA7}" type="slidenum">
              <a:rPr lang="de-DE" smtClean="0"/>
              <a:pPr/>
              <a:t>51</a:t>
            </a:fld>
            <a:endParaRPr lang="de-DE"/>
          </a:p>
        </p:txBody>
      </p:sp>
      <p:sp>
        <p:nvSpPr>
          <p:cNvPr id="5" name="4 Başlık"/>
          <p:cNvSpPr>
            <a:spLocks noGrp="1"/>
          </p:cNvSpPr>
          <p:nvPr>
            <p:ph type="title"/>
          </p:nvPr>
        </p:nvSpPr>
        <p:spPr/>
        <p:txBody>
          <a:bodyPr/>
          <a:lstStyle/>
          <a:p>
            <a:r>
              <a:rPr lang="de-DE" sz="2100" i="1" dirty="0"/>
              <a:t>Besondere Vertragsformen und ihre Eigenschaften </a:t>
            </a:r>
            <a:r>
              <a:rPr lang="de-DE" sz="2100" i="1" dirty="0" smtClean="0"/>
              <a:t>IX</a:t>
            </a:r>
            <a:endParaRPr lang="tr-TR" i="1" dirty="0"/>
          </a:p>
        </p:txBody>
      </p:sp>
      <p:sp>
        <p:nvSpPr>
          <p:cNvPr id="6" name="5 İçerik Yer Tutucusu"/>
          <p:cNvSpPr>
            <a:spLocks noGrp="1"/>
          </p:cNvSpPr>
          <p:nvPr>
            <p:ph sz="half" idx="1"/>
          </p:nvPr>
        </p:nvSpPr>
        <p:spPr/>
        <p:txBody>
          <a:bodyPr/>
          <a:lstStyle/>
          <a:p>
            <a:pPr marL="0" indent="0">
              <a:buNone/>
            </a:pPr>
            <a:r>
              <a:rPr lang="de-DE" sz="2100" b="1" dirty="0" smtClean="0"/>
              <a:t>Vertriebsvertrag und Handelsvertretervertrag</a:t>
            </a:r>
          </a:p>
          <a:p>
            <a:pPr marL="0" indent="0">
              <a:buNone/>
            </a:pPr>
            <a:endParaRPr lang="tr-TR" sz="2100" b="1" dirty="0" smtClean="0"/>
          </a:p>
          <a:p>
            <a:pPr>
              <a:buNone/>
            </a:pPr>
            <a:r>
              <a:rPr lang="tr-TR" sz="2100" dirty="0" smtClean="0"/>
              <a:t>	</a:t>
            </a:r>
            <a:r>
              <a:rPr lang="de-DE" sz="2100" dirty="0" smtClean="0"/>
              <a:t>Der Vertriebs- und Händlervertrag sind im Gesetz ausdrücklich geregelt. Die Parteien können diese nach den Grundsätzen der Vertragsfreiheit frei gestalten. </a:t>
            </a:r>
          </a:p>
          <a:p>
            <a:pPr>
              <a:buNone/>
            </a:pPr>
            <a:endParaRPr lang="de-DE" sz="2100" dirty="0" smtClean="0"/>
          </a:p>
          <a:p>
            <a:pPr>
              <a:buNone/>
            </a:pPr>
            <a:r>
              <a:rPr lang="de-DE" sz="2100" dirty="0"/>
              <a:t>	</a:t>
            </a:r>
            <a:r>
              <a:rPr lang="de-DE" sz="2100" dirty="0" smtClean="0"/>
              <a:t>Im Rahmen dieser Gestaltungsfreiheit sind nur </a:t>
            </a:r>
            <a:r>
              <a:rPr lang="de-DE" sz="2100" dirty="0" smtClean="0"/>
              <a:t>drei Punkte </a:t>
            </a:r>
            <a:r>
              <a:rPr lang="de-DE" sz="2100" dirty="0" smtClean="0"/>
              <a:t>zu berücksichtigen:</a:t>
            </a:r>
            <a:endParaRPr lang="tr-TR" sz="2100"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263DEAEF-1637-4FDA-BE0C-BD65E5165450}" type="datetime1">
              <a:rPr lang="de-DE" smtClean="0"/>
              <a:pPr/>
              <a:t>16.01.2013</a:t>
            </a:fld>
            <a:endParaRPr lang="de-DE"/>
          </a:p>
        </p:txBody>
      </p:sp>
      <p:sp>
        <p:nvSpPr>
          <p:cNvPr id="3" name="2 Altbilgi Yer Tutucusu"/>
          <p:cNvSpPr>
            <a:spLocks noGrp="1"/>
          </p:cNvSpPr>
          <p:nvPr>
            <p:ph type="ftr" sz="quarter" idx="11"/>
          </p:nvPr>
        </p:nvSpPr>
        <p:spPr/>
        <p:txBody>
          <a:bodyPr/>
          <a:lstStyle/>
          <a:p>
            <a:r>
              <a:rPr lang="de-DE" smtClean="0"/>
              <a:t>www.gencer-coll.eu</a:t>
            </a:r>
            <a:endParaRPr lang="de-DE" dirty="0"/>
          </a:p>
        </p:txBody>
      </p:sp>
      <p:sp>
        <p:nvSpPr>
          <p:cNvPr id="4" name="3 Slayt Numarası Yer Tutucusu"/>
          <p:cNvSpPr>
            <a:spLocks noGrp="1"/>
          </p:cNvSpPr>
          <p:nvPr>
            <p:ph type="sldNum" sz="quarter" idx="12"/>
          </p:nvPr>
        </p:nvSpPr>
        <p:spPr/>
        <p:txBody>
          <a:bodyPr/>
          <a:lstStyle/>
          <a:p>
            <a:fld id="{BEE2948E-B6F3-4081-9C2A-A2641D91FEA7}" type="slidenum">
              <a:rPr lang="de-DE" smtClean="0"/>
              <a:pPr/>
              <a:t>52</a:t>
            </a:fld>
            <a:endParaRPr lang="de-DE"/>
          </a:p>
        </p:txBody>
      </p:sp>
      <p:sp>
        <p:nvSpPr>
          <p:cNvPr id="5" name="4 Başlık"/>
          <p:cNvSpPr>
            <a:spLocks noGrp="1"/>
          </p:cNvSpPr>
          <p:nvPr>
            <p:ph type="title"/>
          </p:nvPr>
        </p:nvSpPr>
        <p:spPr/>
        <p:txBody>
          <a:bodyPr/>
          <a:lstStyle/>
          <a:p>
            <a:r>
              <a:rPr lang="de-DE" sz="2100" i="1" dirty="0"/>
              <a:t>Besondere Vertragsformen und ihre Eigenschaften </a:t>
            </a:r>
            <a:r>
              <a:rPr lang="de-DE" sz="2100" i="1" dirty="0" smtClean="0"/>
              <a:t>X</a:t>
            </a:r>
            <a:endParaRPr lang="tr-TR" i="1" dirty="0"/>
          </a:p>
        </p:txBody>
      </p:sp>
      <p:sp>
        <p:nvSpPr>
          <p:cNvPr id="6" name="5 İçerik Yer Tutucusu"/>
          <p:cNvSpPr>
            <a:spLocks noGrp="1"/>
          </p:cNvSpPr>
          <p:nvPr>
            <p:ph sz="half" idx="1"/>
          </p:nvPr>
        </p:nvSpPr>
        <p:spPr>
          <a:xfrm>
            <a:off x="251518" y="1988840"/>
            <a:ext cx="7749506" cy="4032448"/>
          </a:xfrm>
        </p:spPr>
        <p:txBody>
          <a:bodyPr/>
          <a:lstStyle/>
          <a:p>
            <a:r>
              <a:rPr lang="de-DE" sz="2100" dirty="0" smtClean="0"/>
              <a:t>Mit der Reform des HGB wurde der bisher auch schon vorhandene nachvertragliche Ausgleichsanspruch des Handelsvertreters nach oben </a:t>
            </a:r>
            <a:r>
              <a:rPr lang="de-DE" sz="2100" dirty="0" smtClean="0"/>
              <a:t>mit dem </a:t>
            </a:r>
            <a:r>
              <a:rPr lang="de-DE" sz="2100" dirty="0" smtClean="0"/>
              <a:t>durchschnittlichen Jahresverdienstes der letzten fünf Jahre begrenzt (vorher nach gerichtlichem Ermessen). </a:t>
            </a:r>
            <a:r>
              <a:rPr lang="de-DE" sz="2000" dirty="0"/>
              <a:t>Ein </a:t>
            </a:r>
            <a:r>
              <a:rPr lang="de-DE" sz="2000" dirty="0" smtClean="0"/>
              <a:t>Wettbewerbsverbot </a:t>
            </a:r>
            <a:r>
              <a:rPr lang="de-DE" sz="2000" dirty="0"/>
              <a:t>kann für </a:t>
            </a:r>
            <a:r>
              <a:rPr lang="de-DE" sz="2000" dirty="0" smtClean="0"/>
              <a:t>maximal zwei </a:t>
            </a:r>
            <a:r>
              <a:rPr lang="de-DE" sz="2000" dirty="0"/>
              <a:t>Jahre nach Ende </a:t>
            </a:r>
            <a:r>
              <a:rPr lang="de-DE" sz="2000" dirty="0" smtClean="0"/>
              <a:t>des Handelsvertretervertrages </a:t>
            </a:r>
            <a:r>
              <a:rPr lang="de-DE" sz="2000" dirty="0"/>
              <a:t>zu Lasten des Handelsvertreters, beschränkt auf Vertragsgebiet und Vertragsgegenstand, gegen angemessene Entschädigung vereinbart werden. </a:t>
            </a:r>
            <a:endParaRPr lang="de-DE" sz="2000" dirty="0" smtClean="0"/>
          </a:p>
          <a:p>
            <a:endParaRPr lang="de-DE" sz="2100" dirty="0" smtClean="0"/>
          </a:p>
          <a:p>
            <a:r>
              <a:rPr lang="de-DE" sz="2100" dirty="0" smtClean="0"/>
              <a:t>Kündigt der Handelsvertreter selbst oder wird ihm aus wichtigem Grund gekündigt, verwirkt er den nachvertraglichen Ausgleichsanspruch. </a:t>
            </a:r>
            <a:endParaRPr lang="tr-TR" sz="2100" dirty="0" smtClean="0"/>
          </a:p>
          <a:p>
            <a:pPr algn="just">
              <a:buNone/>
            </a:pPr>
            <a:r>
              <a:rPr lang="tr-TR" dirty="0" smtClean="0"/>
              <a:t>	</a:t>
            </a:r>
            <a:endParaRPr lang="tr-TR" sz="1400" i="1" dirty="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263DEAEF-1637-4FDA-BE0C-BD65E5165450}" type="datetime1">
              <a:rPr lang="de-DE" smtClean="0"/>
              <a:pPr/>
              <a:t>16.01.2013</a:t>
            </a:fld>
            <a:endParaRPr lang="de-DE"/>
          </a:p>
        </p:txBody>
      </p:sp>
      <p:sp>
        <p:nvSpPr>
          <p:cNvPr id="3" name="2 Altbilgi Yer Tutucusu"/>
          <p:cNvSpPr>
            <a:spLocks noGrp="1"/>
          </p:cNvSpPr>
          <p:nvPr>
            <p:ph type="ftr" sz="quarter" idx="11"/>
          </p:nvPr>
        </p:nvSpPr>
        <p:spPr/>
        <p:txBody>
          <a:bodyPr/>
          <a:lstStyle/>
          <a:p>
            <a:r>
              <a:rPr lang="de-DE" smtClean="0"/>
              <a:t>www.gencer-coll.eu</a:t>
            </a:r>
            <a:endParaRPr lang="de-DE" dirty="0"/>
          </a:p>
        </p:txBody>
      </p:sp>
      <p:sp>
        <p:nvSpPr>
          <p:cNvPr id="4" name="3 Slayt Numarası Yer Tutucusu"/>
          <p:cNvSpPr>
            <a:spLocks noGrp="1"/>
          </p:cNvSpPr>
          <p:nvPr>
            <p:ph type="sldNum" sz="quarter" idx="12"/>
          </p:nvPr>
        </p:nvSpPr>
        <p:spPr/>
        <p:txBody>
          <a:bodyPr/>
          <a:lstStyle/>
          <a:p>
            <a:fld id="{BEE2948E-B6F3-4081-9C2A-A2641D91FEA7}" type="slidenum">
              <a:rPr lang="de-DE" smtClean="0"/>
              <a:pPr/>
              <a:t>53</a:t>
            </a:fld>
            <a:endParaRPr lang="de-DE"/>
          </a:p>
        </p:txBody>
      </p:sp>
      <p:sp>
        <p:nvSpPr>
          <p:cNvPr id="5" name="4 Başlık"/>
          <p:cNvSpPr>
            <a:spLocks noGrp="1"/>
          </p:cNvSpPr>
          <p:nvPr>
            <p:ph type="title"/>
          </p:nvPr>
        </p:nvSpPr>
        <p:spPr/>
        <p:txBody>
          <a:bodyPr/>
          <a:lstStyle/>
          <a:p>
            <a:r>
              <a:rPr lang="de-DE" sz="2100" i="1" dirty="0"/>
              <a:t>Besondere Vertragsformen und ihre Eigenschaften </a:t>
            </a:r>
            <a:r>
              <a:rPr lang="de-DE" sz="2100" i="1" dirty="0" smtClean="0"/>
              <a:t>XI</a:t>
            </a:r>
            <a:endParaRPr lang="tr-TR" i="1" dirty="0"/>
          </a:p>
        </p:txBody>
      </p:sp>
      <p:sp>
        <p:nvSpPr>
          <p:cNvPr id="6" name="5 İçerik Yer Tutucusu"/>
          <p:cNvSpPr>
            <a:spLocks noGrp="1"/>
          </p:cNvSpPr>
          <p:nvPr>
            <p:ph sz="half" idx="1"/>
          </p:nvPr>
        </p:nvSpPr>
        <p:spPr/>
        <p:txBody>
          <a:bodyPr/>
          <a:lstStyle/>
          <a:p>
            <a:r>
              <a:rPr lang="de-DE" sz="2100" dirty="0" smtClean="0"/>
              <a:t>Der zweite Punkt betrifft das besonders zu berücksichtigende Wettbewerbsrecht: in den Verträgen dürfen keine Verstöße gegen dieses vorliegen, die beispielsweise verbotene Preisabsprachen oder die Aufteilung des Kundenstammes beinhalten können. Die Verstöße führen zur Unwirksamkeit der Regelungen und zu Geldstrafen</a:t>
            </a:r>
            <a:r>
              <a:rPr lang="de-DE" sz="2100" dirty="0" smtClean="0"/>
              <a:t>.</a:t>
            </a: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263DEAEF-1637-4FDA-BE0C-BD65E5165450}" type="datetime1">
              <a:rPr lang="de-DE" smtClean="0"/>
              <a:pPr/>
              <a:t>16.01.2013</a:t>
            </a:fld>
            <a:endParaRPr lang="de-DE"/>
          </a:p>
        </p:txBody>
      </p:sp>
      <p:sp>
        <p:nvSpPr>
          <p:cNvPr id="3" name="2 Altbilgi Yer Tutucusu"/>
          <p:cNvSpPr>
            <a:spLocks noGrp="1"/>
          </p:cNvSpPr>
          <p:nvPr>
            <p:ph type="ftr" sz="quarter" idx="11"/>
          </p:nvPr>
        </p:nvSpPr>
        <p:spPr/>
        <p:txBody>
          <a:bodyPr/>
          <a:lstStyle/>
          <a:p>
            <a:r>
              <a:rPr lang="de-DE" dirty="0" smtClean="0"/>
              <a:t>www.gencer-coll.eu</a:t>
            </a:r>
            <a:endParaRPr lang="de-DE" dirty="0"/>
          </a:p>
        </p:txBody>
      </p:sp>
      <p:sp>
        <p:nvSpPr>
          <p:cNvPr id="4" name="3 Slayt Numarası Yer Tutucusu"/>
          <p:cNvSpPr>
            <a:spLocks noGrp="1"/>
          </p:cNvSpPr>
          <p:nvPr>
            <p:ph type="sldNum" sz="quarter" idx="12"/>
          </p:nvPr>
        </p:nvSpPr>
        <p:spPr/>
        <p:txBody>
          <a:bodyPr/>
          <a:lstStyle/>
          <a:p>
            <a:fld id="{BEE2948E-B6F3-4081-9C2A-A2641D91FEA7}" type="slidenum">
              <a:rPr lang="de-DE" smtClean="0"/>
              <a:pPr/>
              <a:t>54</a:t>
            </a:fld>
            <a:endParaRPr lang="de-DE"/>
          </a:p>
        </p:txBody>
      </p:sp>
      <p:sp>
        <p:nvSpPr>
          <p:cNvPr id="5" name="4 Başlık"/>
          <p:cNvSpPr>
            <a:spLocks noGrp="1"/>
          </p:cNvSpPr>
          <p:nvPr>
            <p:ph type="title"/>
          </p:nvPr>
        </p:nvSpPr>
        <p:spPr/>
        <p:txBody>
          <a:bodyPr/>
          <a:lstStyle/>
          <a:p>
            <a:r>
              <a:rPr lang="de-DE" sz="2100" i="1" dirty="0"/>
              <a:t>Besondere Vertragsformen und ihre Eigenschaften </a:t>
            </a:r>
            <a:r>
              <a:rPr lang="de-DE" sz="2100" i="1" dirty="0" smtClean="0"/>
              <a:t>XII</a:t>
            </a:r>
            <a:endParaRPr lang="tr-TR" sz="2100" i="1" dirty="0"/>
          </a:p>
        </p:txBody>
      </p:sp>
      <p:sp>
        <p:nvSpPr>
          <p:cNvPr id="6" name="5 İçerik Yer Tutucusu"/>
          <p:cNvSpPr>
            <a:spLocks noGrp="1"/>
          </p:cNvSpPr>
          <p:nvPr>
            <p:ph sz="half" idx="1"/>
          </p:nvPr>
        </p:nvSpPr>
        <p:spPr>
          <a:xfrm>
            <a:off x="285720" y="1785926"/>
            <a:ext cx="7200802" cy="4297680"/>
          </a:xfrm>
        </p:spPr>
        <p:txBody>
          <a:bodyPr/>
          <a:lstStyle/>
          <a:p>
            <a:pPr marL="0" indent="0">
              <a:buNone/>
            </a:pPr>
            <a:r>
              <a:rPr lang="de-DE" sz="2100" b="1" dirty="0" smtClean="0"/>
              <a:t>Handelsvertretervertrag</a:t>
            </a:r>
          </a:p>
          <a:p>
            <a:pPr marL="0" indent="0">
              <a:buNone/>
            </a:pPr>
            <a:endParaRPr lang="de-DE" sz="2100" b="1" dirty="0"/>
          </a:p>
          <a:p>
            <a:r>
              <a:rPr lang="de-DE" sz="2100" dirty="0" smtClean="0"/>
              <a:t>In der Praxis kommt der Handelsvertreter auch in der Türkei als Verkaufs- oder Vertriebsvertreter vor.</a:t>
            </a:r>
          </a:p>
          <a:p>
            <a:r>
              <a:rPr lang="de-DE" sz="2100" dirty="0" smtClean="0"/>
              <a:t>Er ist selbstständig und unterscheidet sich hierin vom Prokuristen, Geschäftsführer oder kaufmännischen Angestellten. </a:t>
            </a:r>
          </a:p>
          <a:p>
            <a:r>
              <a:rPr lang="de-DE" sz="2100" dirty="0" smtClean="0"/>
              <a:t>Der Handelsvertretervertrag unterliegt keiner Form, kann also mündlich abgeschlossen werden. Der Handelsvertreter, der zum Vertragsschluss ermächtigt ist, bedarf der Eintragung dieser Ermächtigung im Handelsregister, Artikel 121 Türkisches Handelsgesetzbuch. </a:t>
            </a:r>
            <a:endParaRPr lang="tr-TR" sz="2100" dirty="0" smtClean="0"/>
          </a:p>
          <a:p>
            <a:pPr>
              <a:buNone/>
            </a:pPr>
            <a:endParaRPr lang="tr-TR" sz="2200" dirty="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263DEAEF-1637-4FDA-BE0C-BD65E5165450}" type="datetime1">
              <a:rPr lang="de-DE" smtClean="0"/>
              <a:pPr/>
              <a:t>16.01.2013</a:t>
            </a:fld>
            <a:endParaRPr lang="de-DE"/>
          </a:p>
        </p:txBody>
      </p:sp>
      <p:sp>
        <p:nvSpPr>
          <p:cNvPr id="3" name="2 Altbilgi Yer Tutucusu"/>
          <p:cNvSpPr>
            <a:spLocks noGrp="1"/>
          </p:cNvSpPr>
          <p:nvPr>
            <p:ph type="ftr" sz="quarter" idx="11"/>
          </p:nvPr>
        </p:nvSpPr>
        <p:spPr/>
        <p:txBody>
          <a:bodyPr/>
          <a:lstStyle/>
          <a:p>
            <a:r>
              <a:rPr lang="de-DE" smtClean="0"/>
              <a:t>www.gencer-coll.eu</a:t>
            </a:r>
            <a:endParaRPr lang="de-DE" dirty="0"/>
          </a:p>
        </p:txBody>
      </p:sp>
      <p:sp>
        <p:nvSpPr>
          <p:cNvPr id="4" name="3 Slayt Numarası Yer Tutucusu"/>
          <p:cNvSpPr>
            <a:spLocks noGrp="1"/>
          </p:cNvSpPr>
          <p:nvPr>
            <p:ph type="sldNum" sz="quarter" idx="12"/>
          </p:nvPr>
        </p:nvSpPr>
        <p:spPr/>
        <p:txBody>
          <a:bodyPr/>
          <a:lstStyle/>
          <a:p>
            <a:fld id="{BEE2948E-B6F3-4081-9C2A-A2641D91FEA7}" type="slidenum">
              <a:rPr lang="de-DE" smtClean="0"/>
              <a:pPr/>
              <a:t>55</a:t>
            </a:fld>
            <a:endParaRPr lang="de-DE"/>
          </a:p>
        </p:txBody>
      </p:sp>
      <p:sp>
        <p:nvSpPr>
          <p:cNvPr id="5" name="4 Başlık"/>
          <p:cNvSpPr>
            <a:spLocks noGrp="1"/>
          </p:cNvSpPr>
          <p:nvPr>
            <p:ph type="title"/>
          </p:nvPr>
        </p:nvSpPr>
        <p:spPr/>
        <p:txBody>
          <a:bodyPr/>
          <a:lstStyle/>
          <a:p>
            <a:r>
              <a:rPr lang="de-DE" sz="2100" i="1" dirty="0"/>
              <a:t>Besondere Vertragsformen und ihre Eigenschaften </a:t>
            </a:r>
            <a:r>
              <a:rPr lang="de-DE" sz="2100" i="1" dirty="0" smtClean="0"/>
              <a:t>XIII</a:t>
            </a:r>
            <a:endParaRPr lang="tr-TR" dirty="0"/>
          </a:p>
        </p:txBody>
      </p:sp>
      <p:sp>
        <p:nvSpPr>
          <p:cNvPr id="6" name="5 İçerik Yer Tutucusu"/>
          <p:cNvSpPr>
            <a:spLocks noGrp="1"/>
          </p:cNvSpPr>
          <p:nvPr>
            <p:ph sz="half" idx="1"/>
          </p:nvPr>
        </p:nvSpPr>
        <p:spPr/>
        <p:txBody>
          <a:bodyPr/>
          <a:lstStyle/>
          <a:p>
            <a:pPr marL="0" indent="0">
              <a:buNone/>
            </a:pPr>
            <a:r>
              <a:rPr lang="tr-TR" sz="2000" b="1" dirty="0" smtClean="0"/>
              <a:t>Know-How</a:t>
            </a:r>
            <a:r>
              <a:rPr lang="de-DE" sz="2000" b="1" dirty="0" smtClean="0"/>
              <a:t> </a:t>
            </a:r>
            <a:r>
              <a:rPr lang="tr-TR" sz="2000" b="1" dirty="0" smtClean="0"/>
              <a:t>Patent</a:t>
            </a:r>
            <a:r>
              <a:rPr lang="de-DE" sz="2000" b="1" dirty="0" smtClean="0"/>
              <a:t>-Lizenz-Vertrag</a:t>
            </a:r>
            <a:endParaRPr lang="tr-TR" sz="2000" b="1" dirty="0" smtClean="0"/>
          </a:p>
          <a:p>
            <a:pPr marL="0" indent="0">
              <a:spcBef>
                <a:spcPts val="600"/>
              </a:spcBef>
              <a:buNone/>
            </a:pPr>
            <a:r>
              <a:rPr lang="de-DE" sz="2000" dirty="0" smtClean="0"/>
              <a:t>Der </a:t>
            </a:r>
            <a:r>
              <a:rPr lang="tr-TR" sz="2000" dirty="0" smtClean="0"/>
              <a:t>Know-how</a:t>
            </a:r>
            <a:r>
              <a:rPr lang="de-DE" sz="2000" dirty="0" smtClean="0"/>
              <a:t>-Vertrag ist im türkischen Gesetz nicht geregelt; es existieren hinsichtlich der rechtlichen Einordnung voneinander abweichende Auffassungen. </a:t>
            </a:r>
            <a:endParaRPr lang="tr-TR" sz="2000" dirty="0" smtClean="0"/>
          </a:p>
          <a:p>
            <a:pPr>
              <a:spcBef>
                <a:spcPts val="600"/>
              </a:spcBef>
            </a:pPr>
            <a:r>
              <a:rPr lang="de-DE" sz="2000" dirty="0" smtClean="0"/>
              <a:t>Unter </a:t>
            </a:r>
            <a:r>
              <a:rPr lang="tr-TR" sz="2000" dirty="0" smtClean="0"/>
              <a:t>Know-how </a:t>
            </a:r>
            <a:r>
              <a:rPr lang="de-DE" sz="2000" dirty="0" smtClean="0"/>
              <a:t>wird im Allgemeinen folgendes verstanden: </a:t>
            </a:r>
            <a:r>
              <a:rPr lang="tr-TR" sz="2000" dirty="0" smtClean="0"/>
              <a:t>“</a:t>
            </a:r>
            <a:r>
              <a:rPr lang="de-DE" sz="2000" dirty="0" smtClean="0"/>
              <a:t>Wissen, das bei der wirtschaftlichen Tätigkeit eines gewerblichen Unternehmens (im Rahmen der Produktion, dem Absatz, der Dienstleistung, der Organisation und der Verwaltung) eingesetzt wird</a:t>
            </a:r>
            <a:r>
              <a:rPr lang="tr-TR" sz="2000" dirty="0" smtClean="0"/>
              <a:t>,</a:t>
            </a:r>
            <a:r>
              <a:rPr lang="de-DE" sz="2000" dirty="0"/>
              <a:t> </a:t>
            </a:r>
            <a:r>
              <a:rPr lang="de-DE" sz="2000" dirty="0" smtClean="0"/>
              <a:t>wobei es nicht durch ein Patent geschützt ist; es ist in der Regel geheim, was aber nicht zwingend der Fall ist. Das Wissen beinhaltet Kenntnisse zur Technik, dem Gewerbe, der Verwaltung, dem Finanzwesen oder andere Bereiche.“</a:t>
            </a:r>
            <a:r>
              <a:rPr lang="tr-TR" sz="2000" dirty="0" smtClean="0"/>
              <a:t> </a:t>
            </a:r>
          </a:p>
          <a:p>
            <a:pPr algn="just"/>
            <a:endParaRPr lang="tr-TR" dirty="0" smtClean="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263DEAEF-1637-4FDA-BE0C-BD65E5165450}" type="datetime1">
              <a:rPr lang="de-DE" smtClean="0"/>
              <a:pPr/>
              <a:t>16.01.2013</a:t>
            </a:fld>
            <a:endParaRPr lang="de-DE"/>
          </a:p>
        </p:txBody>
      </p:sp>
      <p:sp>
        <p:nvSpPr>
          <p:cNvPr id="3" name="2 Altbilgi Yer Tutucusu"/>
          <p:cNvSpPr>
            <a:spLocks noGrp="1"/>
          </p:cNvSpPr>
          <p:nvPr>
            <p:ph type="ftr" sz="quarter" idx="11"/>
          </p:nvPr>
        </p:nvSpPr>
        <p:spPr/>
        <p:txBody>
          <a:bodyPr/>
          <a:lstStyle/>
          <a:p>
            <a:r>
              <a:rPr lang="de-DE" smtClean="0"/>
              <a:t>www.gencer-coll.eu</a:t>
            </a:r>
            <a:endParaRPr lang="de-DE" dirty="0"/>
          </a:p>
        </p:txBody>
      </p:sp>
      <p:sp>
        <p:nvSpPr>
          <p:cNvPr id="4" name="3 Slayt Numarası Yer Tutucusu"/>
          <p:cNvSpPr>
            <a:spLocks noGrp="1"/>
          </p:cNvSpPr>
          <p:nvPr>
            <p:ph type="sldNum" sz="quarter" idx="12"/>
          </p:nvPr>
        </p:nvSpPr>
        <p:spPr/>
        <p:txBody>
          <a:bodyPr/>
          <a:lstStyle/>
          <a:p>
            <a:fld id="{BEE2948E-B6F3-4081-9C2A-A2641D91FEA7}" type="slidenum">
              <a:rPr lang="de-DE" smtClean="0"/>
              <a:pPr/>
              <a:t>56</a:t>
            </a:fld>
            <a:endParaRPr lang="de-DE"/>
          </a:p>
        </p:txBody>
      </p:sp>
      <p:sp>
        <p:nvSpPr>
          <p:cNvPr id="5" name="4 Başlık"/>
          <p:cNvSpPr>
            <a:spLocks noGrp="1"/>
          </p:cNvSpPr>
          <p:nvPr>
            <p:ph type="title"/>
          </p:nvPr>
        </p:nvSpPr>
        <p:spPr/>
        <p:txBody>
          <a:bodyPr/>
          <a:lstStyle/>
          <a:p>
            <a:r>
              <a:rPr lang="de-DE" sz="2100" i="1" dirty="0"/>
              <a:t>Besondere Vertragsformen und ihre Eigenschaften </a:t>
            </a:r>
            <a:r>
              <a:rPr lang="de-DE" sz="2100" i="1" dirty="0" smtClean="0"/>
              <a:t>XIV</a:t>
            </a:r>
            <a:endParaRPr lang="tr-TR" dirty="0"/>
          </a:p>
        </p:txBody>
      </p:sp>
      <p:sp>
        <p:nvSpPr>
          <p:cNvPr id="6" name="5 İçerik Yer Tutucusu"/>
          <p:cNvSpPr>
            <a:spLocks noGrp="1"/>
          </p:cNvSpPr>
          <p:nvPr>
            <p:ph sz="half" idx="1"/>
          </p:nvPr>
        </p:nvSpPr>
        <p:spPr/>
        <p:txBody>
          <a:bodyPr/>
          <a:lstStyle/>
          <a:p>
            <a:r>
              <a:rPr lang="de-DE" sz="2100" dirty="0" smtClean="0"/>
              <a:t>Die Parteien können den K</a:t>
            </a:r>
            <a:r>
              <a:rPr lang="tr-TR" sz="2100" dirty="0" smtClean="0"/>
              <a:t>now-how</a:t>
            </a:r>
            <a:r>
              <a:rPr lang="de-DE" sz="2100" dirty="0" smtClean="0"/>
              <a:t>-Vertrag entsprechend den Grundsätzen der Vertragsfreiheit frei gestalten. </a:t>
            </a:r>
          </a:p>
          <a:p>
            <a:endParaRPr lang="tr-TR" sz="2100" dirty="0" smtClean="0"/>
          </a:p>
          <a:p>
            <a:r>
              <a:rPr lang="de-DE" sz="2100" dirty="0" smtClean="0"/>
              <a:t>Darüber hinaus können die Parteien </a:t>
            </a:r>
            <a:r>
              <a:rPr lang="de-DE" sz="2100" dirty="0"/>
              <a:t>bei K</a:t>
            </a:r>
            <a:r>
              <a:rPr lang="tr-TR" sz="2100" dirty="0"/>
              <a:t>now-how</a:t>
            </a:r>
            <a:r>
              <a:rPr lang="de-DE" sz="2100" dirty="0"/>
              <a:t>-Verträgen</a:t>
            </a:r>
            <a:r>
              <a:rPr lang="de-DE" sz="2100" dirty="0" smtClean="0"/>
              <a:t>, die einen internationalen Bezug haben, gemäß den Regelungen zum Gesetz zum internationalen Privatrecht und Verfahrensrecht auch das anwendbare materielle Recht wählen.</a:t>
            </a:r>
            <a:r>
              <a:rPr lang="tr-TR" sz="2100" dirty="0" smtClean="0"/>
              <a:t> </a:t>
            </a:r>
          </a:p>
          <a:p>
            <a:pPr algn="just"/>
            <a:endParaRPr lang="tr-TR" sz="2100" dirty="0" smtClean="0"/>
          </a:p>
          <a:p>
            <a:pPr algn="just"/>
            <a:endParaRPr lang="tr-TR" sz="2100" dirty="0" smtClean="0"/>
          </a:p>
          <a:p>
            <a:pPr algn="just">
              <a:buNone/>
            </a:pPr>
            <a:r>
              <a:rPr lang="tr-TR" sz="2100" dirty="0" smtClean="0"/>
              <a:t> </a:t>
            </a:r>
          </a:p>
          <a:p>
            <a:pPr algn="just"/>
            <a:endParaRPr lang="tr-TR" dirty="0" smtClean="0"/>
          </a:p>
          <a:p>
            <a:pPr algn="just"/>
            <a:endParaRPr lang="tr-TR" dirty="0" smtClean="0"/>
          </a:p>
          <a:p>
            <a:pPr algn="just"/>
            <a:endParaRPr lang="tr-TR" dirty="0" smtClean="0"/>
          </a:p>
          <a:p>
            <a:endParaRPr lang="tr-TR" dirty="0"/>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263DEAEF-1637-4FDA-BE0C-BD65E5165450}" type="datetime1">
              <a:rPr lang="de-DE" smtClean="0"/>
              <a:pPr/>
              <a:t>16.01.2013</a:t>
            </a:fld>
            <a:endParaRPr lang="de-DE"/>
          </a:p>
        </p:txBody>
      </p:sp>
      <p:sp>
        <p:nvSpPr>
          <p:cNvPr id="3" name="2 Altbilgi Yer Tutucusu"/>
          <p:cNvSpPr>
            <a:spLocks noGrp="1"/>
          </p:cNvSpPr>
          <p:nvPr>
            <p:ph type="ftr" sz="quarter" idx="11"/>
          </p:nvPr>
        </p:nvSpPr>
        <p:spPr/>
        <p:txBody>
          <a:bodyPr/>
          <a:lstStyle/>
          <a:p>
            <a:r>
              <a:rPr lang="de-DE" dirty="0" smtClean="0"/>
              <a:t>www.gencer-coll.eu</a:t>
            </a:r>
            <a:endParaRPr lang="de-DE" dirty="0"/>
          </a:p>
        </p:txBody>
      </p:sp>
      <p:sp>
        <p:nvSpPr>
          <p:cNvPr id="4" name="3 Slayt Numarası Yer Tutucusu"/>
          <p:cNvSpPr>
            <a:spLocks noGrp="1"/>
          </p:cNvSpPr>
          <p:nvPr>
            <p:ph type="sldNum" sz="quarter" idx="12"/>
          </p:nvPr>
        </p:nvSpPr>
        <p:spPr/>
        <p:txBody>
          <a:bodyPr/>
          <a:lstStyle/>
          <a:p>
            <a:fld id="{BEE2948E-B6F3-4081-9C2A-A2641D91FEA7}" type="slidenum">
              <a:rPr lang="de-DE" smtClean="0"/>
              <a:pPr/>
              <a:t>57</a:t>
            </a:fld>
            <a:endParaRPr lang="de-DE"/>
          </a:p>
        </p:txBody>
      </p:sp>
      <p:sp>
        <p:nvSpPr>
          <p:cNvPr id="5" name="4 Başlık"/>
          <p:cNvSpPr>
            <a:spLocks noGrp="1"/>
          </p:cNvSpPr>
          <p:nvPr>
            <p:ph type="title"/>
          </p:nvPr>
        </p:nvSpPr>
        <p:spPr/>
        <p:txBody>
          <a:bodyPr/>
          <a:lstStyle/>
          <a:p>
            <a:r>
              <a:rPr lang="de-DE" sz="2100" i="1" dirty="0"/>
              <a:t>Besondere Vertragsformen und ihre Eigenschaften </a:t>
            </a:r>
            <a:r>
              <a:rPr lang="de-DE" sz="2100" i="1" dirty="0" smtClean="0"/>
              <a:t>XV</a:t>
            </a:r>
            <a:endParaRPr lang="tr-TR" dirty="0"/>
          </a:p>
        </p:txBody>
      </p:sp>
      <p:sp>
        <p:nvSpPr>
          <p:cNvPr id="6" name="5 İçerik Yer Tutucusu"/>
          <p:cNvSpPr>
            <a:spLocks noGrp="1"/>
          </p:cNvSpPr>
          <p:nvPr>
            <p:ph sz="half" idx="1"/>
          </p:nvPr>
        </p:nvSpPr>
        <p:spPr/>
        <p:txBody>
          <a:bodyPr/>
          <a:lstStyle/>
          <a:p>
            <a:r>
              <a:rPr lang="de-DE" sz="2000" dirty="0" smtClean="0"/>
              <a:t>In den Fällen, in denen das türkische materielle Recht gewählt wird oder mangels Regelung Anwendung findet, werden wegen Fehlens einer speziellen gesetzlichen Grundlage für den Know-how-Vertrag den Vertragsregelungen besondere Bedeutung </a:t>
            </a:r>
            <a:r>
              <a:rPr lang="de-DE" sz="2000" dirty="0" smtClean="0"/>
              <a:t>zukommen.</a:t>
            </a:r>
            <a:endParaRPr lang="de-DE" sz="2000" dirty="0" smtClean="0"/>
          </a:p>
          <a:p>
            <a:endParaRPr lang="tr-TR" sz="2000" dirty="0" smtClean="0"/>
          </a:p>
          <a:p>
            <a:r>
              <a:rPr lang="de-DE" sz="2000" dirty="0" smtClean="0"/>
              <a:t>In den Angelegenheiten, in denen es einer Regelung zwischen den Parteien ermangelt, bestehen abweichende Rechtsauffassungen, die die ergänzende Anwendung der Regelungen zum Kaufvertrag, zum Produktmietvertrag und zum Dienstvertrag und der Vollmacht heranziehen.</a:t>
            </a:r>
            <a:endParaRPr lang="tr-TR" sz="2000" dirty="0" smtClean="0"/>
          </a:p>
          <a:p>
            <a:pPr algn="just">
              <a:buNone/>
            </a:pPr>
            <a:r>
              <a:rPr lang="tr-TR" sz="2000" dirty="0" smtClean="0"/>
              <a:t>	</a:t>
            </a: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263DEAEF-1637-4FDA-BE0C-BD65E5165450}" type="datetime1">
              <a:rPr lang="de-DE" smtClean="0"/>
              <a:pPr/>
              <a:t>16.01.2013</a:t>
            </a:fld>
            <a:endParaRPr lang="de-DE"/>
          </a:p>
        </p:txBody>
      </p:sp>
      <p:sp>
        <p:nvSpPr>
          <p:cNvPr id="3" name="2 Altbilgi Yer Tutucusu"/>
          <p:cNvSpPr>
            <a:spLocks noGrp="1"/>
          </p:cNvSpPr>
          <p:nvPr>
            <p:ph type="ftr" sz="quarter" idx="11"/>
          </p:nvPr>
        </p:nvSpPr>
        <p:spPr/>
        <p:txBody>
          <a:bodyPr/>
          <a:lstStyle/>
          <a:p>
            <a:r>
              <a:rPr lang="de-DE" dirty="0" smtClean="0"/>
              <a:t>www.gencer-coll.eu</a:t>
            </a:r>
            <a:endParaRPr lang="de-DE" dirty="0"/>
          </a:p>
        </p:txBody>
      </p:sp>
      <p:sp>
        <p:nvSpPr>
          <p:cNvPr id="4" name="3 Slayt Numarası Yer Tutucusu"/>
          <p:cNvSpPr>
            <a:spLocks noGrp="1"/>
          </p:cNvSpPr>
          <p:nvPr>
            <p:ph type="sldNum" sz="quarter" idx="12"/>
          </p:nvPr>
        </p:nvSpPr>
        <p:spPr/>
        <p:txBody>
          <a:bodyPr/>
          <a:lstStyle/>
          <a:p>
            <a:fld id="{BEE2948E-B6F3-4081-9C2A-A2641D91FEA7}" type="slidenum">
              <a:rPr lang="de-DE" smtClean="0"/>
              <a:pPr/>
              <a:t>58</a:t>
            </a:fld>
            <a:endParaRPr lang="de-DE"/>
          </a:p>
        </p:txBody>
      </p:sp>
      <p:sp>
        <p:nvSpPr>
          <p:cNvPr id="5" name="4 Başlık"/>
          <p:cNvSpPr>
            <a:spLocks noGrp="1"/>
          </p:cNvSpPr>
          <p:nvPr>
            <p:ph type="title"/>
          </p:nvPr>
        </p:nvSpPr>
        <p:spPr/>
        <p:txBody>
          <a:bodyPr/>
          <a:lstStyle/>
          <a:p>
            <a:r>
              <a:rPr lang="de-DE" sz="2100" i="1" dirty="0"/>
              <a:t>Besondere Vertragsformen und ihre Eigenschaften </a:t>
            </a:r>
            <a:r>
              <a:rPr lang="de-DE" sz="2100" i="1" dirty="0" smtClean="0"/>
              <a:t>XVI</a:t>
            </a:r>
            <a:endParaRPr lang="tr-TR" dirty="0"/>
          </a:p>
        </p:txBody>
      </p:sp>
      <p:sp>
        <p:nvSpPr>
          <p:cNvPr id="6" name="5 İçerik Yer Tutucusu"/>
          <p:cNvSpPr>
            <a:spLocks noGrp="1"/>
          </p:cNvSpPr>
          <p:nvPr>
            <p:ph sz="half" idx="1"/>
          </p:nvPr>
        </p:nvSpPr>
        <p:spPr/>
        <p:txBody>
          <a:bodyPr/>
          <a:lstStyle/>
          <a:p>
            <a:pPr>
              <a:buNone/>
            </a:pPr>
            <a:r>
              <a:rPr lang="tr-TR" sz="2200" dirty="0" smtClean="0"/>
              <a:t>	</a:t>
            </a:r>
            <a:r>
              <a:rPr lang="de-DE" sz="2100" dirty="0" smtClean="0"/>
              <a:t>Da </a:t>
            </a:r>
            <a:r>
              <a:rPr lang="tr-TR" sz="2100" dirty="0" smtClean="0"/>
              <a:t>Know-how</a:t>
            </a:r>
            <a:r>
              <a:rPr lang="de-DE" sz="2100" dirty="0" smtClean="0"/>
              <a:t>-Verträge über einen eigenen Aufbau verfügen, werden die Regelungen unter Maßgabe des Vertragsinhalts und -zwecks ausgelegt. </a:t>
            </a:r>
            <a:endParaRPr lang="tr-TR" sz="2100" dirty="0" smtClean="0"/>
          </a:p>
          <a:p>
            <a:pPr algn="just">
              <a:buNone/>
            </a:pPr>
            <a:r>
              <a:rPr lang="tr-TR" sz="2100" dirty="0" smtClean="0"/>
              <a:t>	</a:t>
            </a:r>
          </a:p>
          <a:p>
            <a:pPr>
              <a:buNone/>
            </a:pPr>
            <a:r>
              <a:rPr lang="tr-TR" sz="2100" dirty="0" smtClean="0"/>
              <a:t>	</a:t>
            </a:r>
            <a:r>
              <a:rPr lang="de-DE" sz="2100" dirty="0" smtClean="0"/>
              <a:t>Es empfiehlt sich daher, zur Vermeidung ergänzender Auslegungen anhand gesetzlicher Grundlagen ähnlich gelagerter Verträge den Know-how-Vertrag sehr ausführlich und ausdrücklich zu regeln. </a:t>
            </a:r>
            <a:endParaRPr lang="tr-TR" sz="2100" dirty="0" smtClean="0"/>
          </a:p>
          <a:p>
            <a:pPr algn="just"/>
            <a:endParaRPr lang="tr-TR" sz="2200" dirty="0" smtClean="0"/>
          </a:p>
          <a:p>
            <a:pPr>
              <a:buNone/>
            </a:pPr>
            <a:endParaRPr lang="tr-TR" sz="2200" dirty="0"/>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263DEAEF-1637-4FDA-BE0C-BD65E5165450}" type="datetime1">
              <a:rPr lang="de-DE" smtClean="0"/>
              <a:pPr/>
              <a:t>16.01.2013</a:t>
            </a:fld>
            <a:endParaRPr lang="de-DE"/>
          </a:p>
        </p:txBody>
      </p:sp>
      <p:sp>
        <p:nvSpPr>
          <p:cNvPr id="3" name="2 Altbilgi Yer Tutucusu"/>
          <p:cNvSpPr>
            <a:spLocks noGrp="1"/>
          </p:cNvSpPr>
          <p:nvPr>
            <p:ph type="ftr" sz="quarter" idx="11"/>
          </p:nvPr>
        </p:nvSpPr>
        <p:spPr/>
        <p:txBody>
          <a:bodyPr/>
          <a:lstStyle/>
          <a:p>
            <a:r>
              <a:rPr lang="de-DE" dirty="0" smtClean="0"/>
              <a:t>www.gencer-coll.eu</a:t>
            </a:r>
            <a:endParaRPr lang="de-DE" dirty="0"/>
          </a:p>
        </p:txBody>
      </p:sp>
      <p:sp>
        <p:nvSpPr>
          <p:cNvPr id="4" name="3 Slayt Numarası Yer Tutucusu"/>
          <p:cNvSpPr>
            <a:spLocks noGrp="1"/>
          </p:cNvSpPr>
          <p:nvPr>
            <p:ph type="sldNum" sz="quarter" idx="12"/>
          </p:nvPr>
        </p:nvSpPr>
        <p:spPr/>
        <p:txBody>
          <a:bodyPr/>
          <a:lstStyle/>
          <a:p>
            <a:fld id="{BEE2948E-B6F3-4081-9C2A-A2641D91FEA7}" type="slidenum">
              <a:rPr lang="de-DE" smtClean="0"/>
              <a:pPr/>
              <a:t>59</a:t>
            </a:fld>
            <a:endParaRPr lang="de-DE"/>
          </a:p>
        </p:txBody>
      </p:sp>
      <p:sp>
        <p:nvSpPr>
          <p:cNvPr id="5" name="4 Başlık"/>
          <p:cNvSpPr>
            <a:spLocks noGrp="1"/>
          </p:cNvSpPr>
          <p:nvPr>
            <p:ph type="title"/>
          </p:nvPr>
        </p:nvSpPr>
        <p:spPr/>
        <p:txBody>
          <a:bodyPr/>
          <a:lstStyle/>
          <a:p>
            <a:r>
              <a:rPr lang="de-DE" sz="2090" i="1" dirty="0"/>
              <a:t>Besondere Vertragsformen und ihre </a:t>
            </a:r>
            <a:r>
              <a:rPr lang="de-DE" sz="2090" i="1" dirty="0" smtClean="0"/>
              <a:t>Eigenschaften XVII</a:t>
            </a:r>
            <a:endParaRPr lang="tr-TR" sz="2090" dirty="0"/>
          </a:p>
        </p:txBody>
      </p:sp>
      <p:sp>
        <p:nvSpPr>
          <p:cNvPr id="6" name="5 İçerik Yer Tutucusu"/>
          <p:cNvSpPr>
            <a:spLocks noGrp="1"/>
          </p:cNvSpPr>
          <p:nvPr>
            <p:ph sz="half" idx="1"/>
          </p:nvPr>
        </p:nvSpPr>
        <p:spPr/>
        <p:txBody>
          <a:bodyPr/>
          <a:lstStyle/>
          <a:p>
            <a:pPr marL="0" indent="0">
              <a:buNone/>
            </a:pPr>
            <a:r>
              <a:rPr lang="de-DE" sz="2200" b="1" dirty="0" smtClean="0"/>
              <a:t>     </a:t>
            </a:r>
            <a:r>
              <a:rPr lang="tr-TR" sz="2100" b="1" dirty="0" smtClean="0"/>
              <a:t>Patent</a:t>
            </a:r>
            <a:r>
              <a:rPr lang="de-DE" sz="2100" b="1" dirty="0" err="1" smtClean="0"/>
              <a:t>lizenzvertrag</a:t>
            </a:r>
            <a:endParaRPr lang="tr-TR" sz="2100" b="1" dirty="0" smtClean="0"/>
          </a:p>
          <a:p>
            <a:pPr>
              <a:buNone/>
            </a:pPr>
            <a:endParaRPr lang="tr-TR" sz="2100" dirty="0" smtClean="0"/>
          </a:p>
          <a:p>
            <a:pPr>
              <a:spcBef>
                <a:spcPts val="600"/>
              </a:spcBef>
              <a:buNone/>
            </a:pPr>
            <a:r>
              <a:rPr lang="de-DE" sz="2100" dirty="0" smtClean="0"/>
              <a:t>	Gemäß der Rechtsverordnung mit Gesetzeskraft mit der Ziffer </a:t>
            </a:r>
            <a:r>
              <a:rPr lang="tr-TR" sz="2100" dirty="0" smtClean="0"/>
              <a:t>551 </a:t>
            </a:r>
            <a:r>
              <a:rPr lang="de-DE" sz="2100" dirty="0" smtClean="0"/>
              <a:t>zum Schutz der Patentrechte wird dem Erfinder einer technischen oder industriellen Erfindung ein gewerbliches Schutzrecht gewährt. Der Patentinhaber ist berechtigt, die Nutzung zu untersagen oder aber im Wege einer Lizenzvereinbarung zu erlauben.</a:t>
            </a:r>
            <a:endParaRPr lang="tr-TR" sz="21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263DEAEF-1637-4FDA-BE0C-BD65E5165450}" type="datetime1">
              <a:rPr lang="de-DE" smtClean="0"/>
              <a:pPr/>
              <a:t>16.01.2013</a:t>
            </a:fld>
            <a:endParaRPr lang="de-DE"/>
          </a:p>
        </p:txBody>
      </p:sp>
      <p:sp>
        <p:nvSpPr>
          <p:cNvPr id="3" name="2 Altbilgi Yer Tutucusu"/>
          <p:cNvSpPr>
            <a:spLocks noGrp="1"/>
          </p:cNvSpPr>
          <p:nvPr>
            <p:ph type="ftr" sz="quarter" idx="11"/>
          </p:nvPr>
        </p:nvSpPr>
        <p:spPr/>
        <p:txBody>
          <a:bodyPr/>
          <a:lstStyle/>
          <a:p>
            <a:r>
              <a:rPr lang="de-DE" smtClean="0"/>
              <a:t>www.gencer-coll.eu</a:t>
            </a:r>
            <a:endParaRPr lang="de-DE" dirty="0"/>
          </a:p>
        </p:txBody>
      </p:sp>
      <p:sp>
        <p:nvSpPr>
          <p:cNvPr id="4" name="3 Slayt Numarası Yer Tutucusu"/>
          <p:cNvSpPr>
            <a:spLocks noGrp="1"/>
          </p:cNvSpPr>
          <p:nvPr>
            <p:ph type="sldNum" sz="quarter" idx="12"/>
          </p:nvPr>
        </p:nvSpPr>
        <p:spPr/>
        <p:txBody>
          <a:bodyPr/>
          <a:lstStyle/>
          <a:p>
            <a:fld id="{BEE2948E-B6F3-4081-9C2A-A2641D91FEA7}" type="slidenum">
              <a:rPr lang="de-DE" smtClean="0"/>
              <a:pPr/>
              <a:t>6</a:t>
            </a:fld>
            <a:endParaRPr lang="de-DE"/>
          </a:p>
        </p:txBody>
      </p:sp>
      <p:sp>
        <p:nvSpPr>
          <p:cNvPr id="5" name="4 Başlık"/>
          <p:cNvSpPr>
            <a:spLocks noGrp="1"/>
          </p:cNvSpPr>
          <p:nvPr>
            <p:ph type="title"/>
          </p:nvPr>
        </p:nvSpPr>
        <p:spPr/>
        <p:txBody>
          <a:bodyPr/>
          <a:lstStyle/>
          <a:p>
            <a:r>
              <a:rPr lang="de-DE" sz="2100" i="1" dirty="0"/>
              <a:t>Einführung:</a:t>
            </a:r>
            <a:r>
              <a:rPr lang="de-DE" sz="2100" dirty="0"/>
              <a:t> </a:t>
            </a:r>
            <a:r>
              <a:rPr lang="de-DE" sz="2100" b="1" dirty="0" smtClean="0"/>
              <a:t>Türkische </a:t>
            </a:r>
            <a:r>
              <a:rPr lang="de-DE" sz="2100" b="1" dirty="0" smtClean="0"/>
              <a:t>Wirtschaft </a:t>
            </a:r>
            <a:r>
              <a:rPr lang="de-DE" sz="2100" b="1" dirty="0" smtClean="0"/>
              <a:t>II</a:t>
            </a:r>
            <a:endParaRPr lang="tr-TR" sz="2100" b="1" dirty="0"/>
          </a:p>
        </p:txBody>
      </p:sp>
      <p:sp>
        <p:nvSpPr>
          <p:cNvPr id="6" name="5 İçerik Yer Tutucusu"/>
          <p:cNvSpPr>
            <a:spLocks noGrp="1"/>
          </p:cNvSpPr>
          <p:nvPr>
            <p:ph sz="half" idx="1"/>
          </p:nvPr>
        </p:nvSpPr>
        <p:spPr>
          <a:xfrm>
            <a:off x="251518" y="1700808"/>
            <a:ext cx="7200802" cy="4226242"/>
          </a:xfrm>
        </p:spPr>
        <p:txBody>
          <a:bodyPr/>
          <a:lstStyle/>
          <a:p>
            <a:endParaRPr lang="de-DE" sz="2200" dirty="0" smtClean="0">
              <a:solidFill>
                <a:srgbClr val="050B0A"/>
              </a:solidFill>
              <a:latin typeface="Arial" pitchFamily="34" charset="0"/>
              <a:cs typeface="Arial" pitchFamily="34" charset="0"/>
            </a:endParaRPr>
          </a:p>
          <a:p>
            <a:r>
              <a:rPr lang="de-DE" sz="2100" dirty="0" smtClean="0">
                <a:solidFill>
                  <a:srgbClr val="050B0A"/>
                </a:solidFill>
                <a:latin typeface="Arial" pitchFamily="34" charset="0"/>
                <a:cs typeface="Arial" pitchFamily="34" charset="0"/>
              </a:rPr>
              <a:t>Im Jahre 2011 hat die türkische Wirtschaft </a:t>
            </a:r>
            <a:r>
              <a:rPr lang="de-DE" sz="2100" dirty="0" smtClean="0">
                <a:solidFill>
                  <a:srgbClr val="050B0A"/>
                </a:solidFill>
                <a:latin typeface="Arial" pitchFamily="34" charset="0"/>
                <a:cs typeface="Arial" pitchFamily="34" charset="0"/>
              </a:rPr>
              <a:t>beim Wachstum des BIP die </a:t>
            </a:r>
            <a:r>
              <a:rPr lang="de-DE" sz="2100" dirty="0" smtClean="0">
                <a:solidFill>
                  <a:srgbClr val="050B0A"/>
                </a:solidFill>
                <a:latin typeface="Arial" pitchFamily="34" charset="0"/>
                <a:cs typeface="Arial" pitchFamily="34" charset="0"/>
              </a:rPr>
              <a:t>Prognosen des IWF mit 8,5 % um einen Prozent übertroffen. Die Verschuldung der Türkei lag im Jahre 2011 mit 39,4 % deutlich unter der 60 %-Marke der Maastricht-Kriterien; 21 EU-Staaten sind stärker verschuldet. </a:t>
            </a:r>
            <a:endParaRPr lang="tr-TR" sz="2100" dirty="0" smtClean="0">
              <a:solidFill>
                <a:srgbClr val="050B0A"/>
              </a:solidFill>
              <a:latin typeface="Arial" pitchFamily="34" charset="0"/>
              <a:cs typeface="Arial" pitchFamily="34" charset="0"/>
            </a:endParaRPr>
          </a:p>
          <a:p>
            <a:pPr>
              <a:spcBef>
                <a:spcPts val="800"/>
              </a:spcBef>
            </a:pPr>
            <a:r>
              <a:rPr lang="de-DE" sz="2100" dirty="0" smtClean="0">
                <a:latin typeface="Arial" pitchFamily="34" charset="0"/>
                <a:cs typeface="Arial" pitchFamily="34" charset="0"/>
              </a:rPr>
              <a:t>Beim Export liegt Deutschland aus Sicht der Türkei mit 9 % Anteil an erster Stelle; beim Import aus Deutschland an Dritter.</a:t>
            </a:r>
            <a:r>
              <a:rPr lang="tr-TR" sz="2100" dirty="0" smtClean="0">
                <a:latin typeface="Arial" pitchFamily="34" charset="0"/>
                <a:cs typeface="Arial" pitchFamily="34" charset="0"/>
              </a:rPr>
              <a:t>* </a:t>
            </a:r>
            <a:endParaRPr lang="de-DE" sz="2100" dirty="0" smtClean="0">
              <a:latin typeface="Arial" pitchFamily="34" charset="0"/>
              <a:cs typeface="Arial" pitchFamily="34" charset="0"/>
            </a:endParaRPr>
          </a:p>
          <a:p>
            <a:pPr marL="0" indent="0">
              <a:spcBef>
                <a:spcPts val="800"/>
              </a:spcBef>
              <a:buNone/>
            </a:pPr>
            <a:r>
              <a:rPr lang="de-DE" dirty="0"/>
              <a:t> </a:t>
            </a:r>
            <a:r>
              <a:rPr lang="de-DE" dirty="0" smtClean="0"/>
              <a:t>   </a:t>
            </a:r>
            <a:r>
              <a:rPr lang="tr-TR" dirty="0" smtClean="0">
                <a:latin typeface="Arial" pitchFamily="34" charset="0"/>
                <a:cs typeface="Arial" pitchFamily="34" charset="0"/>
              </a:rPr>
              <a:t>* </a:t>
            </a:r>
            <a:r>
              <a:rPr lang="de-DE" sz="1400" b="1" i="1" dirty="0" smtClean="0">
                <a:solidFill>
                  <a:srgbClr val="050B0A"/>
                </a:solidFill>
                <a:latin typeface="Arial" pitchFamily="34" charset="0"/>
                <a:cs typeface="Arial" pitchFamily="34" charset="0"/>
              </a:rPr>
              <a:t>Quelle</a:t>
            </a:r>
            <a:r>
              <a:rPr lang="tr-TR" sz="1400" i="1" dirty="0" smtClean="0">
                <a:solidFill>
                  <a:srgbClr val="050B0A"/>
                </a:solidFill>
                <a:latin typeface="Arial" pitchFamily="34" charset="0"/>
                <a:cs typeface="Arial" pitchFamily="34" charset="0"/>
              </a:rPr>
              <a:t>: </a:t>
            </a:r>
            <a:r>
              <a:rPr lang="de-DE" sz="1400" i="1" dirty="0" smtClean="0">
                <a:solidFill>
                  <a:srgbClr val="050B0A"/>
                </a:solidFill>
                <a:latin typeface="Arial" pitchFamily="34" charset="0"/>
                <a:cs typeface="Arial" pitchFamily="34" charset="0"/>
              </a:rPr>
              <a:t>Türkisches Wirtschaftsministerium, Gutachten zur wirtschaftlichen  </a:t>
            </a:r>
            <a:br>
              <a:rPr lang="de-DE" sz="1400" i="1" dirty="0" smtClean="0">
                <a:solidFill>
                  <a:srgbClr val="050B0A"/>
                </a:solidFill>
                <a:latin typeface="Arial" pitchFamily="34" charset="0"/>
                <a:cs typeface="Arial" pitchFamily="34" charset="0"/>
              </a:rPr>
            </a:br>
            <a:r>
              <a:rPr lang="de-DE" sz="1400" i="1" dirty="0" smtClean="0">
                <a:solidFill>
                  <a:srgbClr val="050B0A"/>
                </a:solidFill>
                <a:latin typeface="Arial" pitchFamily="34" charset="0"/>
                <a:cs typeface="Arial" pitchFamily="34" charset="0"/>
              </a:rPr>
              <a:t>       Lage, August 2012, </a:t>
            </a:r>
            <a:r>
              <a:rPr lang="tr-TR" sz="1400" i="1" dirty="0" smtClean="0">
                <a:solidFill>
                  <a:srgbClr val="050B0A"/>
                </a:solidFill>
                <a:latin typeface="Arial" pitchFamily="34" charset="0"/>
                <a:cs typeface="Arial" pitchFamily="34" charset="0"/>
                <a:hlinkClick r:id="rId2"/>
              </a:rPr>
              <a:t>www.ekonomi.gov.tr</a:t>
            </a:r>
            <a:r>
              <a:rPr lang="tr-TR" sz="1400" i="1" dirty="0" smtClean="0">
                <a:solidFill>
                  <a:srgbClr val="050B0A"/>
                </a:solidFill>
                <a:latin typeface="Arial" pitchFamily="34" charset="0"/>
                <a:cs typeface="Arial" pitchFamily="34" charset="0"/>
              </a:rPr>
              <a:t>  </a:t>
            </a:r>
          </a:p>
          <a:p>
            <a:pPr algn="just">
              <a:spcBef>
                <a:spcPts val="600"/>
              </a:spcBef>
              <a:buNone/>
            </a:pPr>
            <a:endParaRPr lang="tr-TR" dirty="0"/>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263DEAEF-1637-4FDA-BE0C-BD65E5165450}" type="datetime1">
              <a:rPr lang="de-DE" smtClean="0"/>
              <a:pPr/>
              <a:t>16.01.2013</a:t>
            </a:fld>
            <a:endParaRPr lang="de-DE"/>
          </a:p>
        </p:txBody>
      </p:sp>
      <p:sp>
        <p:nvSpPr>
          <p:cNvPr id="3" name="2 Altbilgi Yer Tutucusu"/>
          <p:cNvSpPr>
            <a:spLocks noGrp="1"/>
          </p:cNvSpPr>
          <p:nvPr>
            <p:ph type="ftr" sz="quarter" idx="11"/>
          </p:nvPr>
        </p:nvSpPr>
        <p:spPr/>
        <p:txBody>
          <a:bodyPr/>
          <a:lstStyle/>
          <a:p>
            <a:r>
              <a:rPr lang="de-DE" smtClean="0"/>
              <a:t>www.gencer-coll.eu</a:t>
            </a:r>
            <a:endParaRPr lang="de-DE" dirty="0"/>
          </a:p>
        </p:txBody>
      </p:sp>
      <p:sp>
        <p:nvSpPr>
          <p:cNvPr id="4" name="3 Slayt Numarası Yer Tutucusu"/>
          <p:cNvSpPr>
            <a:spLocks noGrp="1"/>
          </p:cNvSpPr>
          <p:nvPr>
            <p:ph type="sldNum" sz="quarter" idx="12"/>
          </p:nvPr>
        </p:nvSpPr>
        <p:spPr/>
        <p:txBody>
          <a:bodyPr/>
          <a:lstStyle/>
          <a:p>
            <a:fld id="{BEE2948E-B6F3-4081-9C2A-A2641D91FEA7}" type="slidenum">
              <a:rPr lang="de-DE" smtClean="0"/>
              <a:pPr/>
              <a:t>60</a:t>
            </a:fld>
            <a:endParaRPr lang="de-DE"/>
          </a:p>
        </p:txBody>
      </p:sp>
      <p:sp>
        <p:nvSpPr>
          <p:cNvPr id="5" name="4 Başlık"/>
          <p:cNvSpPr>
            <a:spLocks noGrp="1"/>
          </p:cNvSpPr>
          <p:nvPr>
            <p:ph type="title"/>
          </p:nvPr>
        </p:nvSpPr>
        <p:spPr/>
        <p:txBody>
          <a:bodyPr/>
          <a:lstStyle/>
          <a:p>
            <a:r>
              <a:rPr lang="de-DE" sz="2070" i="1" dirty="0"/>
              <a:t>Besondere Vertragsformen und ihre Eigenschaften </a:t>
            </a:r>
            <a:r>
              <a:rPr lang="de-DE" sz="2070" i="1" dirty="0" smtClean="0"/>
              <a:t>XVIII</a:t>
            </a:r>
            <a:endParaRPr lang="tr-TR" sz="2070" dirty="0"/>
          </a:p>
        </p:txBody>
      </p:sp>
      <p:sp>
        <p:nvSpPr>
          <p:cNvPr id="6" name="5 İçerik Yer Tutucusu"/>
          <p:cNvSpPr>
            <a:spLocks noGrp="1"/>
          </p:cNvSpPr>
          <p:nvPr>
            <p:ph sz="half" idx="1"/>
          </p:nvPr>
        </p:nvSpPr>
        <p:spPr/>
        <p:txBody>
          <a:bodyPr/>
          <a:lstStyle/>
          <a:p>
            <a:pPr marL="0" indent="0">
              <a:buNone/>
            </a:pPr>
            <a:r>
              <a:rPr lang="de-DE" sz="2100" b="1" dirty="0" smtClean="0"/>
              <a:t>Markenlizenzvertrag</a:t>
            </a:r>
            <a:endParaRPr lang="tr-TR" sz="2100" b="1" dirty="0" smtClean="0"/>
          </a:p>
          <a:p>
            <a:pPr>
              <a:buNone/>
            </a:pPr>
            <a:endParaRPr lang="tr-TR" sz="2100" dirty="0" smtClean="0"/>
          </a:p>
          <a:p>
            <a:pPr marL="0" indent="0">
              <a:buNone/>
            </a:pPr>
            <a:r>
              <a:rPr lang="de-DE" sz="2100" dirty="0"/>
              <a:t>G</a:t>
            </a:r>
            <a:r>
              <a:rPr lang="de-DE" sz="2100" dirty="0" smtClean="0"/>
              <a:t>emäß der Rechtsverordnung mit Gesetzeskraft mit der Ziffer </a:t>
            </a:r>
            <a:r>
              <a:rPr lang="tr-TR" sz="2100" dirty="0" smtClean="0"/>
              <a:t>556 </a:t>
            </a:r>
            <a:r>
              <a:rPr lang="de-DE" sz="2100" dirty="0" smtClean="0"/>
              <a:t>zum Schutze der Markenrechte </a:t>
            </a:r>
            <a:r>
              <a:rPr lang="tr-TR" sz="2100" dirty="0" smtClean="0"/>
              <a:t>(KHK), </a:t>
            </a:r>
            <a:r>
              <a:rPr lang="de-DE" sz="2100" dirty="0" smtClean="0"/>
              <a:t>kann die Nutzung einer eingetragenen Waren oder Dienstleistungsmarke Gegenstand eines Lizenzvertrages sein. </a:t>
            </a:r>
            <a:endParaRPr lang="tr-TR" sz="2100" dirty="0" smtClean="0"/>
          </a:p>
          <a:p>
            <a:pPr marL="0" indent="0" algn="just">
              <a:buNone/>
            </a:pPr>
            <a:endParaRPr lang="tr-TR" sz="2100" dirty="0" smtClean="0"/>
          </a:p>
          <a:p>
            <a:pPr marL="0" indent="0">
              <a:buNone/>
            </a:pPr>
            <a:r>
              <a:rPr lang="de-DE" sz="2100" dirty="0" smtClean="0"/>
              <a:t>Für Markenlizenzverträge ist die schriftliche Form vorgeschrieben. </a:t>
            </a:r>
            <a:endParaRPr lang="tr-TR" sz="2100" dirty="0"/>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263DEAEF-1637-4FDA-BE0C-BD65E5165450}" type="datetime1">
              <a:rPr lang="de-DE" smtClean="0"/>
              <a:pPr/>
              <a:t>16.01.2013</a:t>
            </a:fld>
            <a:endParaRPr lang="de-DE"/>
          </a:p>
        </p:txBody>
      </p:sp>
      <p:sp>
        <p:nvSpPr>
          <p:cNvPr id="3" name="2 Altbilgi Yer Tutucusu"/>
          <p:cNvSpPr>
            <a:spLocks noGrp="1"/>
          </p:cNvSpPr>
          <p:nvPr>
            <p:ph type="ftr" sz="quarter" idx="11"/>
          </p:nvPr>
        </p:nvSpPr>
        <p:spPr/>
        <p:txBody>
          <a:bodyPr/>
          <a:lstStyle/>
          <a:p>
            <a:r>
              <a:rPr lang="de-DE" smtClean="0"/>
              <a:t>www.gencer-coll.eu</a:t>
            </a:r>
            <a:endParaRPr lang="de-DE" dirty="0"/>
          </a:p>
        </p:txBody>
      </p:sp>
      <p:sp>
        <p:nvSpPr>
          <p:cNvPr id="4" name="3 Slayt Numarası Yer Tutucusu"/>
          <p:cNvSpPr>
            <a:spLocks noGrp="1"/>
          </p:cNvSpPr>
          <p:nvPr>
            <p:ph type="sldNum" sz="quarter" idx="12"/>
          </p:nvPr>
        </p:nvSpPr>
        <p:spPr/>
        <p:txBody>
          <a:bodyPr/>
          <a:lstStyle/>
          <a:p>
            <a:fld id="{BEE2948E-B6F3-4081-9C2A-A2641D91FEA7}" type="slidenum">
              <a:rPr lang="de-DE" smtClean="0"/>
              <a:pPr/>
              <a:t>61</a:t>
            </a:fld>
            <a:endParaRPr lang="de-DE"/>
          </a:p>
        </p:txBody>
      </p:sp>
      <p:sp>
        <p:nvSpPr>
          <p:cNvPr id="5" name="4 Başlık"/>
          <p:cNvSpPr>
            <a:spLocks noGrp="1"/>
          </p:cNvSpPr>
          <p:nvPr>
            <p:ph type="title"/>
          </p:nvPr>
        </p:nvSpPr>
        <p:spPr/>
        <p:txBody>
          <a:bodyPr/>
          <a:lstStyle/>
          <a:p>
            <a:r>
              <a:rPr lang="de-DE" sz="2100" i="1" dirty="0"/>
              <a:t>Besondere Vertragsformen und ihre Eigenschaften </a:t>
            </a:r>
            <a:r>
              <a:rPr lang="de-DE" sz="2100" i="1" dirty="0" smtClean="0"/>
              <a:t>XIX</a:t>
            </a:r>
            <a:endParaRPr lang="tr-TR" dirty="0"/>
          </a:p>
        </p:txBody>
      </p:sp>
      <p:sp>
        <p:nvSpPr>
          <p:cNvPr id="6" name="5 İçerik Yer Tutucusu"/>
          <p:cNvSpPr>
            <a:spLocks noGrp="1"/>
          </p:cNvSpPr>
          <p:nvPr>
            <p:ph sz="half" idx="1"/>
          </p:nvPr>
        </p:nvSpPr>
        <p:spPr/>
        <p:txBody>
          <a:bodyPr/>
          <a:lstStyle/>
          <a:p>
            <a:pPr marL="0" indent="0">
              <a:buNone/>
            </a:pPr>
            <a:r>
              <a:rPr lang="de-DE" sz="2100" dirty="0" smtClean="0"/>
              <a:t>Gemäß Artikel 21 </a:t>
            </a:r>
            <a:r>
              <a:rPr lang="tr-TR" sz="2100" dirty="0" smtClean="0"/>
              <a:t>KHK</a:t>
            </a:r>
            <a:r>
              <a:rPr lang="de-DE" sz="2100" dirty="0" smtClean="0"/>
              <a:t> ist geregelt, dass</a:t>
            </a:r>
            <a:endParaRPr lang="tr-TR" sz="2100" dirty="0" smtClean="0"/>
          </a:p>
          <a:p>
            <a:pPr marL="0" indent="0">
              <a:spcBef>
                <a:spcPts val="800"/>
              </a:spcBef>
            </a:pPr>
            <a:r>
              <a:rPr lang="tr-TR" sz="2100" dirty="0" smtClean="0"/>
              <a:t> </a:t>
            </a:r>
            <a:r>
              <a:rPr lang="de-DE" sz="2100" dirty="0" smtClean="0"/>
              <a:t>die Lizenz zur Nutzung wahlweise vollständig mit Verfügungsrecht oder nicht ausschließlich ohne Verfügungsrecht erteilt werden. Wenn  nicht ausdrücklich vereinbart, wird von einer nicht ausschließlichen Lizenzerteilung ausgegangen. </a:t>
            </a:r>
            <a:endParaRPr lang="tr-TR" sz="2100" dirty="0" smtClean="0"/>
          </a:p>
          <a:p>
            <a:pPr marL="0" indent="0">
              <a:spcBef>
                <a:spcPts val="600"/>
              </a:spcBef>
            </a:pPr>
            <a:r>
              <a:rPr lang="tr-TR" sz="2100" dirty="0" smtClean="0"/>
              <a:t> </a:t>
            </a:r>
            <a:r>
              <a:rPr lang="de-DE" sz="2100" dirty="0"/>
              <a:t>Bei </a:t>
            </a:r>
            <a:r>
              <a:rPr lang="de-DE" sz="2100" dirty="0" smtClean="0"/>
              <a:t>einer Lizenz </a:t>
            </a:r>
            <a:r>
              <a:rPr lang="de-DE" sz="2100" dirty="0"/>
              <a:t>zur </a:t>
            </a:r>
            <a:r>
              <a:rPr lang="de-DE" sz="2100" dirty="0" smtClean="0"/>
              <a:t>vollständigen Nutzung mit </a:t>
            </a:r>
            <a:r>
              <a:rPr lang="de-DE" sz="2100" dirty="0"/>
              <a:t>Verfügungsrecht </a:t>
            </a:r>
            <a:r>
              <a:rPr lang="de-DE" sz="2100" dirty="0" smtClean="0"/>
              <a:t>erteilt der Rechteinhaber sämtliche Nutzungsrechte auf den Nutzungsberechtigten in der Art, dass auch er selbst nicht mehr an der Nutzung berechtigt ist. Gleichzeitig kann der Nutzungsberechtigte die Rechte auch auf Dritte übertragen, d.h. darüber verfügen. </a:t>
            </a:r>
            <a:endParaRPr lang="tr-TR" sz="2100" dirty="0" smtClean="0"/>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263DEAEF-1637-4FDA-BE0C-BD65E5165450}" type="datetime1">
              <a:rPr lang="de-DE" smtClean="0"/>
              <a:pPr/>
              <a:t>16.01.2013</a:t>
            </a:fld>
            <a:endParaRPr lang="de-DE"/>
          </a:p>
        </p:txBody>
      </p:sp>
      <p:sp>
        <p:nvSpPr>
          <p:cNvPr id="3" name="2 Altbilgi Yer Tutucusu"/>
          <p:cNvSpPr>
            <a:spLocks noGrp="1"/>
          </p:cNvSpPr>
          <p:nvPr>
            <p:ph type="ftr" sz="quarter" idx="11"/>
          </p:nvPr>
        </p:nvSpPr>
        <p:spPr/>
        <p:txBody>
          <a:bodyPr/>
          <a:lstStyle/>
          <a:p>
            <a:r>
              <a:rPr lang="de-DE" smtClean="0"/>
              <a:t>www.gencer-coll.eu</a:t>
            </a:r>
            <a:endParaRPr lang="de-DE" dirty="0"/>
          </a:p>
        </p:txBody>
      </p:sp>
      <p:sp>
        <p:nvSpPr>
          <p:cNvPr id="4" name="3 Slayt Numarası Yer Tutucusu"/>
          <p:cNvSpPr>
            <a:spLocks noGrp="1"/>
          </p:cNvSpPr>
          <p:nvPr>
            <p:ph type="sldNum" sz="quarter" idx="12"/>
          </p:nvPr>
        </p:nvSpPr>
        <p:spPr/>
        <p:txBody>
          <a:bodyPr/>
          <a:lstStyle/>
          <a:p>
            <a:fld id="{BEE2948E-B6F3-4081-9C2A-A2641D91FEA7}" type="slidenum">
              <a:rPr lang="de-DE" smtClean="0"/>
              <a:pPr/>
              <a:t>62</a:t>
            </a:fld>
            <a:endParaRPr lang="de-DE"/>
          </a:p>
        </p:txBody>
      </p:sp>
      <p:sp>
        <p:nvSpPr>
          <p:cNvPr id="5" name="4 Başlık"/>
          <p:cNvSpPr>
            <a:spLocks noGrp="1"/>
          </p:cNvSpPr>
          <p:nvPr>
            <p:ph type="title"/>
          </p:nvPr>
        </p:nvSpPr>
        <p:spPr/>
        <p:txBody>
          <a:bodyPr/>
          <a:lstStyle/>
          <a:p>
            <a:r>
              <a:rPr lang="de-DE" sz="2100" i="1" dirty="0"/>
              <a:t>Besondere Vertragsformen und ihre Eigenschaften </a:t>
            </a:r>
            <a:r>
              <a:rPr lang="de-DE" sz="2100" i="1" dirty="0" smtClean="0"/>
              <a:t>XX</a:t>
            </a:r>
            <a:endParaRPr lang="tr-TR" dirty="0"/>
          </a:p>
        </p:txBody>
      </p:sp>
      <p:sp>
        <p:nvSpPr>
          <p:cNvPr id="6" name="5 İçerik Yer Tutucusu"/>
          <p:cNvSpPr>
            <a:spLocks noGrp="1"/>
          </p:cNvSpPr>
          <p:nvPr>
            <p:ph sz="half" idx="1"/>
          </p:nvPr>
        </p:nvSpPr>
        <p:spPr/>
        <p:txBody>
          <a:bodyPr/>
          <a:lstStyle/>
          <a:p>
            <a:pPr marL="0" indent="0">
              <a:buNone/>
            </a:pPr>
            <a:r>
              <a:rPr lang="de-DE" sz="2100" b="1" dirty="0" smtClean="0"/>
              <a:t>    Gründung eines </a:t>
            </a:r>
            <a:r>
              <a:rPr lang="tr-TR" sz="2100" b="1" dirty="0" smtClean="0"/>
              <a:t>Joint </a:t>
            </a:r>
            <a:r>
              <a:rPr lang="tr-TR" sz="2100" b="1" dirty="0" smtClean="0"/>
              <a:t>Venture</a:t>
            </a:r>
            <a:endParaRPr lang="tr-TR" sz="2100" b="1" dirty="0" smtClean="0"/>
          </a:p>
          <a:p>
            <a:pPr>
              <a:spcBef>
                <a:spcPts val="600"/>
              </a:spcBef>
              <a:buNone/>
            </a:pPr>
            <a:r>
              <a:rPr lang="tr-TR" sz="2100" dirty="0" smtClean="0"/>
              <a:t>	</a:t>
            </a:r>
            <a:r>
              <a:rPr lang="de-DE" sz="2100" dirty="0" smtClean="0"/>
              <a:t>Im türkischen Recht existiert keine spezielle gesetzliche Regelung zur Gründung eines Joint Venture. </a:t>
            </a:r>
            <a:endParaRPr lang="tr-TR" sz="2100" dirty="0" smtClean="0"/>
          </a:p>
          <a:p>
            <a:pPr>
              <a:spcBef>
                <a:spcPts val="600"/>
              </a:spcBef>
              <a:buNone/>
            </a:pPr>
            <a:r>
              <a:rPr lang="tr-TR" sz="2100" dirty="0" smtClean="0"/>
              <a:t>	</a:t>
            </a:r>
            <a:r>
              <a:rPr lang="de-DE" sz="2100" dirty="0" smtClean="0"/>
              <a:t>Ein </a:t>
            </a:r>
            <a:r>
              <a:rPr lang="tr-TR" sz="2100" dirty="0" smtClean="0"/>
              <a:t>Joint Venture</a:t>
            </a:r>
            <a:r>
              <a:rPr lang="de-DE" sz="2100" dirty="0" smtClean="0"/>
              <a:t> kann sowohl rein vertraglich, als auch als Kapitalgesellschaft gegründet werden. </a:t>
            </a:r>
            <a:endParaRPr lang="tr-TR" sz="2100" dirty="0" smtClean="0"/>
          </a:p>
          <a:p>
            <a:pPr>
              <a:spcBef>
                <a:spcPts val="600"/>
              </a:spcBef>
              <a:buNone/>
            </a:pPr>
            <a:r>
              <a:rPr lang="tr-TR" sz="2100" dirty="0" smtClean="0"/>
              <a:t> 	</a:t>
            </a:r>
            <a:r>
              <a:rPr lang="de-DE" sz="2100" dirty="0" smtClean="0"/>
              <a:t>Bei der vertraglichen Gründung eines Joint Venture ohne juristische Persönlichkeit besteht die herrschende Rechtsauffassung, dass auf diese die Regelungen zur einfachen Gesellschaft nach dem Türkischen Obligationengesetz Anwendung finden. </a:t>
            </a:r>
            <a:endParaRPr lang="tr-TR" sz="2100" dirty="0"/>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263DEAEF-1637-4FDA-BE0C-BD65E5165450}" type="datetime1">
              <a:rPr lang="de-DE" smtClean="0"/>
              <a:pPr/>
              <a:t>16.01.2013</a:t>
            </a:fld>
            <a:endParaRPr lang="de-DE"/>
          </a:p>
        </p:txBody>
      </p:sp>
      <p:sp>
        <p:nvSpPr>
          <p:cNvPr id="3" name="2 Altbilgi Yer Tutucusu"/>
          <p:cNvSpPr>
            <a:spLocks noGrp="1"/>
          </p:cNvSpPr>
          <p:nvPr>
            <p:ph type="ftr" sz="quarter" idx="11"/>
          </p:nvPr>
        </p:nvSpPr>
        <p:spPr/>
        <p:txBody>
          <a:bodyPr/>
          <a:lstStyle/>
          <a:p>
            <a:r>
              <a:rPr lang="de-DE" smtClean="0"/>
              <a:t>www.gencer-coll.eu</a:t>
            </a:r>
            <a:endParaRPr lang="de-DE" dirty="0"/>
          </a:p>
        </p:txBody>
      </p:sp>
      <p:sp>
        <p:nvSpPr>
          <p:cNvPr id="4" name="3 Slayt Numarası Yer Tutucusu"/>
          <p:cNvSpPr>
            <a:spLocks noGrp="1"/>
          </p:cNvSpPr>
          <p:nvPr>
            <p:ph type="sldNum" sz="quarter" idx="12"/>
          </p:nvPr>
        </p:nvSpPr>
        <p:spPr/>
        <p:txBody>
          <a:bodyPr/>
          <a:lstStyle/>
          <a:p>
            <a:fld id="{BEE2948E-B6F3-4081-9C2A-A2641D91FEA7}" type="slidenum">
              <a:rPr lang="de-DE" smtClean="0"/>
              <a:pPr/>
              <a:t>63</a:t>
            </a:fld>
            <a:endParaRPr lang="de-DE"/>
          </a:p>
        </p:txBody>
      </p:sp>
      <p:sp>
        <p:nvSpPr>
          <p:cNvPr id="5" name="4 Başlık"/>
          <p:cNvSpPr>
            <a:spLocks noGrp="1"/>
          </p:cNvSpPr>
          <p:nvPr>
            <p:ph type="title"/>
          </p:nvPr>
        </p:nvSpPr>
        <p:spPr/>
        <p:txBody>
          <a:bodyPr/>
          <a:lstStyle/>
          <a:p>
            <a:r>
              <a:rPr lang="de-DE" sz="2100" i="1" dirty="0"/>
              <a:t>Besondere Vertragsformen und ihre Eigenschaften </a:t>
            </a:r>
            <a:r>
              <a:rPr lang="de-DE" sz="2100" i="1" dirty="0" smtClean="0"/>
              <a:t>XXI</a:t>
            </a:r>
            <a:endParaRPr lang="tr-TR" dirty="0"/>
          </a:p>
        </p:txBody>
      </p:sp>
      <p:sp>
        <p:nvSpPr>
          <p:cNvPr id="6" name="5 İçerik Yer Tutucusu"/>
          <p:cNvSpPr>
            <a:spLocks noGrp="1"/>
          </p:cNvSpPr>
          <p:nvPr>
            <p:ph sz="half" idx="1"/>
          </p:nvPr>
        </p:nvSpPr>
        <p:spPr>
          <a:xfrm>
            <a:off x="251518" y="1988840"/>
            <a:ext cx="8178134" cy="4032448"/>
          </a:xfrm>
        </p:spPr>
        <p:txBody>
          <a:bodyPr/>
          <a:lstStyle/>
          <a:p>
            <a:pPr algn="just">
              <a:buNone/>
            </a:pPr>
            <a:r>
              <a:rPr lang="tr-TR" dirty="0" smtClean="0"/>
              <a:t>	</a:t>
            </a:r>
            <a:endParaRPr lang="tr-TR" sz="2200" dirty="0" smtClean="0"/>
          </a:p>
          <a:p>
            <a:pPr>
              <a:buNone/>
            </a:pPr>
            <a:r>
              <a:rPr lang="tr-TR" sz="2200" dirty="0" smtClean="0"/>
              <a:t>	</a:t>
            </a:r>
            <a:r>
              <a:rPr lang="de-DE" sz="2100" dirty="0" smtClean="0"/>
              <a:t>Die Form des zu gründenden </a:t>
            </a:r>
            <a:r>
              <a:rPr lang="tr-TR" sz="2100" dirty="0" smtClean="0"/>
              <a:t>Joint­venture </a:t>
            </a:r>
            <a:r>
              <a:rPr lang="de-DE" sz="2100" dirty="0" smtClean="0"/>
              <a:t>kann sich unter Umständen aus dem zu verwirklichenden Projekt ergeben. Daraus ergibt sich dann auch, dass die Regelungen zur Vertretung sich aus den Regelungen der zugrunde liegenden der Gesellschaftsform ergeben. </a:t>
            </a:r>
            <a:endParaRPr lang="tr-TR" sz="2100" dirty="0"/>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263DEAEF-1637-4FDA-BE0C-BD65E5165450}" type="datetime1">
              <a:rPr lang="de-DE" smtClean="0"/>
              <a:pPr/>
              <a:t>16.01.2013</a:t>
            </a:fld>
            <a:endParaRPr lang="de-DE"/>
          </a:p>
        </p:txBody>
      </p:sp>
      <p:sp>
        <p:nvSpPr>
          <p:cNvPr id="3" name="2 Altbilgi Yer Tutucusu"/>
          <p:cNvSpPr>
            <a:spLocks noGrp="1"/>
          </p:cNvSpPr>
          <p:nvPr>
            <p:ph type="ftr" sz="quarter" idx="11"/>
          </p:nvPr>
        </p:nvSpPr>
        <p:spPr/>
        <p:txBody>
          <a:bodyPr/>
          <a:lstStyle/>
          <a:p>
            <a:r>
              <a:rPr lang="de-DE" smtClean="0"/>
              <a:t>www.gencer-coll.eu</a:t>
            </a:r>
            <a:endParaRPr lang="de-DE" dirty="0"/>
          </a:p>
        </p:txBody>
      </p:sp>
      <p:sp>
        <p:nvSpPr>
          <p:cNvPr id="4" name="3 Slayt Numarası Yer Tutucusu"/>
          <p:cNvSpPr>
            <a:spLocks noGrp="1"/>
          </p:cNvSpPr>
          <p:nvPr>
            <p:ph type="sldNum" sz="quarter" idx="12"/>
          </p:nvPr>
        </p:nvSpPr>
        <p:spPr/>
        <p:txBody>
          <a:bodyPr/>
          <a:lstStyle/>
          <a:p>
            <a:fld id="{BEE2948E-B6F3-4081-9C2A-A2641D91FEA7}" type="slidenum">
              <a:rPr lang="de-DE" smtClean="0"/>
              <a:pPr/>
              <a:t>64</a:t>
            </a:fld>
            <a:endParaRPr lang="de-DE"/>
          </a:p>
        </p:txBody>
      </p:sp>
      <p:sp>
        <p:nvSpPr>
          <p:cNvPr id="5" name="4 Başlık"/>
          <p:cNvSpPr>
            <a:spLocks noGrp="1"/>
          </p:cNvSpPr>
          <p:nvPr>
            <p:ph type="title"/>
          </p:nvPr>
        </p:nvSpPr>
        <p:spPr/>
        <p:txBody>
          <a:bodyPr/>
          <a:lstStyle/>
          <a:p>
            <a:r>
              <a:rPr lang="de-DE" sz="2090" i="1" dirty="0"/>
              <a:t>Besondere Vertragsformen und ihre Eigenschaften </a:t>
            </a:r>
            <a:r>
              <a:rPr lang="de-DE" sz="2090" i="1" dirty="0" smtClean="0"/>
              <a:t>XXII</a:t>
            </a:r>
            <a:endParaRPr lang="tr-TR" sz="2090" dirty="0"/>
          </a:p>
        </p:txBody>
      </p:sp>
      <p:sp>
        <p:nvSpPr>
          <p:cNvPr id="6" name="5 İçerik Yer Tutucusu"/>
          <p:cNvSpPr>
            <a:spLocks noGrp="1"/>
          </p:cNvSpPr>
          <p:nvPr>
            <p:ph sz="half" idx="1"/>
          </p:nvPr>
        </p:nvSpPr>
        <p:spPr/>
        <p:txBody>
          <a:bodyPr/>
          <a:lstStyle/>
          <a:p>
            <a:pPr marL="0" indent="0">
              <a:buNone/>
            </a:pPr>
            <a:r>
              <a:rPr lang="de-DE" sz="2100" b="1" dirty="0" smtClean="0"/>
              <a:t>     Arbeitsvertrag</a:t>
            </a:r>
          </a:p>
          <a:p>
            <a:pPr marL="0" indent="0">
              <a:buNone/>
            </a:pPr>
            <a:endParaRPr lang="tr-TR" sz="2100" dirty="0" smtClean="0"/>
          </a:p>
          <a:p>
            <a:r>
              <a:rPr lang="de-DE" sz="2100" dirty="0" smtClean="0"/>
              <a:t>Im türkischen Recht sind die Rechtsverhältnisse zwischen Arbeitgeber und Arbeitnehmer im Arbeitsgesetz mit der Ziffer 4867 gesondert geregelt. Die in diesem Gesetz vorhandenen Regelungen haben zwingenden Charakter; da das Arbeitsrecht auch die öffentlichen Ordnung regelt, ist es nicht zulässig, von den gesetzlichen Regelungen vertraglich abzuweichen.</a:t>
            </a:r>
            <a:endParaRPr lang="tr-TR" sz="2100" dirty="0" smtClean="0"/>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263DEAEF-1637-4FDA-BE0C-BD65E5165450}" type="datetime1">
              <a:rPr lang="de-DE" smtClean="0"/>
              <a:pPr/>
              <a:t>16.01.2013</a:t>
            </a:fld>
            <a:endParaRPr lang="de-DE"/>
          </a:p>
        </p:txBody>
      </p:sp>
      <p:sp>
        <p:nvSpPr>
          <p:cNvPr id="3" name="2 Altbilgi Yer Tutucusu"/>
          <p:cNvSpPr>
            <a:spLocks noGrp="1"/>
          </p:cNvSpPr>
          <p:nvPr>
            <p:ph type="ftr" sz="quarter" idx="11"/>
          </p:nvPr>
        </p:nvSpPr>
        <p:spPr/>
        <p:txBody>
          <a:bodyPr/>
          <a:lstStyle/>
          <a:p>
            <a:r>
              <a:rPr lang="de-DE" dirty="0" smtClean="0"/>
              <a:t>www.gencer-coll.eu</a:t>
            </a:r>
            <a:endParaRPr lang="de-DE" dirty="0"/>
          </a:p>
        </p:txBody>
      </p:sp>
      <p:sp>
        <p:nvSpPr>
          <p:cNvPr id="4" name="3 Slayt Numarası Yer Tutucusu"/>
          <p:cNvSpPr>
            <a:spLocks noGrp="1"/>
          </p:cNvSpPr>
          <p:nvPr>
            <p:ph type="sldNum" sz="quarter" idx="12"/>
          </p:nvPr>
        </p:nvSpPr>
        <p:spPr/>
        <p:txBody>
          <a:bodyPr/>
          <a:lstStyle/>
          <a:p>
            <a:fld id="{BEE2948E-B6F3-4081-9C2A-A2641D91FEA7}" type="slidenum">
              <a:rPr lang="de-DE" smtClean="0"/>
              <a:pPr/>
              <a:t>65</a:t>
            </a:fld>
            <a:endParaRPr lang="de-DE"/>
          </a:p>
        </p:txBody>
      </p:sp>
      <p:sp>
        <p:nvSpPr>
          <p:cNvPr id="5" name="4 Başlık"/>
          <p:cNvSpPr>
            <a:spLocks noGrp="1"/>
          </p:cNvSpPr>
          <p:nvPr>
            <p:ph type="title"/>
          </p:nvPr>
        </p:nvSpPr>
        <p:spPr/>
        <p:txBody>
          <a:bodyPr/>
          <a:lstStyle/>
          <a:p>
            <a:r>
              <a:rPr lang="de-DE" sz="2070" i="1" dirty="0"/>
              <a:t>Besondere Vertragsformen und ihre Eigenschaften </a:t>
            </a:r>
            <a:r>
              <a:rPr lang="de-DE" sz="2070" i="1" dirty="0" smtClean="0"/>
              <a:t>XXIII</a:t>
            </a:r>
            <a:endParaRPr lang="tr-TR" sz="2070" dirty="0"/>
          </a:p>
        </p:txBody>
      </p:sp>
      <p:sp>
        <p:nvSpPr>
          <p:cNvPr id="6" name="5 İçerik Yer Tutucusu"/>
          <p:cNvSpPr>
            <a:spLocks noGrp="1"/>
          </p:cNvSpPr>
          <p:nvPr>
            <p:ph sz="half" idx="1"/>
          </p:nvPr>
        </p:nvSpPr>
        <p:spPr/>
        <p:txBody>
          <a:bodyPr/>
          <a:lstStyle/>
          <a:p>
            <a:pPr>
              <a:buNone/>
            </a:pPr>
            <a:r>
              <a:rPr lang="tr-TR" sz="2200" dirty="0" smtClean="0"/>
              <a:t>	</a:t>
            </a:r>
            <a:r>
              <a:rPr lang="de-DE" sz="2100" dirty="0" smtClean="0"/>
              <a:t>Der Arbeitsvertrag unterliegt grundsätzlich keiner Formvorschrift. Die Schriftform ist für Arbeitsverträge vorgeschrieben, die für die Dauer von mindestens einem Jahr abgeschlossen werden. </a:t>
            </a:r>
            <a:endParaRPr lang="tr-TR" sz="2100" dirty="0" smtClean="0"/>
          </a:p>
          <a:p>
            <a:pPr>
              <a:spcBef>
                <a:spcPts val="600"/>
              </a:spcBef>
              <a:buNone/>
            </a:pPr>
            <a:r>
              <a:rPr lang="tr-TR" sz="2100" dirty="0" smtClean="0"/>
              <a:t>	</a:t>
            </a:r>
            <a:r>
              <a:rPr lang="de-DE" sz="2100" dirty="0" smtClean="0"/>
              <a:t>Die Parteien können nach den Grundsätzen der Vertragsfreiheit den Arbeitsvertrag frei regeln, solange sie die gesetzlichen Maßgaben als Schutzvorschriften des Arbeitnehmers nicht unterschreiten. </a:t>
            </a:r>
            <a:endParaRPr lang="tr-TR" sz="2100" dirty="0" smtClean="0"/>
          </a:p>
          <a:p>
            <a:pPr>
              <a:spcBef>
                <a:spcPts val="600"/>
              </a:spcBef>
              <a:buNone/>
            </a:pPr>
            <a:r>
              <a:rPr lang="tr-TR" sz="2100" dirty="0" smtClean="0"/>
              <a:t>	</a:t>
            </a:r>
            <a:r>
              <a:rPr lang="de-DE" sz="2100" dirty="0" smtClean="0"/>
              <a:t>Der Arbeitsvertrag kann auf bestimmte Zeit oder unbefristet angeschlossen werden. </a:t>
            </a:r>
            <a:endParaRPr lang="tr-TR" sz="2100" dirty="0"/>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263DEAEF-1637-4FDA-BE0C-BD65E5165450}" type="datetime1">
              <a:rPr lang="de-DE" smtClean="0"/>
              <a:pPr/>
              <a:t>16.01.2013</a:t>
            </a:fld>
            <a:endParaRPr lang="de-DE"/>
          </a:p>
        </p:txBody>
      </p:sp>
      <p:sp>
        <p:nvSpPr>
          <p:cNvPr id="3" name="2 Altbilgi Yer Tutucusu"/>
          <p:cNvSpPr>
            <a:spLocks noGrp="1"/>
          </p:cNvSpPr>
          <p:nvPr>
            <p:ph type="ftr" sz="quarter" idx="11"/>
          </p:nvPr>
        </p:nvSpPr>
        <p:spPr/>
        <p:txBody>
          <a:bodyPr/>
          <a:lstStyle/>
          <a:p>
            <a:r>
              <a:rPr lang="de-DE" smtClean="0"/>
              <a:t>www.gencer-coll.eu</a:t>
            </a:r>
            <a:endParaRPr lang="de-DE" dirty="0"/>
          </a:p>
        </p:txBody>
      </p:sp>
      <p:sp>
        <p:nvSpPr>
          <p:cNvPr id="4" name="3 Slayt Numarası Yer Tutucusu"/>
          <p:cNvSpPr>
            <a:spLocks noGrp="1"/>
          </p:cNvSpPr>
          <p:nvPr>
            <p:ph type="sldNum" sz="quarter" idx="12"/>
          </p:nvPr>
        </p:nvSpPr>
        <p:spPr/>
        <p:txBody>
          <a:bodyPr/>
          <a:lstStyle/>
          <a:p>
            <a:fld id="{BEE2948E-B6F3-4081-9C2A-A2641D91FEA7}" type="slidenum">
              <a:rPr lang="de-DE" smtClean="0"/>
              <a:pPr/>
              <a:t>66</a:t>
            </a:fld>
            <a:endParaRPr lang="de-DE"/>
          </a:p>
        </p:txBody>
      </p:sp>
      <p:sp>
        <p:nvSpPr>
          <p:cNvPr id="5" name="4 Başlık"/>
          <p:cNvSpPr>
            <a:spLocks noGrp="1"/>
          </p:cNvSpPr>
          <p:nvPr>
            <p:ph type="title"/>
          </p:nvPr>
        </p:nvSpPr>
        <p:spPr/>
        <p:txBody>
          <a:bodyPr/>
          <a:lstStyle/>
          <a:p>
            <a:r>
              <a:rPr lang="de-DE" sz="2060" i="1" dirty="0"/>
              <a:t>Besondere Vertragsformen und ihre Eigenschaften </a:t>
            </a:r>
            <a:r>
              <a:rPr lang="de-DE" sz="2060" i="1" dirty="0" smtClean="0"/>
              <a:t>XXIV</a:t>
            </a:r>
            <a:endParaRPr lang="tr-TR" sz="2060" dirty="0"/>
          </a:p>
        </p:txBody>
      </p:sp>
      <p:sp>
        <p:nvSpPr>
          <p:cNvPr id="6" name="5 İçerik Yer Tutucusu"/>
          <p:cNvSpPr>
            <a:spLocks noGrp="1"/>
          </p:cNvSpPr>
          <p:nvPr>
            <p:ph sz="half" idx="1"/>
          </p:nvPr>
        </p:nvSpPr>
        <p:spPr/>
        <p:txBody>
          <a:bodyPr/>
          <a:lstStyle/>
          <a:p>
            <a:pPr>
              <a:buNone/>
            </a:pPr>
            <a:r>
              <a:rPr lang="tr-TR" sz="2200" dirty="0" smtClean="0"/>
              <a:t>	</a:t>
            </a:r>
            <a:r>
              <a:rPr lang="de-DE" sz="2100" dirty="0" smtClean="0"/>
              <a:t>Es existiert in der Türkei ein Kündigungsschutzgesetz, das erstmalig mit Wirkung zum 15.03.2003 eingeführt wurde. </a:t>
            </a:r>
            <a:endParaRPr lang="tr-TR" sz="2100" dirty="0" smtClean="0"/>
          </a:p>
          <a:p>
            <a:pPr>
              <a:buNone/>
            </a:pPr>
            <a:endParaRPr lang="tr-TR" sz="2100" dirty="0" smtClean="0"/>
          </a:p>
          <a:p>
            <a:pPr>
              <a:buNone/>
            </a:pPr>
            <a:r>
              <a:rPr lang="tr-TR" sz="2100" dirty="0" smtClean="0"/>
              <a:t>	</a:t>
            </a:r>
            <a:r>
              <a:rPr lang="de-DE" sz="2100" dirty="0" smtClean="0"/>
              <a:t>Wenn der Arbeitgeber mindestens 30 Mitarbeiter beschäftigt, kann er den Arbeitsvertrag eines unbefristet Beschäftigten, der seit mindestens 6 Monaten betriebszugehörig ist, nur dann kündigen, wenn </a:t>
            </a:r>
            <a:r>
              <a:rPr lang="de-DE" sz="2100" dirty="0"/>
              <a:t>personenbedingte, verhaltensbedingte oder betriebsbedingte Gründe eine Kündigung </a:t>
            </a:r>
            <a:r>
              <a:rPr lang="de-DE" sz="2100" dirty="0" smtClean="0"/>
              <a:t>rechtfertigen.</a:t>
            </a:r>
            <a:endParaRPr lang="tr-TR" sz="2100" dirty="0"/>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263DEAEF-1637-4FDA-BE0C-BD65E5165450}" type="datetime1">
              <a:rPr lang="de-DE" smtClean="0"/>
              <a:pPr/>
              <a:t>16.01.2013</a:t>
            </a:fld>
            <a:endParaRPr lang="de-DE"/>
          </a:p>
        </p:txBody>
      </p:sp>
      <p:sp>
        <p:nvSpPr>
          <p:cNvPr id="3" name="2 Altbilgi Yer Tutucusu"/>
          <p:cNvSpPr>
            <a:spLocks noGrp="1"/>
          </p:cNvSpPr>
          <p:nvPr>
            <p:ph type="ftr" sz="quarter" idx="11"/>
          </p:nvPr>
        </p:nvSpPr>
        <p:spPr/>
        <p:txBody>
          <a:bodyPr/>
          <a:lstStyle/>
          <a:p>
            <a:r>
              <a:rPr lang="de-DE" smtClean="0"/>
              <a:t>www.gencer-coll.eu</a:t>
            </a:r>
            <a:endParaRPr lang="de-DE" dirty="0"/>
          </a:p>
        </p:txBody>
      </p:sp>
      <p:sp>
        <p:nvSpPr>
          <p:cNvPr id="4" name="3 Slayt Numarası Yer Tutucusu"/>
          <p:cNvSpPr>
            <a:spLocks noGrp="1"/>
          </p:cNvSpPr>
          <p:nvPr>
            <p:ph type="sldNum" sz="quarter" idx="12"/>
          </p:nvPr>
        </p:nvSpPr>
        <p:spPr/>
        <p:txBody>
          <a:bodyPr/>
          <a:lstStyle/>
          <a:p>
            <a:fld id="{BEE2948E-B6F3-4081-9C2A-A2641D91FEA7}" type="slidenum">
              <a:rPr lang="de-DE" smtClean="0"/>
              <a:pPr/>
              <a:t>67</a:t>
            </a:fld>
            <a:endParaRPr lang="de-DE"/>
          </a:p>
        </p:txBody>
      </p:sp>
      <p:sp>
        <p:nvSpPr>
          <p:cNvPr id="5" name="4 Başlık"/>
          <p:cNvSpPr>
            <a:spLocks noGrp="1"/>
          </p:cNvSpPr>
          <p:nvPr>
            <p:ph type="title"/>
          </p:nvPr>
        </p:nvSpPr>
        <p:spPr/>
        <p:txBody>
          <a:bodyPr/>
          <a:lstStyle/>
          <a:p>
            <a:r>
              <a:rPr lang="de-DE" sz="2080" i="1" dirty="0"/>
              <a:t>Besondere Vertragsformen und ihre Eigenschaften </a:t>
            </a:r>
            <a:r>
              <a:rPr lang="de-DE" sz="2080" i="1" dirty="0" smtClean="0"/>
              <a:t>XXV</a:t>
            </a:r>
            <a:endParaRPr lang="tr-TR" sz="2080" dirty="0"/>
          </a:p>
        </p:txBody>
      </p:sp>
      <p:sp>
        <p:nvSpPr>
          <p:cNvPr id="6" name="5 İçerik Yer Tutucusu"/>
          <p:cNvSpPr>
            <a:spLocks noGrp="1"/>
          </p:cNvSpPr>
          <p:nvPr>
            <p:ph sz="half" idx="1"/>
          </p:nvPr>
        </p:nvSpPr>
        <p:spPr/>
        <p:txBody>
          <a:bodyPr/>
          <a:lstStyle/>
          <a:p>
            <a:pPr>
              <a:buNone/>
            </a:pPr>
            <a:r>
              <a:rPr lang="tr-TR" dirty="0" smtClean="0"/>
              <a:t>	</a:t>
            </a:r>
            <a:r>
              <a:rPr lang="de-DE" sz="2100" dirty="0" smtClean="0"/>
              <a:t>Der Arbeitnehmer, der keinen hinreichenden Kündigungsgrund vorweisen kann bzw. dessen Kündigungsgrund gerichtlich nicht bestätigt wird, ist verpflichtet, den Arbeitnehmer innerhalb einer Frist von einem Monat wieder zu beschäftigen („Kündigungsschutz“).</a:t>
            </a:r>
          </a:p>
          <a:p>
            <a:pPr>
              <a:buNone/>
            </a:pPr>
            <a:endParaRPr lang="tr-TR" sz="2100" b="1" u="sng" dirty="0" smtClean="0"/>
          </a:p>
          <a:p>
            <a:pPr>
              <a:buNone/>
            </a:pPr>
            <a:r>
              <a:rPr lang="tr-TR" sz="2100" dirty="0" smtClean="0"/>
              <a:t>	</a:t>
            </a:r>
            <a:r>
              <a:rPr lang="de-DE" sz="2100" dirty="0" smtClean="0"/>
              <a:t>Der Arbeitgeber, der den Arbeitnehmer trotz seiner berechtigten Forderung nicht wieder fristgerecht beschäftigt, muss ihm eine vier bis achtmonatige Lohnzahlung als Schadenersatz zahlen.</a:t>
            </a:r>
            <a:endParaRPr lang="tr-TR" sz="2100" dirty="0"/>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263DEAEF-1637-4FDA-BE0C-BD65E5165450}" type="datetime1">
              <a:rPr lang="de-DE" smtClean="0"/>
              <a:pPr/>
              <a:t>16.01.2013</a:t>
            </a:fld>
            <a:endParaRPr lang="de-DE"/>
          </a:p>
        </p:txBody>
      </p:sp>
      <p:sp>
        <p:nvSpPr>
          <p:cNvPr id="3" name="2 Altbilgi Yer Tutucusu"/>
          <p:cNvSpPr>
            <a:spLocks noGrp="1"/>
          </p:cNvSpPr>
          <p:nvPr>
            <p:ph type="ftr" sz="quarter" idx="11"/>
          </p:nvPr>
        </p:nvSpPr>
        <p:spPr/>
        <p:txBody>
          <a:bodyPr/>
          <a:lstStyle/>
          <a:p>
            <a:r>
              <a:rPr lang="de-DE" smtClean="0"/>
              <a:t>www.gencer-coll.eu</a:t>
            </a:r>
            <a:endParaRPr lang="de-DE" dirty="0"/>
          </a:p>
        </p:txBody>
      </p:sp>
      <p:sp>
        <p:nvSpPr>
          <p:cNvPr id="4" name="3 Slayt Numarası Yer Tutucusu"/>
          <p:cNvSpPr>
            <a:spLocks noGrp="1"/>
          </p:cNvSpPr>
          <p:nvPr>
            <p:ph type="sldNum" sz="quarter" idx="12"/>
          </p:nvPr>
        </p:nvSpPr>
        <p:spPr/>
        <p:txBody>
          <a:bodyPr/>
          <a:lstStyle/>
          <a:p>
            <a:fld id="{BEE2948E-B6F3-4081-9C2A-A2641D91FEA7}" type="slidenum">
              <a:rPr lang="de-DE" smtClean="0"/>
              <a:pPr/>
              <a:t>68</a:t>
            </a:fld>
            <a:endParaRPr lang="de-DE"/>
          </a:p>
        </p:txBody>
      </p:sp>
      <p:sp>
        <p:nvSpPr>
          <p:cNvPr id="5" name="4 Başlık"/>
          <p:cNvSpPr>
            <a:spLocks noGrp="1"/>
          </p:cNvSpPr>
          <p:nvPr>
            <p:ph type="title"/>
          </p:nvPr>
        </p:nvSpPr>
        <p:spPr/>
        <p:txBody>
          <a:bodyPr/>
          <a:lstStyle/>
          <a:p>
            <a:r>
              <a:rPr lang="de-DE" sz="2060" i="1" dirty="0"/>
              <a:t>Besondere Vertragsformen und ihre Eigenschaften </a:t>
            </a:r>
            <a:r>
              <a:rPr lang="de-DE" sz="2060" i="1" dirty="0" smtClean="0"/>
              <a:t>XXVI</a:t>
            </a:r>
            <a:endParaRPr lang="tr-TR" sz="2060" dirty="0"/>
          </a:p>
        </p:txBody>
      </p:sp>
      <p:sp>
        <p:nvSpPr>
          <p:cNvPr id="6" name="5 İçerik Yer Tutucusu"/>
          <p:cNvSpPr>
            <a:spLocks noGrp="1"/>
          </p:cNvSpPr>
          <p:nvPr>
            <p:ph sz="half" idx="1"/>
          </p:nvPr>
        </p:nvSpPr>
        <p:spPr/>
        <p:txBody>
          <a:bodyPr/>
          <a:lstStyle/>
          <a:p>
            <a:pPr marL="0" indent="0">
              <a:buNone/>
            </a:pPr>
            <a:r>
              <a:rPr lang="de-DE" sz="2200" b="1" dirty="0"/>
              <a:t> </a:t>
            </a:r>
            <a:r>
              <a:rPr lang="de-DE" sz="2200" b="1" dirty="0" smtClean="0"/>
              <a:t>   </a:t>
            </a:r>
            <a:r>
              <a:rPr lang="de-DE" sz="2100" b="1" dirty="0" smtClean="0"/>
              <a:t>Mehrarbeit</a:t>
            </a:r>
          </a:p>
          <a:p>
            <a:pPr marL="0" indent="0">
              <a:buNone/>
            </a:pPr>
            <a:endParaRPr lang="tr-TR" sz="2100" dirty="0" smtClean="0"/>
          </a:p>
          <a:p>
            <a:pPr>
              <a:buNone/>
            </a:pPr>
            <a:r>
              <a:rPr lang="tr-TR" sz="2100" dirty="0" smtClean="0"/>
              <a:t>	</a:t>
            </a:r>
            <a:r>
              <a:rPr lang="de-DE" sz="2100" dirty="0" smtClean="0"/>
              <a:t>Gemäß Artikel 41 des Arbeitsgesetzes handelt es sich bei einer Überschreitung der Regelarbeitszeit von 45 Stunden wöchentlich um Mehrarbeit. </a:t>
            </a:r>
          </a:p>
          <a:p>
            <a:pPr>
              <a:buNone/>
            </a:pPr>
            <a:endParaRPr lang="tr-TR" sz="2100" dirty="0" smtClean="0"/>
          </a:p>
          <a:p>
            <a:pPr>
              <a:buNone/>
            </a:pPr>
            <a:r>
              <a:rPr lang="tr-TR" sz="2100" dirty="0" smtClean="0"/>
              <a:t>	</a:t>
            </a:r>
            <a:r>
              <a:rPr lang="de-DE" sz="2100" dirty="0" smtClean="0"/>
              <a:t>Wenn im Arbeitsvertrag nicht ausdrücklich geregelt ist, dass die Mehrarbeit von dem Lohn umfasst ist, ist der Arbeitgeber verpflichtet, die Mehrarbeit zu entlohnen.</a:t>
            </a:r>
            <a:endParaRPr lang="tr-TR" sz="2100" dirty="0" smtClean="0"/>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263DEAEF-1637-4FDA-BE0C-BD65E5165450}" type="datetime1">
              <a:rPr lang="de-DE" smtClean="0"/>
              <a:pPr/>
              <a:t>16.01.2013</a:t>
            </a:fld>
            <a:endParaRPr lang="de-DE"/>
          </a:p>
        </p:txBody>
      </p:sp>
      <p:sp>
        <p:nvSpPr>
          <p:cNvPr id="3" name="2 Altbilgi Yer Tutucusu"/>
          <p:cNvSpPr>
            <a:spLocks noGrp="1"/>
          </p:cNvSpPr>
          <p:nvPr>
            <p:ph type="ftr" sz="quarter" idx="11"/>
          </p:nvPr>
        </p:nvSpPr>
        <p:spPr/>
        <p:txBody>
          <a:bodyPr/>
          <a:lstStyle/>
          <a:p>
            <a:r>
              <a:rPr lang="de-DE" smtClean="0"/>
              <a:t>www.gencer-coll.eu</a:t>
            </a:r>
            <a:endParaRPr lang="de-DE" dirty="0"/>
          </a:p>
        </p:txBody>
      </p:sp>
      <p:sp>
        <p:nvSpPr>
          <p:cNvPr id="4" name="3 Slayt Numarası Yer Tutucusu"/>
          <p:cNvSpPr>
            <a:spLocks noGrp="1"/>
          </p:cNvSpPr>
          <p:nvPr>
            <p:ph type="sldNum" sz="quarter" idx="12"/>
          </p:nvPr>
        </p:nvSpPr>
        <p:spPr/>
        <p:txBody>
          <a:bodyPr/>
          <a:lstStyle/>
          <a:p>
            <a:fld id="{BEE2948E-B6F3-4081-9C2A-A2641D91FEA7}" type="slidenum">
              <a:rPr lang="de-DE" smtClean="0"/>
              <a:pPr/>
              <a:t>69</a:t>
            </a:fld>
            <a:endParaRPr lang="de-DE"/>
          </a:p>
        </p:txBody>
      </p:sp>
      <p:sp>
        <p:nvSpPr>
          <p:cNvPr id="5" name="4 Başlık"/>
          <p:cNvSpPr>
            <a:spLocks noGrp="1"/>
          </p:cNvSpPr>
          <p:nvPr>
            <p:ph type="title"/>
          </p:nvPr>
        </p:nvSpPr>
        <p:spPr/>
        <p:txBody>
          <a:bodyPr/>
          <a:lstStyle/>
          <a:p>
            <a:r>
              <a:rPr lang="de-DE" sz="2040" i="1" dirty="0"/>
              <a:t>Besondere Vertragsformen und ihre Eigenschaften </a:t>
            </a:r>
            <a:r>
              <a:rPr lang="de-DE" sz="2040" i="1" dirty="0" smtClean="0"/>
              <a:t>XXVII</a:t>
            </a:r>
            <a:endParaRPr lang="tr-TR" sz="2040" dirty="0"/>
          </a:p>
        </p:txBody>
      </p:sp>
      <p:sp>
        <p:nvSpPr>
          <p:cNvPr id="6" name="5 İçerik Yer Tutucusu"/>
          <p:cNvSpPr>
            <a:spLocks noGrp="1"/>
          </p:cNvSpPr>
          <p:nvPr>
            <p:ph sz="half" idx="1"/>
          </p:nvPr>
        </p:nvSpPr>
        <p:spPr/>
        <p:txBody>
          <a:bodyPr/>
          <a:lstStyle/>
          <a:p>
            <a:r>
              <a:rPr lang="de-DE" sz="2100" dirty="0" smtClean="0"/>
              <a:t>Der Arbeitgeber ist verpflichtet, die Entlohnung der Mehrarbeit oder sonstiger zusätzlicher Entlohnung am Wochenende und an Feiertagen auf der Lohnbescheinigung gesondert auszuweisen. </a:t>
            </a:r>
            <a:endParaRPr lang="tr-TR" sz="2100" dirty="0" smtClean="0"/>
          </a:p>
          <a:p>
            <a:endParaRPr lang="tr-TR" sz="2100" dirty="0" smtClean="0"/>
          </a:p>
          <a:p>
            <a:r>
              <a:rPr lang="de-DE" sz="2100" dirty="0" smtClean="0"/>
              <a:t>Auch müssen diese Unterlagen für die Dauer von 5 Jahren aufbewahrt werden, weil die Verjährungsfrist für Lohnforderungen 5 Jahre beträgt.</a:t>
            </a:r>
            <a:endParaRPr lang="tr-TR" sz="21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263DEAEF-1637-4FDA-BE0C-BD65E5165450}" type="datetime1">
              <a:rPr lang="de-DE" smtClean="0"/>
              <a:pPr/>
              <a:t>16.01.2013</a:t>
            </a:fld>
            <a:endParaRPr lang="de-DE"/>
          </a:p>
        </p:txBody>
      </p:sp>
      <p:sp>
        <p:nvSpPr>
          <p:cNvPr id="3" name="2 Altbilgi Yer Tutucusu"/>
          <p:cNvSpPr>
            <a:spLocks noGrp="1"/>
          </p:cNvSpPr>
          <p:nvPr>
            <p:ph type="ftr" sz="quarter" idx="11"/>
          </p:nvPr>
        </p:nvSpPr>
        <p:spPr/>
        <p:txBody>
          <a:bodyPr/>
          <a:lstStyle/>
          <a:p>
            <a:r>
              <a:rPr lang="de-DE" smtClean="0"/>
              <a:t>www.gencer-coll.eu</a:t>
            </a:r>
            <a:endParaRPr lang="de-DE" dirty="0"/>
          </a:p>
        </p:txBody>
      </p:sp>
      <p:sp>
        <p:nvSpPr>
          <p:cNvPr id="4" name="3 Slayt Numarası Yer Tutucusu"/>
          <p:cNvSpPr>
            <a:spLocks noGrp="1"/>
          </p:cNvSpPr>
          <p:nvPr>
            <p:ph type="sldNum" sz="quarter" idx="12"/>
          </p:nvPr>
        </p:nvSpPr>
        <p:spPr/>
        <p:txBody>
          <a:bodyPr/>
          <a:lstStyle/>
          <a:p>
            <a:fld id="{BEE2948E-B6F3-4081-9C2A-A2641D91FEA7}" type="slidenum">
              <a:rPr lang="de-DE" smtClean="0"/>
              <a:pPr/>
              <a:t>7</a:t>
            </a:fld>
            <a:endParaRPr lang="de-DE"/>
          </a:p>
        </p:txBody>
      </p:sp>
      <p:sp>
        <p:nvSpPr>
          <p:cNvPr id="5" name="4 Başlık"/>
          <p:cNvSpPr>
            <a:spLocks noGrp="1"/>
          </p:cNvSpPr>
          <p:nvPr>
            <p:ph type="title"/>
          </p:nvPr>
        </p:nvSpPr>
        <p:spPr/>
        <p:txBody>
          <a:bodyPr/>
          <a:lstStyle/>
          <a:p>
            <a:r>
              <a:rPr lang="de-DE" sz="2100" i="1" dirty="0"/>
              <a:t>Einführung:</a:t>
            </a:r>
            <a:r>
              <a:rPr lang="de-DE" sz="2100" dirty="0"/>
              <a:t> </a:t>
            </a:r>
            <a:r>
              <a:rPr lang="de-DE" sz="2100" b="1" dirty="0" smtClean="0"/>
              <a:t>Türkische </a:t>
            </a:r>
            <a:r>
              <a:rPr lang="de-DE" sz="2100" b="1" dirty="0" smtClean="0"/>
              <a:t>Wirtschaft </a:t>
            </a:r>
            <a:r>
              <a:rPr lang="de-DE" sz="2100" b="1" dirty="0" smtClean="0"/>
              <a:t>III</a:t>
            </a:r>
            <a:r>
              <a:rPr lang="de-DE" sz="1800" b="1" dirty="0" smtClean="0">
                <a:latin typeface="Arial" pitchFamily="34" charset="0"/>
                <a:cs typeface="Arial" pitchFamily="34" charset="0"/>
              </a:rPr>
              <a:t/>
            </a:r>
            <a:br>
              <a:rPr lang="de-DE" sz="1800" b="1" dirty="0" smtClean="0">
                <a:latin typeface="Arial" pitchFamily="34" charset="0"/>
                <a:cs typeface="Arial" pitchFamily="34" charset="0"/>
              </a:rPr>
            </a:br>
            <a:endParaRPr lang="tr-TR" sz="1800" b="1" dirty="0">
              <a:latin typeface="Arial" pitchFamily="34" charset="0"/>
              <a:cs typeface="Arial" pitchFamily="34" charset="0"/>
            </a:endParaRPr>
          </a:p>
        </p:txBody>
      </p:sp>
      <p:sp>
        <p:nvSpPr>
          <p:cNvPr id="6" name="5 İçerik Yer Tutucusu"/>
          <p:cNvSpPr>
            <a:spLocks noGrp="1"/>
          </p:cNvSpPr>
          <p:nvPr>
            <p:ph sz="half" idx="1"/>
          </p:nvPr>
        </p:nvSpPr>
        <p:spPr>
          <a:xfrm>
            <a:off x="251518" y="1988840"/>
            <a:ext cx="7963820" cy="4032448"/>
          </a:xfrm>
        </p:spPr>
        <p:txBody>
          <a:bodyPr/>
          <a:lstStyle/>
          <a:p>
            <a:pPr marL="0" indent="0">
              <a:buNone/>
            </a:pPr>
            <a:r>
              <a:rPr lang="de-DE" sz="1800" b="1" dirty="0"/>
              <a:t> </a:t>
            </a:r>
            <a:r>
              <a:rPr lang="de-DE" sz="1800" b="1" dirty="0" smtClean="0"/>
              <a:t>      Ausländische </a:t>
            </a:r>
            <a:r>
              <a:rPr lang="de-DE" sz="1800" b="1" dirty="0"/>
              <a:t>Direktinvestitionen in die Türkei (Mrd.- US-Dollar)</a:t>
            </a:r>
            <a:endParaRPr lang="de-DE" sz="1800" dirty="0" smtClean="0"/>
          </a:p>
          <a:p>
            <a:pPr marL="0" indent="0">
              <a:buNone/>
            </a:pPr>
            <a:endParaRPr lang="de-DE" dirty="0" smtClean="0"/>
          </a:p>
          <a:p>
            <a:pPr marL="0" indent="0">
              <a:buNone/>
            </a:pPr>
            <a:endParaRPr lang="de-DE" dirty="0" smtClean="0"/>
          </a:p>
          <a:p>
            <a:pPr marL="0" indent="0">
              <a:buNone/>
            </a:pPr>
            <a:endParaRPr lang="de-DE" dirty="0"/>
          </a:p>
          <a:p>
            <a:pPr marL="0" indent="0">
              <a:buNone/>
            </a:pPr>
            <a:endParaRPr lang="de-DE" dirty="0" smtClean="0"/>
          </a:p>
          <a:p>
            <a:pPr marL="0" indent="0">
              <a:buNone/>
            </a:pPr>
            <a:endParaRPr lang="de-DE" dirty="0"/>
          </a:p>
          <a:p>
            <a:pPr marL="0" indent="0">
              <a:buNone/>
            </a:pPr>
            <a:endParaRPr lang="de-DE" dirty="0" smtClean="0"/>
          </a:p>
          <a:p>
            <a:pPr marL="0" indent="0">
              <a:buNone/>
            </a:pPr>
            <a:endParaRPr lang="de-DE" dirty="0"/>
          </a:p>
          <a:p>
            <a:pPr marL="0" indent="0">
              <a:buNone/>
            </a:pPr>
            <a:endParaRPr lang="de-DE" dirty="0" smtClean="0"/>
          </a:p>
          <a:p>
            <a:pPr marL="0" indent="0">
              <a:buNone/>
            </a:pPr>
            <a:endParaRPr lang="de-DE" dirty="0"/>
          </a:p>
          <a:p>
            <a:pPr marL="0" indent="0">
              <a:buNone/>
            </a:pPr>
            <a:endParaRPr lang="de-DE" sz="1200" b="1" i="1" dirty="0" smtClean="0"/>
          </a:p>
          <a:p>
            <a:pPr marL="0" indent="0">
              <a:buNone/>
            </a:pPr>
            <a:r>
              <a:rPr lang="de-DE" sz="1200" b="1" i="1" dirty="0"/>
              <a:t> </a:t>
            </a:r>
            <a:r>
              <a:rPr lang="de-DE" sz="1200" b="1" i="1" dirty="0" smtClean="0"/>
              <a:t>         </a:t>
            </a:r>
            <a:r>
              <a:rPr lang="de-DE" sz="1200" b="1" i="1" dirty="0" smtClean="0"/>
              <a:t>Quelle</a:t>
            </a:r>
            <a:r>
              <a:rPr lang="de-DE" sz="1200" b="1" i="1" dirty="0" smtClean="0"/>
              <a:t>: </a:t>
            </a:r>
            <a:r>
              <a:rPr lang="de-DE" sz="1200" i="1" dirty="0" smtClean="0"/>
              <a:t>Türkische Zentralbank</a:t>
            </a:r>
            <a:endParaRPr lang="tr-TR" sz="1200" i="1"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5576" y="2416081"/>
            <a:ext cx="4752528" cy="32226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263DEAEF-1637-4FDA-BE0C-BD65E5165450}" type="datetime1">
              <a:rPr lang="de-DE" smtClean="0"/>
              <a:pPr/>
              <a:t>16.01.2013</a:t>
            </a:fld>
            <a:endParaRPr lang="de-DE"/>
          </a:p>
        </p:txBody>
      </p:sp>
      <p:sp>
        <p:nvSpPr>
          <p:cNvPr id="3" name="2 Altbilgi Yer Tutucusu"/>
          <p:cNvSpPr>
            <a:spLocks noGrp="1"/>
          </p:cNvSpPr>
          <p:nvPr>
            <p:ph type="ftr" sz="quarter" idx="11"/>
          </p:nvPr>
        </p:nvSpPr>
        <p:spPr/>
        <p:txBody>
          <a:bodyPr/>
          <a:lstStyle/>
          <a:p>
            <a:r>
              <a:rPr lang="de-DE" smtClean="0"/>
              <a:t>www.gencer-coll.eu</a:t>
            </a:r>
            <a:endParaRPr lang="de-DE" dirty="0"/>
          </a:p>
        </p:txBody>
      </p:sp>
      <p:sp>
        <p:nvSpPr>
          <p:cNvPr id="4" name="3 Slayt Numarası Yer Tutucusu"/>
          <p:cNvSpPr>
            <a:spLocks noGrp="1"/>
          </p:cNvSpPr>
          <p:nvPr>
            <p:ph type="sldNum" sz="quarter" idx="12"/>
          </p:nvPr>
        </p:nvSpPr>
        <p:spPr/>
        <p:txBody>
          <a:bodyPr/>
          <a:lstStyle/>
          <a:p>
            <a:fld id="{BEE2948E-B6F3-4081-9C2A-A2641D91FEA7}" type="slidenum">
              <a:rPr lang="de-DE" smtClean="0"/>
              <a:pPr/>
              <a:t>70</a:t>
            </a:fld>
            <a:endParaRPr lang="de-DE"/>
          </a:p>
        </p:txBody>
      </p:sp>
      <p:sp>
        <p:nvSpPr>
          <p:cNvPr id="5" name="4 Başlık"/>
          <p:cNvSpPr>
            <a:spLocks noGrp="1"/>
          </p:cNvSpPr>
          <p:nvPr>
            <p:ph type="title"/>
          </p:nvPr>
        </p:nvSpPr>
        <p:spPr/>
        <p:txBody>
          <a:bodyPr/>
          <a:lstStyle/>
          <a:p>
            <a:r>
              <a:rPr lang="de-DE" sz="2010" i="1" dirty="0"/>
              <a:t>Besondere Vertragsformen und ihre Eigenschaften </a:t>
            </a:r>
            <a:r>
              <a:rPr lang="de-DE" sz="2010" i="1" dirty="0" smtClean="0"/>
              <a:t>XXVIII</a:t>
            </a:r>
            <a:endParaRPr lang="tr-TR" sz="2010" dirty="0"/>
          </a:p>
        </p:txBody>
      </p:sp>
      <p:sp>
        <p:nvSpPr>
          <p:cNvPr id="6" name="5 İçerik Yer Tutucusu"/>
          <p:cNvSpPr>
            <a:spLocks noGrp="1"/>
          </p:cNvSpPr>
          <p:nvPr>
            <p:ph sz="half" idx="1"/>
          </p:nvPr>
        </p:nvSpPr>
        <p:spPr/>
        <p:txBody>
          <a:bodyPr/>
          <a:lstStyle/>
          <a:p>
            <a:pPr marL="0" indent="0">
              <a:buNone/>
            </a:pPr>
            <a:r>
              <a:rPr lang="de-DE" b="1" dirty="0" smtClean="0"/>
              <a:t>    </a:t>
            </a:r>
            <a:r>
              <a:rPr lang="de-DE" sz="2100" b="1" dirty="0" smtClean="0"/>
              <a:t>Geschäftsführervertrag</a:t>
            </a:r>
            <a:r>
              <a:rPr lang="tr-TR" sz="2100" b="1" dirty="0" smtClean="0"/>
              <a:t> </a:t>
            </a:r>
          </a:p>
          <a:p>
            <a:pPr>
              <a:spcBef>
                <a:spcPts val="600"/>
              </a:spcBef>
              <a:buNone/>
            </a:pPr>
            <a:r>
              <a:rPr lang="tr-TR" sz="2100" dirty="0" smtClean="0"/>
              <a:t>	</a:t>
            </a:r>
            <a:r>
              <a:rPr lang="de-DE" sz="2100" dirty="0" smtClean="0"/>
              <a:t>Der Geschäftsführervertrag unterliegt grundsätzlich den Regelungen des Arbeitsgesetzes, sodass auch hier die gesetzlichen Mindestmaßgaben zum Lohn, dem Urlaub </a:t>
            </a:r>
            <a:r>
              <a:rPr lang="de-DE" sz="2100" dirty="0" err="1" smtClean="0"/>
              <a:t>u.ä.</a:t>
            </a:r>
            <a:r>
              <a:rPr lang="de-DE" sz="2100" dirty="0" smtClean="0"/>
              <a:t> eingehalten werden müssen. </a:t>
            </a:r>
            <a:endParaRPr lang="tr-TR" sz="2100" dirty="0" smtClean="0"/>
          </a:p>
          <a:p>
            <a:pPr>
              <a:spcBef>
                <a:spcPts val="600"/>
              </a:spcBef>
              <a:buNone/>
            </a:pPr>
            <a:r>
              <a:rPr lang="tr-TR" sz="2100" dirty="0" smtClean="0"/>
              <a:t>	</a:t>
            </a:r>
            <a:r>
              <a:rPr lang="de-DE" sz="2100" dirty="0" smtClean="0"/>
              <a:t>Das Gesetz sieht darüber hinaus eine Definition für den Vertreter des Arbeitgebers vor. Darunter werden die Vertreter des Arbeitgebers verstanden, die Aufgaben im Bereich der Verwaltung des Unternehmens wahrnehmen. </a:t>
            </a:r>
            <a:endParaRPr lang="tr-TR" sz="2100" dirty="0"/>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263DEAEF-1637-4FDA-BE0C-BD65E5165450}" type="datetime1">
              <a:rPr lang="de-DE" smtClean="0"/>
              <a:pPr/>
              <a:t>16.01.2013</a:t>
            </a:fld>
            <a:endParaRPr lang="de-DE"/>
          </a:p>
        </p:txBody>
      </p:sp>
      <p:sp>
        <p:nvSpPr>
          <p:cNvPr id="3" name="2 Altbilgi Yer Tutucusu"/>
          <p:cNvSpPr>
            <a:spLocks noGrp="1"/>
          </p:cNvSpPr>
          <p:nvPr>
            <p:ph type="ftr" sz="quarter" idx="11"/>
          </p:nvPr>
        </p:nvSpPr>
        <p:spPr/>
        <p:txBody>
          <a:bodyPr/>
          <a:lstStyle/>
          <a:p>
            <a:r>
              <a:rPr lang="de-DE" smtClean="0"/>
              <a:t>www.gencer-coll.eu</a:t>
            </a:r>
            <a:endParaRPr lang="de-DE" dirty="0"/>
          </a:p>
        </p:txBody>
      </p:sp>
      <p:sp>
        <p:nvSpPr>
          <p:cNvPr id="4" name="3 Slayt Numarası Yer Tutucusu"/>
          <p:cNvSpPr>
            <a:spLocks noGrp="1"/>
          </p:cNvSpPr>
          <p:nvPr>
            <p:ph type="sldNum" sz="quarter" idx="12"/>
          </p:nvPr>
        </p:nvSpPr>
        <p:spPr/>
        <p:txBody>
          <a:bodyPr/>
          <a:lstStyle/>
          <a:p>
            <a:fld id="{BEE2948E-B6F3-4081-9C2A-A2641D91FEA7}" type="slidenum">
              <a:rPr lang="de-DE" smtClean="0"/>
              <a:pPr/>
              <a:t>71</a:t>
            </a:fld>
            <a:endParaRPr lang="de-DE"/>
          </a:p>
        </p:txBody>
      </p:sp>
      <p:sp>
        <p:nvSpPr>
          <p:cNvPr id="5" name="4 Başlık"/>
          <p:cNvSpPr>
            <a:spLocks noGrp="1"/>
          </p:cNvSpPr>
          <p:nvPr>
            <p:ph type="title"/>
          </p:nvPr>
        </p:nvSpPr>
        <p:spPr/>
        <p:txBody>
          <a:bodyPr/>
          <a:lstStyle/>
          <a:p>
            <a:r>
              <a:rPr lang="de-DE" sz="2060" i="1" dirty="0"/>
              <a:t>Besondere Vertragsformen und ihre Eigenschaften </a:t>
            </a:r>
            <a:r>
              <a:rPr lang="de-DE" sz="2060" i="1" dirty="0" smtClean="0"/>
              <a:t>XXIX</a:t>
            </a:r>
            <a:endParaRPr lang="tr-TR" sz="2060" dirty="0"/>
          </a:p>
        </p:txBody>
      </p:sp>
      <p:sp>
        <p:nvSpPr>
          <p:cNvPr id="6" name="5 İçerik Yer Tutucusu"/>
          <p:cNvSpPr>
            <a:spLocks noGrp="1"/>
          </p:cNvSpPr>
          <p:nvPr>
            <p:ph sz="half" idx="1"/>
          </p:nvPr>
        </p:nvSpPr>
        <p:spPr/>
        <p:txBody>
          <a:bodyPr/>
          <a:lstStyle/>
          <a:p>
            <a:pPr algn="just">
              <a:buNone/>
            </a:pPr>
            <a:r>
              <a:rPr lang="tr-TR" dirty="0" smtClean="0"/>
              <a:t>	</a:t>
            </a:r>
          </a:p>
          <a:p>
            <a:pPr>
              <a:buNone/>
            </a:pPr>
            <a:r>
              <a:rPr lang="tr-TR" sz="2200" dirty="0" smtClean="0"/>
              <a:t>	</a:t>
            </a:r>
            <a:r>
              <a:rPr lang="de-DE" sz="2100" dirty="0" smtClean="0"/>
              <a:t>Die Regelungen zum Kündigungsschutz finden auf Vertreter und Assistenten des Arbeitgebers keine Anwendung, die das Unternehmen im Ganzen vertreten und Arbeitnehmer einstellen und kündigen.</a:t>
            </a:r>
            <a:endParaRPr lang="tr-TR" sz="2100" dirty="0"/>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263DEAEF-1637-4FDA-BE0C-BD65E5165450}" type="datetime1">
              <a:rPr lang="de-DE" smtClean="0"/>
              <a:pPr/>
              <a:t>16.01.2013</a:t>
            </a:fld>
            <a:endParaRPr lang="de-DE"/>
          </a:p>
        </p:txBody>
      </p:sp>
      <p:sp>
        <p:nvSpPr>
          <p:cNvPr id="3" name="2 Altbilgi Yer Tutucusu"/>
          <p:cNvSpPr>
            <a:spLocks noGrp="1"/>
          </p:cNvSpPr>
          <p:nvPr>
            <p:ph type="ftr" sz="quarter" idx="11"/>
          </p:nvPr>
        </p:nvSpPr>
        <p:spPr/>
        <p:txBody>
          <a:bodyPr/>
          <a:lstStyle/>
          <a:p>
            <a:r>
              <a:rPr lang="de-DE" smtClean="0"/>
              <a:t>www.gencer-coll.eu</a:t>
            </a:r>
            <a:endParaRPr lang="de-DE" dirty="0"/>
          </a:p>
        </p:txBody>
      </p:sp>
      <p:sp>
        <p:nvSpPr>
          <p:cNvPr id="4" name="3 Slayt Numarası Yer Tutucusu"/>
          <p:cNvSpPr>
            <a:spLocks noGrp="1"/>
          </p:cNvSpPr>
          <p:nvPr>
            <p:ph type="sldNum" sz="quarter" idx="12"/>
          </p:nvPr>
        </p:nvSpPr>
        <p:spPr/>
        <p:txBody>
          <a:bodyPr/>
          <a:lstStyle/>
          <a:p>
            <a:fld id="{BEE2948E-B6F3-4081-9C2A-A2641D91FEA7}" type="slidenum">
              <a:rPr lang="de-DE" smtClean="0"/>
              <a:pPr/>
              <a:t>72</a:t>
            </a:fld>
            <a:endParaRPr lang="de-DE"/>
          </a:p>
        </p:txBody>
      </p:sp>
      <p:sp>
        <p:nvSpPr>
          <p:cNvPr id="5" name="4 Başlık"/>
          <p:cNvSpPr>
            <a:spLocks noGrp="1"/>
          </p:cNvSpPr>
          <p:nvPr>
            <p:ph type="title"/>
          </p:nvPr>
        </p:nvSpPr>
        <p:spPr/>
        <p:txBody>
          <a:bodyPr/>
          <a:lstStyle/>
          <a:p>
            <a:r>
              <a:rPr lang="de-DE" sz="2080" i="1" dirty="0"/>
              <a:t>Besondere Vertragsformen und ihre Eigenschaften </a:t>
            </a:r>
            <a:r>
              <a:rPr lang="de-DE" sz="2080" i="1" dirty="0" smtClean="0"/>
              <a:t>XXX</a:t>
            </a:r>
            <a:endParaRPr lang="tr-TR" sz="2080" dirty="0"/>
          </a:p>
        </p:txBody>
      </p:sp>
      <p:sp>
        <p:nvSpPr>
          <p:cNvPr id="6" name="5 İçerik Yer Tutucusu"/>
          <p:cNvSpPr>
            <a:spLocks noGrp="1"/>
          </p:cNvSpPr>
          <p:nvPr>
            <p:ph sz="half" idx="1"/>
          </p:nvPr>
        </p:nvSpPr>
        <p:spPr/>
        <p:txBody>
          <a:bodyPr/>
          <a:lstStyle/>
          <a:p>
            <a:pPr marL="0" indent="0">
              <a:buNone/>
            </a:pPr>
            <a:r>
              <a:rPr lang="tr-TR" sz="2100" b="1" dirty="0" smtClean="0"/>
              <a:t>Share </a:t>
            </a:r>
            <a:r>
              <a:rPr lang="tr-TR" sz="2100" b="1" dirty="0" smtClean="0"/>
              <a:t>Purchase Agreement </a:t>
            </a:r>
          </a:p>
          <a:p>
            <a:pPr>
              <a:spcBef>
                <a:spcPts val="600"/>
              </a:spcBef>
              <a:buNone/>
            </a:pPr>
            <a:r>
              <a:rPr lang="de-DE" sz="2100" dirty="0" smtClean="0"/>
              <a:t>	Der </a:t>
            </a:r>
            <a:r>
              <a:rPr lang="de-DE" sz="2100" dirty="0" smtClean="0"/>
              <a:t>Unternehmenskauf, der sogenannte </a:t>
            </a:r>
            <a:r>
              <a:rPr lang="tr-TR" sz="2100" dirty="0" smtClean="0"/>
              <a:t>Share </a:t>
            </a:r>
            <a:r>
              <a:rPr lang="tr-TR" sz="2100" dirty="0" smtClean="0"/>
              <a:t>Purchase</a:t>
            </a:r>
            <a:r>
              <a:rPr lang="de-DE" sz="2100" dirty="0" smtClean="0"/>
              <a:t> </a:t>
            </a:r>
            <a:r>
              <a:rPr lang="tr-TR" sz="2100" dirty="0" smtClean="0"/>
              <a:t>Agreement</a:t>
            </a:r>
            <a:r>
              <a:rPr lang="de-DE" sz="2100" dirty="0" smtClean="0"/>
              <a:t> </a:t>
            </a:r>
            <a:r>
              <a:rPr lang="de-DE" sz="2100" dirty="0" smtClean="0"/>
              <a:t>betrifft in der Praxis vor allem die Fälle der Veräußerung der Gesellschaftsanteile von Kapitalgesellschaften. </a:t>
            </a:r>
            <a:endParaRPr lang="tr-TR" sz="2100" dirty="0" smtClean="0"/>
          </a:p>
          <a:p>
            <a:pPr>
              <a:spcBef>
                <a:spcPts val="600"/>
              </a:spcBef>
              <a:buNone/>
            </a:pPr>
            <a:endParaRPr lang="tr-TR" sz="2100" dirty="0" smtClean="0"/>
          </a:p>
          <a:p>
            <a:pPr>
              <a:spcAft>
                <a:spcPts val="1000"/>
              </a:spcAft>
            </a:pPr>
            <a:r>
              <a:rPr lang="de-DE" sz="2100" b="1" dirty="0" smtClean="0"/>
              <a:t>Übertragung der Gesellschaftsanteile bei der Aktiengesellschaft</a:t>
            </a:r>
            <a:r>
              <a:rPr lang="tr-TR" sz="2100" b="1" dirty="0" smtClean="0"/>
              <a:t>: </a:t>
            </a:r>
          </a:p>
          <a:p>
            <a:pPr>
              <a:spcBef>
                <a:spcPts val="600"/>
              </a:spcBef>
              <a:buNone/>
            </a:pPr>
            <a:r>
              <a:rPr lang="tr-TR" sz="2100" dirty="0" smtClean="0"/>
              <a:t>	</a:t>
            </a:r>
            <a:r>
              <a:rPr lang="de-DE" sz="2100" dirty="0" smtClean="0"/>
              <a:t>1. 	Die Übertragung der Gesellschaftsanteile, die 	durch den „Träger“ gehalten </a:t>
            </a:r>
            <a:r>
              <a:rPr lang="de-DE" sz="2100" dirty="0" smtClean="0"/>
              <a:t>werden, </a:t>
            </a:r>
            <a:r>
              <a:rPr lang="de-DE" sz="2100" dirty="0" smtClean="0"/>
              <a:t>findet 	durch Übertragung des Besitzes auf Dritte statt. </a:t>
            </a:r>
            <a:endParaRPr lang="tr-TR" sz="2100" dirty="0" smtClean="0"/>
          </a:p>
          <a:p>
            <a:pPr>
              <a:spcBef>
                <a:spcPts val="600"/>
              </a:spcBef>
              <a:buNone/>
            </a:pPr>
            <a:r>
              <a:rPr lang="tr-TR" sz="2100" dirty="0" smtClean="0"/>
              <a:t>		</a:t>
            </a:r>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263DEAEF-1637-4FDA-BE0C-BD65E5165450}" type="datetime1">
              <a:rPr lang="de-DE" smtClean="0"/>
              <a:pPr/>
              <a:t>16.01.2013</a:t>
            </a:fld>
            <a:endParaRPr lang="de-DE"/>
          </a:p>
        </p:txBody>
      </p:sp>
      <p:sp>
        <p:nvSpPr>
          <p:cNvPr id="3" name="2 Altbilgi Yer Tutucusu"/>
          <p:cNvSpPr>
            <a:spLocks noGrp="1"/>
          </p:cNvSpPr>
          <p:nvPr>
            <p:ph type="ftr" sz="quarter" idx="11"/>
          </p:nvPr>
        </p:nvSpPr>
        <p:spPr/>
        <p:txBody>
          <a:bodyPr/>
          <a:lstStyle/>
          <a:p>
            <a:r>
              <a:rPr lang="de-DE" smtClean="0"/>
              <a:t>www.gencer-coll.eu</a:t>
            </a:r>
            <a:endParaRPr lang="de-DE" dirty="0"/>
          </a:p>
        </p:txBody>
      </p:sp>
      <p:sp>
        <p:nvSpPr>
          <p:cNvPr id="4" name="3 Slayt Numarası Yer Tutucusu"/>
          <p:cNvSpPr>
            <a:spLocks noGrp="1"/>
          </p:cNvSpPr>
          <p:nvPr>
            <p:ph type="sldNum" sz="quarter" idx="12"/>
          </p:nvPr>
        </p:nvSpPr>
        <p:spPr/>
        <p:txBody>
          <a:bodyPr/>
          <a:lstStyle/>
          <a:p>
            <a:fld id="{BEE2948E-B6F3-4081-9C2A-A2641D91FEA7}" type="slidenum">
              <a:rPr lang="de-DE" smtClean="0"/>
              <a:pPr/>
              <a:t>73</a:t>
            </a:fld>
            <a:endParaRPr lang="de-DE"/>
          </a:p>
        </p:txBody>
      </p:sp>
      <p:sp>
        <p:nvSpPr>
          <p:cNvPr id="5" name="4 Başlık"/>
          <p:cNvSpPr>
            <a:spLocks noGrp="1"/>
          </p:cNvSpPr>
          <p:nvPr>
            <p:ph type="title"/>
          </p:nvPr>
        </p:nvSpPr>
        <p:spPr/>
        <p:txBody>
          <a:bodyPr/>
          <a:lstStyle/>
          <a:p>
            <a:r>
              <a:rPr lang="de-DE" sz="2060" i="1" dirty="0"/>
              <a:t>Besondere Vertragsformen und ihre Eigenschaften </a:t>
            </a:r>
            <a:r>
              <a:rPr lang="de-DE" sz="2060" i="1" dirty="0" smtClean="0"/>
              <a:t>XXXI</a:t>
            </a:r>
            <a:endParaRPr lang="tr-TR" sz="2060" dirty="0"/>
          </a:p>
        </p:txBody>
      </p:sp>
      <p:sp>
        <p:nvSpPr>
          <p:cNvPr id="6" name="5 İçerik Yer Tutucusu"/>
          <p:cNvSpPr>
            <a:spLocks noGrp="1"/>
          </p:cNvSpPr>
          <p:nvPr>
            <p:ph sz="half" idx="1"/>
          </p:nvPr>
        </p:nvSpPr>
        <p:spPr>
          <a:xfrm>
            <a:off x="251518" y="2039758"/>
            <a:ext cx="7963820" cy="4032448"/>
          </a:xfrm>
        </p:spPr>
        <p:txBody>
          <a:bodyPr/>
          <a:lstStyle/>
          <a:p>
            <a:pPr>
              <a:buNone/>
              <a:tabLst>
                <a:tab pos="808038" algn="l"/>
              </a:tabLst>
            </a:pPr>
            <a:r>
              <a:rPr lang="tr-TR" sz="2200" dirty="0" smtClean="0"/>
              <a:t>	</a:t>
            </a:r>
            <a:r>
              <a:rPr lang="de-DE" sz="2100" dirty="0"/>
              <a:t>2</a:t>
            </a:r>
            <a:r>
              <a:rPr lang="tr-TR" sz="2100" dirty="0" smtClean="0"/>
              <a:t>. </a:t>
            </a:r>
            <a:r>
              <a:rPr lang="de-DE" sz="2100" dirty="0" smtClean="0"/>
              <a:t>Zur Übertragung der auf Namen gezeichneten Gesellschaftsanteile ist neben dem Besitzwechsel eine schriftliche Übertragungserklärung notwendig. Diese Erklärung kann sowohl auf der Aktie, als auch auf einem gesonderten Schreiben niedergelegt werden. </a:t>
            </a:r>
          </a:p>
          <a:p>
            <a:pPr>
              <a:buNone/>
              <a:tabLst>
                <a:tab pos="808038" algn="l"/>
              </a:tabLst>
            </a:pPr>
            <a:endParaRPr lang="de-DE" sz="2100" dirty="0"/>
          </a:p>
          <a:p>
            <a:pPr>
              <a:buNone/>
              <a:tabLst>
                <a:tab pos="808038" algn="l"/>
              </a:tabLst>
            </a:pPr>
            <a:r>
              <a:rPr lang="de-DE" sz="2100" dirty="0" smtClean="0"/>
              <a:t>	Für die rechtswirksame Übertragung der Gesellschaftsanteile ist eine solche Erklärung gesetzlich ausreichend. Die Parteien nutzen dieses Schreiben in der Regel als Kaufvertrag und legen in diesem die weiteren Bedingungen und Verpflichtungen der Übertragung fest</a:t>
            </a:r>
            <a:r>
              <a:rPr lang="de-DE" sz="2200" dirty="0" smtClean="0"/>
              <a:t>. </a:t>
            </a:r>
            <a:endParaRPr lang="tr-TR" dirty="0"/>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263DEAEF-1637-4FDA-BE0C-BD65E5165450}" type="datetime1">
              <a:rPr lang="de-DE" smtClean="0"/>
              <a:pPr/>
              <a:t>16.01.2013</a:t>
            </a:fld>
            <a:endParaRPr lang="de-DE"/>
          </a:p>
        </p:txBody>
      </p:sp>
      <p:sp>
        <p:nvSpPr>
          <p:cNvPr id="3" name="2 Altbilgi Yer Tutucusu"/>
          <p:cNvSpPr>
            <a:spLocks noGrp="1"/>
          </p:cNvSpPr>
          <p:nvPr>
            <p:ph type="ftr" sz="quarter" idx="11"/>
          </p:nvPr>
        </p:nvSpPr>
        <p:spPr/>
        <p:txBody>
          <a:bodyPr/>
          <a:lstStyle/>
          <a:p>
            <a:r>
              <a:rPr lang="de-DE" smtClean="0"/>
              <a:t>www.gencer-coll.eu</a:t>
            </a:r>
            <a:endParaRPr lang="de-DE" dirty="0"/>
          </a:p>
        </p:txBody>
      </p:sp>
      <p:sp>
        <p:nvSpPr>
          <p:cNvPr id="4" name="3 Slayt Numarası Yer Tutucusu"/>
          <p:cNvSpPr>
            <a:spLocks noGrp="1"/>
          </p:cNvSpPr>
          <p:nvPr>
            <p:ph type="sldNum" sz="quarter" idx="12"/>
          </p:nvPr>
        </p:nvSpPr>
        <p:spPr/>
        <p:txBody>
          <a:bodyPr/>
          <a:lstStyle/>
          <a:p>
            <a:fld id="{BEE2948E-B6F3-4081-9C2A-A2641D91FEA7}" type="slidenum">
              <a:rPr lang="de-DE" smtClean="0"/>
              <a:pPr/>
              <a:t>74</a:t>
            </a:fld>
            <a:endParaRPr lang="de-DE"/>
          </a:p>
        </p:txBody>
      </p:sp>
      <p:sp>
        <p:nvSpPr>
          <p:cNvPr id="5" name="4 Başlık"/>
          <p:cNvSpPr>
            <a:spLocks noGrp="1"/>
          </p:cNvSpPr>
          <p:nvPr>
            <p:ph type="title"/>
          </p:nvPr>
        </p:nvSpPr>
        <p:spPr/>
        <p:txBody>
          <a:bodyPr/>
          <a:lstStyle/>
          <a:p>
            <a:r>
              <a:rPr lang="de-DE" sz="2040" i="1" dirty="0"/>
              <a:t>Besondere Vertragsformen und ihre Eigenschaften </a:t>
            </a:r>
            <a:r>
              <a:rPr lang="de-DE" sz="2040" i="1" dirty="0" smtClean="0"/>
              <a:t>XXXII</a:t>
            </a:r>
            <a:endParaRPr lang="tr-TR" sz="2040" dirty="0"/>
          </a:p>
        </p:txBody>
      </p:sp>
      <p:sp>
        <p:nvSpPr>
          <p:cNvPr id="6" name="5 İçerik Yer Tutucusu"/>
          <p:cNvSpPr>
            <a:spLocks noGrp="1"/>
          </p:cNvSpPr>
          <p:nvPr>
            <p:ph sz="half" idx="1"/>
          </p:nvPr>
        </p:nvSpPr>
        <p:spPr/>
        <p:txBody>
          <a:bodyPr/>
          <a:lstStyle/>
          <a:p>
            <a:pPr marL="0" indent="0">
              <a:buNone/>
            </a:pPr>
            <a:r>
              <a:rPr lang="de-DE" sz="2100" dirty="0" smtClean="0"/>
              <a:t>Wenn nicht gesetzlich oder im Gesellschaftsvertrag kodifiziert, können die auf Namen gezeichneten Gesellschaftsanteile uneingeschränkt übertragen werden. </a:t>
            </a:r>
          </a:p>
          <a:p>
            <a:pPr marL="0" indent="0">
              <a:buNone/>
            </a:pPr>
            <a:endParaRPr lang="tr-TR" sz="2100" dirty="0" smtClean="0"/>
          </a:p>
          <a:p>
            <a:pPr marL="0" indent="0">
              <a:buNone/>
            </a:pPr>
            <a:r>
              <a:rPr lang="de-DE" sz="2100" dirty="0" smtClean="0"/>
              <a:t>Gesellschaftsverträge können Beschränkungen hinsichtlich der Übertragung der Gesellschaftsanteile dahingehend beinhalten, dass sie nur mit Genehmigung der Gesellschaft erfolgen können. </a:t>
            </a:r>
            <a:endParaRPr lang="tr-TR" sz="2100" dirty="0" smtClean="0"/>
          </a:p>
          <a:p>
            <a:pPr marL="0" indent="0">
              <a:buNone/>
            </a:pPr>
            <a:endParaRPr lang="tr-TR" sz="2100" dirty="0"/>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263DEAEF-1637-4FDA-BE0C-BD65E5165450}" type="datetime1">
              <a:rPr lang="de-DE" smtClean="0"/>
              <a:pPr/>
              <a:t>16.01.2013</a:t>
            </a:fld>
            <a:endParaRPr lang="de-DE"/>
          </a:p>
        </p:txBody>
      </p:sp>
      <p:sp>
        <p:nvSpPr>
          <p:cNvPr id="3" name="2 Altbilgi Yer Tutucusu"/>
          <p:cNvSpPr>
            <a:spLocks noGrp="1"/>
          </p:cNvSpPr>
          <p:nvPr>
            <p:ph type="ftr" sz="quarter" idx="11"/>
          </p:nvPr>
        </p:nvSpPr>
        <p:spPr/>
        <p:txBody>
          <a:bodyPr/>
          <a:lstStyle/>
          <a:p>
            <a:r>
              <a:rPr lang="de-DE" smtClean="0"/>
              <a:t>www.gencer-coll.eu</a:t>
            </a:r>
            <a:endParaRPr lang="de-DE" dirty="0"/>
          </a:p>
        </p:txBody>
      </p:sp>
      <p:sp>
        <p:nvSpPr>
          <p:cNvPr id="4" name="3 Slayt Numarası Yer Tutucusu"/>
          <p:cNvSpPr>
            <a:spLocks noGrp="1"/>
          </p:cNvSpPr>
          <p:nvPr>
            <p:ph type="sldNum" sz="quarter" idx="12"/>
          </p:nvPr>
        </p:nvSpPr>
        <p:spPr/>
        <p:txBody>
          <a:bodyPr/>
          <a:lstStyle/>
          <a:p>
            <a:fld id="{BEE2948E-B6F3-4081-9C2A-A2641D91FEA7}" type="slidenum">
              <a:rPr lang="de-DE" smtClean="0"/>
              <a:pPr/>
              <a:t>75</a:t>
            </a:fld>
            <a:endParaRPr lang="de-DE"/>
          </a:p>
        </p:txBody>
      </p:sp>
      <p:sp>
        <p:nvSpPr>
          <p:cNvPr id="5" name="4 Başlık"/>
          <p:cNvSpPr>
            <a:spLocks noGrp="1"/>
          </p:cNvSpPr>
          <p:nvPr>
            <p:ph type="title"/>
          </p:nvPr>
        </p:nvSpPr>
        <p:spPr/>
        <p:txBody>
          <a:bodyPr/>
          <a:lstStyle/>
          <a:p>
            <a:r>
              <a:rPr lang="de-DE" sz="2010" i="1" dirty="0"/>
              <a:t>Besondere Vertragsformen und ihre Eigenschaften </a:t>
            </a:r>
            <a:r>
              <a:rPr lang="de-DE" sz="2010" i="1" dirty="0" smtClean="0"/>
              <a:t>XXXIII</a:t>
            </a:r>
            <a:endParaRPr lang="tr-TR" sz="2010" dirty="0"/>
          </a:p>
        </p:txBody>
      </p:sp>
      <p:sp>
        <p:nvSpPr>
          <p:cNvPr id="6" name="5 İçerik Yer Tutucusu"/>
          <p:cNvSpPr>
            <a:spLocks noGrp="1"/>
          </p:cNvSpPr>
          <p:nvPr>
            <p:ph sz="half" idx="1"/>
          </p:nvPr>
        </p:nvSpPr>
        <p:spPr/>
        <p:txBody>
          <a:bodyPr/>
          <a:lstStyle/>
          <a:p>
            <a:pPr marL="0" lvl="0" indent="0">
              <a:spcBef>
                <a:spcPts val="600"/>
              </a:spcBef>
              <a:buNone/>
            </a:pPr>
            <a:r>
              <a:rPr lang="de-DE" sz="2100" b="1" i="1" dirty="0"/>
              <a:t>Praxisrelevanz</a:t>
            </a:r>
            <a:r>
              <a:rPr lang="de-DE" sz="2100" b="1" i="1" dirty="0" smtClean="0"/>
              <a:t>:</a:t>
            </a:r>
          </a:p>
          <a:p>
            <a:pPr marL="0" lvl="0" indent="0">
              <a:spcBef>
                <a:spcPts val="600"/>
              </a:spcBef>
              <a:buNone/>
            </a:pPr>
            <a:endParaRPr lang="tr-TR" sz="2100" b="1" i="1" dirty="0"/>
          </a:p>
          <a:p>
            <a:r>
              <a:rPr lang="de-DE" sz="2100" dirty="0" smtClean="0"/>
              <a:t>Bei </a:t>
            </a:r>
            <a:r>
              <a:rPr lang="de-DE" sz="2100" dirty="0"/>
              <a:t>der beabsichtigten Übertragung von Gesellschaftsanteilen muss regelmäßig der Gesellschaftsvertrag hinsichtlich möglicher Beschränkungen geprüft werden. </a:t>
            </a:r>
            <a:endParaRPr lang="de-DE" sz="2100" dirty="0" smtClean="0"/>
          </a:p>
          <a:p>
            <a:endParaRPr lang="de-DE" sz="2100" dirty="0" smtClean="0"/>
          </a:p>
          <a:p>
            <a:r>
              <a:rPr lang="de-DE" sz="2100" dirty="0" smtClean="0"/>
              <a:t>Bei </a:t>
            </a:r>
            <a:r>
              <a:rPr lang="de-DE" sz="2100" dirty="0"/>
              <a:t>der Neugründung von Gesellschaften haben die Gründungsmitglieder die Möglichkeit, den Gesellschaftsvertrag mit solchen Beschränkungen zu gestalten, um mögliche Beteiligungen in der Zukunft unter Kontrolle zu halten. </a:t>
            </a:r>
            <a:endParaRPr lang="tr-TR" sz="2100" dirty="0" smtClean="0"/>
          </a:p>
          <a:p>
            <a:pPr marL="0" indent="0">
              <a:buNone/>
            </a:pPr>
            <a:endParaRPr lang="tr-TR" dirty="0"/>
          </a:p>
        </p:txBody>
      </p:sp>
    </p:spTree>
    <p:extLst>
      <p:ext uri="{BB962C8B-B14F-4D97-AF65-F5344CB8AC3E}">
        <p14:creationId xmlns:p14="http://schemas.microsoft.com/office/powerpoint/2010/main" val="1742882268"/>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263DEAEF-1637-4FDA-BE0C-BD65E5165450}" type="datetime1">
              <a:rPr lang="de-DE" smtClean="0"/>
              <a:pPr/>
              <a:t>16.01.2013</a:t>
            </a:fld>
            <a:endParaRPr lang="de-DE"/>
          </a:p>
        </p:txBody>
      </p:sp>
      <p:sp>
        <p:nvSpPr>
          <p:cNvPr id="3" name="2 Altbilgi Yer Tutucusu"/>
          <p:cNvSpPr>
            <a:spLocks noGrp="1"/>
          </p:cNvSpPr>
          <p:nvPr>
            <p:ph type="ftr" sz="quarter" idx="11"/>
          </p:nvPr>
        </p:nvSpPr>
        <p:spPr/>
        <p:txBody>
          <a:bodyPr/>
          <a:lstStyle/>
          <a:p>
            <a:r>
              <a:rPr lang="de-DE" smtClean="0"/>
              <a:t>www.gencer-coll.eu</a:t>
            </a:r>
            <a:endParaRPr lang="de-DE" dirty="0"/>
          </a:p>
        </p:txBody>
      </p:sp>
      <p:sp>
        <p:nvSpPr>
          <p:cNvPr id="4" name="3 Slayt Numarası Yer Tutucusu"/>
          <p:cNvSpPr>
            <a:spLocks noGrp="1"/>
          </p:cNvSpPr>
          <p:nvPr>
            <p:ph type="sldNum" sz="quarter" idx="12"/>
          </p:nvPr>
        </p:nvSpPr>
        <p:spPr/>
        <p:txBody>
          <a:bodyPr/>
          <a:lstStyle/>
          <a:p>
            <a:fld id="{BEE2948E-B6F3-4081-9C2A-A2641D91FEA7}" type="slidenum">
              <a:rPr lang="de-DE" smtClean="0"/>
              <a:pPr/>
              <a:t>76</a:t>
            </a:fld>
            <a:endParaRPr lang="de-DE"/>
          </a:p>
        </p:txBody>
      </p:sp>
      <p:sp>
        <p:nvSpPr>
          <p:cNvPr id="5" name="4 Başlık"/>
          <p:cNvSpPr>
            <a:spLocks noGrp="1"/>
          </p:cNvSpPr>
          <p:nvPr>
            <p:ph type="title"/>
          </p:nvPr>
        </p:nvSpPr>
        <p:spPr/>
        <p:txBody>
          <a:bodyPr/>
          <a:lstStyle/>
          <a:p>
            <a:r>
              <a:rPr lang="de-DE" sz="2010" i="1" dirty="0"/>
              <a:t>Besondere Vertragsformen und ihre Eigenschaften </a:t>
            </a:r>
            <a:r>
              <a:rPr lang="de-DE" sz="2010" i="1" dirty="0" smtClean="0"/>
              <a:t>XXXIV</a:t>
            </a:r>
            <a:endParaRPr lang="tr-TR" sz="2010" dirty="0"/>
          </a:p>
        </p:txBody>
      </p:sp>
      <p:sp>
        <p:nvSpPr>
          <p:cNvPr id="6" name="5 İçerik Yer Tutucusu"/>
          <p:cNvSpPr>
            <a:spLocks noGrp="1"/>
          </p:cNvSpPr>
          <p:nvPr>
            <p:ph sz="half" idx="1"/>
          </p:nvPr>
        </p:nvSpPr>
        <p:spPr/>
        <p:txBody>
          <a:bodyPr/>
          <a:lstStyle/>
          <a:p>
            <a:r>
              <a:rPr lang="de-DE" sz="2100" b="1" dirty="0" smtClean="0"/>
              <a:t>Übertragung der Gesellschaftsanteile bei der </a:t>
            </a:r>
            <a:r>
              <a:rPr lang="tr-TR" sz="2100" b="1" dirty="0" smtClean="0"/>
              <a:t>Limited Şirketi</a:t>
            </a:r>
            <a:r>
              <a:rPr lang="de-DE" sz="2100" b="1" dirty="0" smtClean="0"/>
              <a:t> (GmbH nach türkischem Recht)</a:t>
            </a:r>
            <a:endParaRPr lang="tr-TR" sz="2100" b="1" dirty="0" smtClean="0"/>
          </a:p>
          <a:p>
            <a:endParaRPr lang="tr-TR" sz="2100" dirty="0" smtClean="0"/>
          </a:p>
          <a:p>
            <a:pPr marL="0" indent="0">
              <a:buNone/>
            </a:pPr>
            <a:r>
              <a:rPr lang="de-DE" sz="2100" dirty="0" smtClean="0"/>
              <a:t>Gemäß den Regelungen im Türkischen Handelsgesetzbuch findet die Übertragung von Gesellschaftsanteilen am Stammkapital bei der Limited </a:t>
            </a:r>
            <a:r>
              <a:rPr lang="tr-TR" sz="2100" dirty="0" smtClean="0"/>
              <a:t>Ş</a:t>
            </a:r>
            <a:r>
              <a:rPr lang="de-DE" sz="2100" dirty="0" err="1" smtClean="0"/>
              <a:t>irketi</a:t>
            </a:r>
            <a:r>
              <a:rPr lang="de-DE" sz="2100" dirty="0" smtClean="0"/>
              <a:t> und der im Gegenzug eingegangenen Verpflichtungen mittels schriftlichem Vertrag, der notariell zu beglaubigen ist, statt. Die Übertragung wird durch Eintragung im Handelsregister endgültig abgeschlossen.</a:t>
            </a:r>
            <a:endParaRPr lang="tr-TR" sz="2100" dirty="0"/>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263DEAEF-1637-4FDA-BE0C-BD65E5165450}" type="datetime1">
              <a:rPr lang="de-DE" smtClean="0"/>
              <a:pPr/>
              <a:t>16.01.2013</a:t>
            </a:fld>
            <a:endParaRPr lang="de-DE"/>
          </a:p>
        </p:txBody>
      </p:sp>
      <p:sp>
        <p:nvSpPr>
          <p:cNvPr id="3" name="2 Altbilgi Yer Tutucusu"/>
          <p:cNvSpPr>
            <a:spLocks noGrp="1"/>
          </p:cNvSpPr>
          <p:nvPr>
            <p:ph type="ftr" sz="quarter" idx="11"/>
          </p:nvPr>
        </p:nvSpPr>
        <p:spPr/>
        <p:txBody>
          <a:bodyPr/>
          <a:lstStyle/>
          <a:p>
            <a:r>
              <a:rPr lang="de-DE" smtClean="0"/>
              <a:t>www.gencer-coll.eu</a:t>
            </a:r>
            <a:endParaRPr lang="de-DE" dirty="0"/>
          </a:p>
        </p:txBody>
      </p:sp>
      <p:sp>
        <p:nvSpPr>
          <p:cNvPr id="4" name="3 Slayt Numarası Yer Tutucusu"/>
          <p:cNvSpPr>
            <a:spLocks noGrp="1"/>
          </p:cNvSpPr>
          <p:nvPr>
            <p:ph type="sldNum" sz="quarter" idx="12"/>
          </p:nvPr>
        </p:nvSpPr>
        <p:spPr/>
        <p:txBody>
          <a:bodyPr/>
          <a:lstStyle/>
          <a:p>
            <a:fld id="{BEE2948E-B6F3-4081-9C2A-A2641D91FEA7}" type="slidenum">
              <a:rPr lang="de-DE" smtClean="0"/>
              <a:pPr/>
              <a:t>77</a:t>
            </a:fld>
            <a:endParaRPr lang="de-DE"/>
          </a:p>
        </p:txBody>
      </p:sp>
      <p:sp>
        <p:nvSpPr>
          <p:cNvPr id="5" name="4 Başlık"/>
          <p:cNvSpPr>
            <a:spLocks noGrp="1"/>
          </p:cNvSpPr>
          <p:nvPr>
            <p:ph type="title"/>
          </p:nvPr>
        </p:nvSpPr>
        <p:spPr/>
        <p:txBody>
          <a:bodyPr/>
          <a:lstStyle/>
          <a:p>
            <a:r>
              <a:rPr lang="de-DE" sz="2030" i="1" dirty="0"/>
              <a:t>Besondere Vertragsformen und ihre Eigenschaften </a:t>
            </a:r>
            <a:r>
              <a:rPr lang="de-DE" sz="2030" i="1" dirty="0" smtClean="0"/>
              <a:t>XXXV</a:t>
            </a:r>
            <a:endParaRPr lang="tr-TR" sz="2030" dirty="0"/>
          </a:p>
        </p:txBody>
      </p:sp>
      <p:sp>
        <p:nvSpPr>
          <p:cNvPr id="6" name="5 İçerik Yer Tutucusu"/>
          <p:cNvSpPr>
            <a:spLocks noGrp="1"/>
          </p:cNvSpPr>
          <p:nvPr>
            <p:ph sz="half" idx="1"/>
          </p:nvPr>
        </p:nvSpPr>
        <p:spPr/>
        <p:txBody>
          <a:bodyPr/>
          <a:lstStyle/>
          <a:p>
            <a:r>
              <a:rPr lang="de-DE" sz="2100" dirty="0" smtClean="0"/>
              <a:t>Wenn im Gesellschaftsvertrag nicht das Gegenteil kodifiziert ist, bedarf es eines zustimmenden Gesellschafterbeschlusses zur Übertragung der Gesellschaftsanteile. Erst durch diese Zustimmung wird eine Übertragung wirksam. </a:t>
            </a:r>
            <a:endParaRPr lang="tr-TR" sz="2100" dirty="0" smtClean="0"/>
          </a:p>
          <a:p>
            <a:r>
              <a:rPr lang="de-DE" sz="2100" dirty="0" smtClean="0"/>
              <a:t>Im Gesellschaftsvertrag </a:t>
            </a:r>
            <a:r>
              <a:rPr lang="de-DE" sz="2100" dirty="0" smtClean="0"/>
              <a:t>kann die </a:t>
            </a:r>
            <a:r>
              <a:rPr lang="de-DE" sz="2100" dirty="0" smtClean="0"/>
              <a:t>Übertragung auf Dritte vollständig ausgeschlossen werden. </a:t>
            </a:r>
            <a:endParaRPr lang="tr-TR" sz="2100" dirty="0" smtClean="0"/>
          </a:p>
          <a:p>
            <a:r>
              <a:rPr lang="de-DE" sz="2100" dirty="0" smtClean="0"/>
              <a:t>Wenn der Gesellschaftsvertrag die Übertragung ausschließt oder die Gesellschafterversammlung die Zustimmung zur Übertragung </a:t>
            </a:r>
            <a:r>
              <a:rPr lang="de-DE" sz="2100" dirty="0" smtClean="0"/>
              <a:t>versagt, </a:t>
            </a:r>
            <a:r>
              <a:rPr lang="de-DE" sz="2100" dirty="0" smtClean="0"/>
              <a:t>bleibt das Recht des Gesellschafters auf Ausscheiden aus der Gesellschaft aus wichtigem Grund vorbehalten. </a:t>
            </a:r>
            <a:endParaRPr lang="tr-TR" sz="2100" dirty="0" smtClean="0"/>
          </a:p>
          <a:p>
            <a:endParaRPr lang="tr-TR" sz="2100" dirty="0"/>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263DEAEF-1637-4FDA-BE0C-BD65E5165450}" type="datetime1">
              <a:rPr lang="de-DE" smtClean="0"/>
              <a:pPr/>
              <a:t>16.01.2013</a:t>
            </a:fld>
            <a:endParaRPr lang="de-DE"/>
          </a:p>
        </p:txBody>
      </p:sp>
      <p:sp>
        <p:nvSpPr>
          <p:cNvPr id="3" name="2 Altbilgi Yer Tutucusu"/>
          <p:cNvSpPr>
            <a:spLocks noGrp="1"/>
          </p:cNvSpPr>
          <p:nvPr>
            <p:ph type="ftr" sz="quarter" idx="11"/>
          </p:nvPr>
        </p:nvSpPr>
        <p:spPr/>
        <p:txBody>
          <a:bodyPr/>
          <a:lstStyle/>
          <a:p>
            <a:r>
              <a:rPr lang="de-DE" smtClean="0"/>
              <a:t>www.gencer-coll.eu</a:t>
            </a:r>
            <a:endParaRPr lang="de-DE" dirty="0"/>
          </a:p>
        </p:txBody>
      </p:sp>
      <p:sp>
        <p:nvSpPr>
          <p:cNvPr id="4" name="3 Slayt Numarası Yer Tutucusu"/>
          <p:cNvSpPr>
            <a:spLocks noGrp="1"/>
          </p:cNvSpPr>
          <p:nvPr>
            <p:ph type="sldNum" sz="quarter" idx="12"/>
          </p:nvPr>
        </p:nvSpPr>
        <p:spPr/>
        <p:txBody>
          <a:bodyPr/>
          <a:lstStyle/>
          <a:p>
            <a:fld id="{BEE2948E-B6F3-4081-9C2A-A2641D91FEA7}" type="slidenum">
              <a:rPr lang="de-DE" smtClean="0"/>
              <a:pPr/>
              <a:t>78</a:t>
            </a:fld>
            <a:endParaRPr lang="de-DE"/>
          </a:p>
        </p:txBody>
      </p:sp>
      <p:sp>
        <p:nvSpPr>
          <p:cNvPr id="5" name="4 Başlık"/>
          <p:cNvSpPr>
            <a:spLocks noGrp="1"/>
          </p:cNvSpPr>
          <p:nvPr>
            <p:ph type="title"/>
          </p:nvPr>
        </p:nvSpPr>
        <p:spPr>
          <a:xfrm>
            <a:off x="251518" y="1268760"/>
            <a:ext cx="7200802" cy="576064"/>
          </a:xfrm>
        </p:spPr>
        <p:txBody>
          <a:bodyPr/>
          <a:lstStyle/>
          <a:p>
            <a:r>
              <a:rPr lang="de-DE" sz="2100" i="1" dirty="0" smtClean="0"/>
              <a:t>Leistungsstörungen I</a:t>
            </a:r>
            <a:endParaRPr lang="tr-TR" sz="2100" i="1" dirty="0"/>
          </a:p>
        </p:txBody>
      </p:sp>
      <p:sp>
        <p:nvSpPr>
          <p:cNvPr id="6" name="5 İçerik Yer Tutucusu"/>
          <p:cNvSpPr>
            <a:spLocks noGrp="1"/>
          </p:cNvSpPr>
          <p:nvPr>
            <p:ph sz="half" idx="1"/>
          </p:nvPr>
        </p:nvSpPr>
        <p:spPr/>
        <p:txBody>
          <a:bodyPr/>
          <a:lstStyle/>
          <a:p>
            <a:r>
              <a:rPr lang="de-DE" sz="2100" b="1" dirty="0" smtClean="0"/>
              <a:t>Gesetzliche Grundlagen in der Türkei</a:t>
            </a:r>
          </a:p>
          <a:p>
            <a:pPr marL="0" indent="0">
              <a:buNone/>
            </a:pPr>
            <a:r>
              <a:rPr lang="de-DE" sz="2100" dirty="0" smtClean="0"/>
              <a:t>    </a:t>
            </a:r>
          </a:p>
          <a:p>
            <a:pPr marL="0" indent="0">
              <a:buNone/>
            </a:pPr>
            <a:r>
              <a:rPr lang="de-DE" sz="2100" dirty="0" smtClean="0"/>
              <a:t>Gemäß den allgemeinen Regelungen des Türkischen Obligationengesetzes ist der Schuldner im Falle der mangelnden oder mangelhaften Erfüllung grundsätzlich verpflichtet Schadenersatz zu leisten, wenn </a:t>
            </a:r>
            <a:r>
              <a:rPr lang="de-DE" sz="2100" dirty="0" smtClean="0"/>
              <a:t>er </a:t>
            </a:r>
            <a:r>
              <a:rPr lang="de-DE" sz="2100" dirty="0" smtClean="0"/>
              <a:t>nicht beweisen kann, dass ihn kein Verschulden trifft. </a:t>
            </a:r>
          </a:p>
          <a:p>
            <a:pPr marL="0" indent="0">
              <a:buNone/>
            </a:pPr>
            <a:r>
              <a:rPr lang="de-DE" sz="2100" dirty="0" smtClean="0"/>
              <a:t>Abhängig zu den Vertragsformen bestehen andere bzw. weitere Ansprüche des Gläubigers gegen den Schuldner in speziellen Regelungen der gesetzlichen Grundlagen zu diesen Vertragsformen.</a:t>
            </a:r>
            <a:endParaRPr lang="tr-TR" sz="2100" dirty="0" smtClean="0"/>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263DEAEF-1637-4FDA-BE0C-BD65E5165450}" type="datetime1">
              <a:rPr lang="de-DE" smtClean="0"/>
              <a:pPr/>
              <a:t>16.01.2013</a:t>
            </a:fld>
            <a:endParaRPr lang="de-DE"/>
          </a:p>
        </p:txBody>
      </p:sp>
      <p:sp>
        <p:nvSpPr>
          <p:cNvPr id="3" name="2 Altbilgi Yer Tutucusu"/>
          <p:cNvSpPr>
            <a:spLocks noGrp="1"/>
          </p:cNvSpPr>
          <p:nvPr>
            <p:ph type="ftr" sz="quarter" idx="11"/>
          </p:nvPr>
        </p:nvSpPr>
        <p:spPr/>
        <p:txBody>
          <a:bodyPr/>
          <a:lstStyle/>
          <a:p>
            <a:r>
              <a:rPr lang="de-DE" smtClean="0"/>
              <a:t>www.gencer-coll.eu</a:t>
            </a:r>
            <a:endParaRPr lang="de-DE" dirty="0"/>
          </a:p>
        </p:txBody>
      </p:sp>
      <p:sp>
        <p:nvSpPr>
          <p:cNvPr id="4" name="3 Slayt Numarası Yer Tutucusu"/>
          <p:cNvSpPr>
            <a:spLocks noGrp="1"/>
          </p:cNvSpPr>
          <p:nvPr>
            <p:ph type="sldNum" sz="quarter" idx="12"/>
          </p:nvPr>
        </p:nvSpPr>
        <p:spPr/>
        <p:txBody>
          <a:bodyPr/>
          <a:lstStyle/>
          <a:p>
            <a:fld id="{BEE2948E-B6F3-4081-9C2A-A2641D91FEA7}" type="slidenum">
              <a:rPr lang="de-DE" smtClean="0"/>
              <a:pPr/>
              <a:t>79</a:t>
            </a:fld>
            <a:endParaRPr lang="de-DE"/>
          </a:p>
        </p:txBody>
      </p:sp>
      <p:sp>
        <p:nvSpPr>
          <p:cNvPr id="5" name="4 Başlık"/>
          <p:cNvSpPr>
            <a:spLocks noGrp="1"/>
          </p:cNvSpPr>
          <p:nvPr>
            <p:ph type="title"/>
          </p:nvPr>
        </p:nvSpPr>
        <p:spPr/>
        <p:txBody>
          <a:bodyPr/>
          <a:lstStyle/>
          <a:p>
            <a:r>
              <a:rPr lang="de-DE" sz="2100" i="1" dirty="0"/>
              <a:t>Leistungsstörungen </a:t>
            </a:r>
            <a:r>
              <a:rPr lang="de-DE" sz="2100" i="1" dirty="0" smtClean="0"/>
              <a:t>II</a:t>
            </a:r>
            <a:endParaRPr lang="tr-TR" sz="2100" i="1" dirty="0"/>
          </a:p>
        </p:txBody>
      </p:sp>
      <p:sp>
        <p:nvSpPr>
          <p:cNvPr id="6" name="5 İçerik Yer Tutucusu"/>
          <p:cNvSpPr>
            <a:spLocks noGrp="1"/>
          </p:cNvSpPr>
          <p:nvPr>
            <p:ph sz="half" idx="1"/>
          </p:nvPr>
        </p:nvSpPr>
        <p:spPr/>
        <p:txBody>
          <a:bodyPr/>
          <a:lstStyle/>
          <a:p>
            <a:r>
              <a:rPr lang="de-DE" sz="2100" dirty="0" smtClean="0"/>
              <a:t>Wenn der Erfüllungsanspruch durch </a:t>
            </a:r>
            <a:r>
              <a:rPr lang="de-DE" sz="2100" dirty="0" smtClean="0"/>
              <a:t>den Schuldner trotz </a:t>
            </a:r>
            <a:r>
              <a:rPr lang="de-DE" sz="2100" dirty="0" smtClean="0"/>
              <a:t>Forderung mit Fristsetzung nicht erbracht wird, hat der Gläubiger das Recht auf kostenpflichtige Ersatzvornahme durch Dritte. </a:t>
            </a:r>
            <a:endParaRPr lang="tr-TR" sz="2100" dirty="0" smtClean="0"/>
          </a:p>
          <a:p>
            <a:pPr algn="just">
              <a:buNone/>
            </a:pPr>
            <a:endParaRPr lang="tr-TR" sz="2100" dirty="0" smtClean="0"/>
          </a:p>
          <a:p>
            <a:r>
              <a:rPr lang="de-DE" sz="2100" dirty="0" smtClean="0"/>
              <a:t>Der Schuldner, gegen den </a:t>
            </a:r>
            <a:r>
              <a:rPr lang="de-DE" sz="2100" dirty="0" smtClean="0"/>
              <a:t>ein Anspruch </a:t>
            </a:r>
            <a:r>
              <a:rPr lang="de-DE" sz="2100" dirty="0" smtClean="0"/>
              <a:t>auf Unterlassung besteht, ist zum Ersatz des Schadens infolge des Verstoßes gegen seine Pflicht verpflichtet. </a:t>
            </a:r>
            <a:endParaRPr lang="tr-TR" sz="21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263DEAEF-1637-4FDA-BE0C-BD65E5165450}" type="datetime1">
              <a:rPr lang="de-DE" smtClean="0"/>
              <a:pPr/>
              <a:t>16.01.2013</a:t>
            </a:fld>
            <a:endParaRPr lang="de-DE"/>
          </a:p>
        </p:txBody>
      </p:sp>
      <p:sp>
        <p:nvSpPr>
          <p:cNvPr id="3" name="2 Altbilgi Yer Tutucusu"/>
          <p:cNvSpPr>
            <a:spLocks noGrp="1"/>
          </p:cNvSpPr>
          <p:nvPr>
            <p:ph type="ftr" sz="quarter" idx="11"/>
          </p:nvPr>
        </p:nvSpPr>
        <p:spPr/>
        <p:txBody>
          <a:bodyPr/>
          <a:lstStyle/>
          <a:p>
            <a:r>
              <a:rPr lang="de-DE" smtClean="0"/>
              <a:t>www.gencer-coll.eu</a:t>
            </a:r>
            <a:endParaRPr lang="de-DE" dirty="0"/>
          </a:p>
        </p:txBody>
      </p:sp>
      <p:sp>
        <p:nvSpPr>
          <p:cNvPr id="4" name="3 Slayt Numarası Yer Tutucusu"/>
          <p:cNvSpPr>
            <a:spLocks noGrp="1"/>
          </p:cNvSpPr>
          <p:nvPr>
            <p:ph type="sldNum" sz="quarter" idx="12"/>
          </p:nvPr>
        </p:nvSpPr>
        <p:spPr/>
        <p:txBody>
          <a:bodyPr/>
          <a:lstStyle/>
          <a:p>
            <a:fld id="{BEE2948E-B6F3-4081-9C2A-A2641D91FEA7}" type="slidenum">
              <a:rPr lang="de-DE" smtClean="0"/>
              <a:pPr/>
              <a:t>8</a:t>
            </a:fld>
            <a:endParaRPr lang="de-DE"/>
          </a:p>
        </p:txBody>
      </p:sp>
      <p:sp>
        <p:nvSpPr>
          <p:cNvPr id="5" name="4 Başlık"/>
          <p:cNvSpPr>
            <a:spLocks noGrp="1"/>
          </p:cNvSpPr>
          <p:nvPr>
            <p:ph type="title"/>
          </p:nvPr>
        </p:nvSpPr>
        <p:spPr/>
        <p:txBody>
          <a:bodyPr/>
          <a:lstStyle/>
          <a:p>
            <a:r>
              <a:rPr lang="de-DE" sz="2100" i="1" dirty="0"/>
              <a:t>Einführung:</a:t>
            </a:r>
            <a:r>
              <a:rPr lang="de-DE" sz="2100" dirty="0"/>
              <a:t> </a:t>
            </a:r>
            <a:r>
              <a:rPr lang="de-DE" sz="2100" b="1" dirty="0" smtClean="0"/>
              <a:t>EU-Beitrittsverhandlungen </a:t>
            </a:r>
            <a:r>
              <a:rPr lang="de-DE" sz="2100" b="1" dirty="0" smtClean="0"/>
              <a:t>mit der Türkei</a:t>
            </a:r>
            <a:endParaRPr lang="tr-TR" sz="2100" b="1" dirty="0"/>
          </a:p>
        </p:txBody>
      </p:sp>
      <p:sp>
        <p:nvSpPr>
          <p:cNvPr id="6" name="5 İçerik Yer Tutucusu"/>
          <p:cNvSpPr>
            <a:spLocks noGrp="1"/>
          </p:cNvSpPr>
          <p:nvPr>
            <p:ph sz="half" idx="1"/>
          </p:nvPr>
        </p:nvSpPr>
        <p:spPr/>
        <p:txBody>
          <a:bodyPr/>
          <a:lstStyle/>
          <a:p>
            <a:r>
              <a:rPr lang="de-DE" sz="2200" dirty="0" smtClean="0"/>
              <a:t>Erstmalige Antragstellung auf Mitgliedschaft der Türkei im Juli 1959 kurz nach Gründung der Europäischen Wirtschaftsgemeinschaft (EWG)</a:t>
            </a:r>
            <a:r>
              <a:rPr lang="tr-TR" sz="2200" dirty="0" smtClean="0"/>
              <a:t>.</a:t>
            </a:r>
          </a:p>
          <a:p>
            <a:pPr algn="just"/>
            <a:endParaRPr lang="tr-TR" sz="2200" dirty="0" smtClean="0"/>
          </a:p>
          <a:p>
            <a:r>
              <a:rPr lang="de-DE" sz="2200" dirty="0"/>
              <a:t>Die </a:t>
            </a:r>
            <a:r>
              <a:rPr lang="de-DE" sz="2200" b="1" dirty="0"/>
              <a:t>Beitrittsverhandlungen der Türkei mit der Europäischen Union</a:t>
            </a:r>
            <a:r>
              <a:rPr lang="de-DE" sz="2200" dirty="0"/>
              <a:t> </a:t>
            </a:r>
            <a:r>
              <a:rPr lang="de-DE" sz="2200" dirty="0">
                <a:solidFill>
                  <a:schemeClr val="tx1"/>
                </a:solidFill>
              </a:rPr>
              <a:t>wurden offiziell in der Nacht vom 3. zum 4. Oktober 2005 </a:t>
            </a:r>
            <a:r>
              <a:rPr lang="de-DE" sz="2200" dirty="0" smtClean="0">
                <a:solidFill>
                  <a:schemeClr val="tx1"/>
                </a:solidFill>
              </a:rPr>
              <a:t>aufgenommen. Bereits </a:t>
            </a:r>
            <a:r>
              <a:rPr lang="de-DE" sz="2200" dirty="0">
                <a:solidFill>
                  <a:schemeClr val="tx1"/>
                </a:solidFill>
              </a:rPr>
              <a:t>sechs Jahre zuvor, am 11. Dezember 1999, wurde dem Land der Status eines offiziellen </a:t>
            </a:r>
            <a:r>
              <a:rPr lang="de-DE" sz="2200" dirty="0" smtClean="0">
                <a:solidFill>
                  <a:schemeClr val="tx1"/>
                </a:solidFill>
              </a:rPr>
              <a:t>Beitrittskandidaten der EU zuerkannt</a:t>
            </a:r>
            <a:r>
              <a:rPr lang="de-DE" sz="2200" dirty="0">
                <a:solidFill>
                  <a:schemeClr val="tx1"/>
                </a:solidFill>
              </a:rPr>
              <a:t>. Grundlage dafür war das </a:t>
            </a:r>
            <a:r>
              <a:rPr lang="de-DE" sz="2200" dirty="0" smtClean="0">
                <a:solidFill>
                  <a:schemeClr val="tx1"/>
                </a:solidFill>
              </a:rPr>
              <a:t>Ankara-Abkommen aus </a:t>
            </a:r>
            <a:r>
              <a:rPr lang="de-DE" sz="2200" dirty="0">
                <a:solidFill>
                  <a:schemeClr val="tx1"/>
                </a:solidFill>
              </a:rPr>
              <a:t>dem Jahr 1963. </a:t>
            </a:r>
            <a:endParaRPr lang="tr-TR" sz="2200" dirty="0">
              <a:solidFill>
                <a:schemeClr val="tx1"/>
              </a:solidFill>
            </a:endParaRPr>
          </a:p>
        </p:txBody>
      </p:sp>
    </p:spTree>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263DEAEF-1637-4FDA-BE0C-BD65E5165450}" type="datetime1">
              <a:rPr lang="de-DE" smtClean="0"/>
              <a:pPr/>
              <a:t>16.01.2013</a:t>
            </a:fld>
            <a:endParaRPr lang="de-DE"/>
          </a:p>
        </p:txBody>
      </p:sp>
      <p:sp>
        <p:nvSpPr>
          <p:cNvPr id="3" name="2 Altbilgi Yer Tutucusu"/>
          <p:cNvSpPr>
            <a:spLocks noGrp="1"/>
          </p:cNvSpPr>
          <p:nvPr>
            <p:ph type="ftr" sz="quarter" idx="11"/>
          </p:nvPr>
        </p:nvSpPr>
        <p:spPr/>
        <p:txBody>
          <a:bodyPr/>
          <a:lstStyle/>
          <a:p>
            <a:r>
              <a:rPr lang="de-DE" smtClean="0"/>
              <a:t>www.gencer-coll.eu</a:t>
            </a:r>
            <a:endParaRPr lang="de-DE" dirty="0"/>
          </a:p>
        </p:txBody>
      </p:sp>
      <p:sp>
        <p:nvSpPr>
          <p:cNvPr id="4" name="3 Slayt Numarası Yer Tutucusu"/>
          <p:cNvSpPr>
            <a:spLocks noGrp="1"/>
          </p:cNvSpPr>
          <p:nvPr>
            <p:ph type="sldNum" sz="quarter" idx="12"/>
          </p:nvPr>
        </p:nvSpPr>
        <p:spPr/>
        <p:txBody>
          <a:bodyPr/>
          <a:lstStyle/>
          <a:p>
            <a:fld id="{BEE2948E-B6F3-4081-9C2A-A2641D91FEA7}" type="slidenum">
              <a:rPr lang="de-DE" smtClean="0"/>
              <a:pPr/>
              <a:t>80</a:t>
            </a:fld>
            <a:endParaRPr lang="de-DE"/>
          </a:p>
        </p:txBody>
      </p:sp>
      <p:sp>
        <p:nvSpPr>
          <p:cNvPr id="5" name="4 Başlık"/>
          <p:cNvSpPr>
            <a:spLocks noGrp="1"/>
          </p:cNvSpPr>
          <p:nvPr>
            <p:ph type="title"/>
          </p:nvPr>
        </p:nvSpPr>
        <p:spPr/>
        <p:txBody>
          <a:bodyPr/>
          <a:lstStyle/>
          <a:p>
            <a:r>
              <a:rPr lang="de-DE" sz="2100" i="1" dirty="0"/>
              <a:t>Leistungsstörungen </a:t>
            </a:r>
            <a:r>
              <a:rPr lang="de-DE" sz="2100" i="1" dirty="0" smtClean="0"/>
              <a:t>III</a:t>
            </a:r>
            <a:endParaRPr lang="tr-TR" sz="2100" i="1" dirty="0"/>
          </a:p>
        </p:txBody>
      </p:sp>
      <p:sp>
        <p:nvSpPr>
          <p:cNvPr id="6" name="5 İçerik Yer Tutucusu"/>
          <p:cNvSpPr>
            <a:spLocks noGrp="1"/>
          </p:cNvSpPr>
          <p:nvPr>
            <p:ph sz="half" idx="1"/>
          </p:nvPr>
        </p:nvSpPr>
        <p:spPr/>
        <p:txBody>
          <a:bodyPr/>
          <a:lstStyle/>
          <a:p>
            <a:r>
              <a:rPr lang="de-DE" sz="2100" dirty="0" smtClean="0"/>
              <a:t>Der Schuldner, der trotz Fristsetzung durch unterlassene Erfüllung </a:t>
            </a:r>
            <a:r>
              <a:rPr lang="de-DE" sz="2100" dirty="0" smtClean="0"/>
              <a:t>oder </a:t>
            </a:r>
            <a:r>
              <a:rPr lang="de-DE" sz="2100" dirty="0" smtClean="0"/>
              <a:t>bei einem Termingeschäft ohne Fristsetzung in Verzug gerät, bleibt im Falle der Forderung des Gläubigers zur Erfüllung verpflichtet und ist zum Ersatz des durch den Verzug entstehenden Schadens verpflichtet</a:t>
            </a:r>
            <a:r>
              <a:rPr lang="de-DE" sz="2100" dirty="0" smtClean="0"/>
              <a:t>.</a:t>
            </a:r>
          </a:p>
          <a:p>
            <a:pPr marL="0" indent="0">
              <a:buNone/>
            </a:pPr>
            <a:r>
              <a:rPr lang="de-DE" sz="2100" dirty="0" smtClean="0"/>
              <a:t> </a:t>
            </a:r>
            <a:endParaRPr lang="tr-TR" sz="2100" dirty="0" smtClean="0"/>
          </a:p>
          <a:p>
            <a:r>
              <a:rPr lang="de-DE" sz="2100" dirty="0" smtClean="0"/>
              <a:t>Darüber hinaus kann der Gläubiger im Verzug des Schuldners auf sein Recht auf Nacherfüllung verzichten und den durch die mangelnde Erfüllung entstehenden Schaden ersetzt und die Rückabwicklung des Vertrages verlangen. </a:t>
            </a:r>
            <a:endParaRPr lang="tr-TR" sz="2100" b="1" u="sng" dirty="0" smtClean="0"/>
          </a:p>
        </p:txBody>
      </p: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263DEAEF-1637-4FDA-BE0C-BD65E5165450}" type="datetime1">
              <a:rPr lang="de-DE" smtClean="0"/>
              <a:pPr/>
              <a:t>16.01.2013</a:t>
            </a:fld>
            <a:endParaRPr lang="de-DE"/>
          </a:p>
        </p:txBody>
      </p:sp>
      <p:sp>
        <p:nvSpPr>
          <p:cNvPr id="3" name="2 Altbilgi Yer Tutucusu"/>
          <p:cNvSpPr>
            <a:spLocks noGrp="1"/>
          </p:cNvSpPr>
          <p:nvPr>
            <p:ph type="ftr" sz="quarter" idx="11"/>
          </p:nvPr>
        </p:nvSpPr>
        <p:spPr/>
        <p:txBody>
          <a:bodyPr/>
          <a:lstStyle/>
          <a:p>
            <a:r>
              <a:rPr lang="de-DE" smtClean="0"/>
              <a:t>www.gencer-coll.eu</a:t>
            </a:r>
            <a:endParaRPr lang="de-DE" dirty="0"/>
          </a:p>
        </p:txBody>
      </p:sp>
      <p:sp>
        <p:nvSpPr>
          <p:cNvPr id="4" name="3 Slayt Numarası Yer Tutucusu"/>
          <p:cNvSpPr>
            <a:spLocks noGrp="1"/>
          </p:cNvSpPr>
          <p:nvPr>
            <p:ph type="sldNum" sz="quarter" idx="12"/>
          </p:nvPr>
        </p:nvSpPr>
        <p:spPr/>
        <p:txBody>
          <a:bodyPr/>
          <a:lstStyle/>
          <a:p>
            <a:fld id="{BEE2948E-B6F3-4081-9C2A-A2641D91FEA7}" type="slidenum">
              <a:rPr lang="de-DE" smtClean="0"/>
              <a:pPr/>
              <a:t>81</a:t>
            </a:fld>
            <a:endParaRPr lang="de-DE"/>
          </a:p>
        </p:txBody>
      </p:sp>
      <p:sp>
        <p:nvSpPr>
          <p:cNvPr id="5" name="4 Başlık"/>
          <p:cNvSpPr>
            <a:spLocks noGrp="1"/>
          </p:cNvSpPr>
          <p:nvPr>
            <p:ph type="title"/>
          </p:nvPr>
        </p:nvSpPr>
        <p:spPr/>
        <p:txBody>
          <a:bodyPr/>
          <a:lstStyle/>
          <a:p>
            <a:r>
              <a:rPr lang="de-DE" sz="2100" i="1" dirty="0"/>
              <a:t>Leistungsstörungen </a:t>
            </a:r>
            <a:r>
              <a:rPr lang="de-DE" sz="2100" i="1" dirty="0" smtClean="0"/>
              <a:t>IV</a:t>
            </a:r>
            <a:endParaRPr lang="tr-TR" sz="2100" i="1" dirty="0"/>
          </a:p>
        </p:txBody>
      </p:sp>
      <p:sp>
        <p:nvSpPr>
          <p:cNvPr id="6" name="5 İçerik Yer Tutucusu"/>
          <p:cNvSpPr>
            <a:spLocks noGrp="1"/>
          </p:cNvSpPr>
          <p:nvPr>
            <p:ph sz="half" idx="1"/>
          </p:nvPr>
        </p:nvSpPr>
        <p:spPr>
          <a:xfrm>
            <a:off x="251520" y="1988840"/>
            <a:ext cx="7200802" cy="4032448"/>
          </a:xfrm>
        </p:spPr>
        <p:txBody>
          <a:bodyPr/>
          <a:lstStyle/>
          <a:p>
            <a:r>
              <a:rPr lang="de-DE" sz="2100" dirty="0" smtClean="0"/>
              <a:t>Grundsätzlich ist der Schuldner zum Ersatz des Schadens des Gläubigers infolge des Verzuges verpflichtet, solange er nicht sein fehlendes Verschulden beweisen kann. </a:t>
            </a:r>
            <a:endParaRPr lang="tr-TR" sz="2100" dirty="0" smtClean="0"/>
          </a:p>
          <a:p>
            <a:pPr>
              <a:spcBef>
                <a:spcPts val="600"/>
              </a:spcBef>
            </a:pPr>
            <a:r>
              <a:rPr lang="de-DE" sz="2100" dirty="0" smtClean="0"/>
              <a:t>Bei Geldschulden kann der Verzugszinssatz vertraglich vereinbart werden. In den Fällen, in denen es an einer vertraglichen Vereinbarung ermangelt, wird der gesetzlich festgelegte </a:t>
            </a:r>
            <a:r>
              <a:rPr lang="de-DE" sz="2100" dirty="0" smtClean="0"/>
              <a:t>Verzugszins herangezogen. </a:t>
            </a:r>
            <a:r>
              <a:rPr lang="de-DE" sz="2100" dirty="0" smtClean="0"/>
              <a:t>Wenn der Gläubiger einen höheren Schaden erleidet als den Umfang des Verzugszinses, muss der Schuldner den überschießenden Schaden ersetzen</a:t>
            </a:r>
            <a:r>
              <a:rPr lang="de-DE" sz="2100" dirty="0"/>
              <a:t>, solange er nicht sein fehlendes Verschulden beweisen kann. </a:t>
            </a:r>
            <a:endParaRPr lang="tr-TR" sz="2100" dirty="0"/>
          </a:p>
        </p:txBody>
      </p:sp>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263DEAEF-1637-4FDA-BE0C-BD65E5165450}" type="datetime1">
              <a:rPr lang="de-DE" smtClean="0"/>
              <a:pPr/>
              <a:t>16.01.2013</a:t>
            </a:fld>
            <a:endParaRPr lang="de-DE"/>
          </a:p>
        </p:txBody>
      </p:sp>
      <p:sp>
        <p:nvSpPr>
          <p:cNvPr id="3" name="2 Altbilgi Yer Tutucusu"/>
          <p:cNvSpPr>
            <a:spLocks noGrp="1"/>
          </p:cNvSpPr>
          <p:nvPr>
            <p:ph type="ftr" sz="quarter" idx="11"/>
          </p:nvPr>
        </p:nvSpPr>
        <p:spPr/>
        <p:txBody>
          <a:bodyPr/>
          <a:lstStyle/>
          <a:p>
            <a:r>
              <a:rPr lang="de-DE" smtClean="0"/>
              <a:t>www.gencer-coll.eu</a:t>
            </a:r>
            <a:endParaRPr lang="de-DE" dirty="0"/>
          </a:p>
        </p:txBody>
      </p:sp>
      <p:sp>
        <p:nvSpPr>
          <p:cNvPr id="4" name="3 Slayt Numarası Yer Tutucusu"/>
          <p:cNvSpPr>
            <a:spLocks noGrp="1"/>
          </p:cNvSpPr>
          <p:nvPr>
            <p:ph type="sldNum" sz="quarter" idx="12"/>
          </p:nvPr>
        </p:nvSpPr>
        <p:spPr/>
        <p:txBody>
          <a:bodyPr/>
          <a:lstStyle/>
          <a:p>
            <a:fld id="{BEE2948E-B6F3-4081-9C2A-A2641D91FEA7}" type="slidenum">
              <a:rPr lang="de-DE" smtClean="0"/>
              <a:pPr/>
              <a:t>82</a:t>
            </a:fld>
            <a:endParaRPr lang="de-DE"/>
          </a:p>
        </p:txBody>
      </p:sp>
      <p:sp>
        <p:nvSpPr>
          <p:cNvPr id="5" name="4 Başlık"/>
          <p:cNvSpPr>
            <a:spLocks noGrp="1"/>
          </p:cNvSpPr>
          <p:nvPr>
            <p:ph type="title"/>
          </p:nvPr>
        </p:nvSpPr>
        <p:spPr/>
        <p:txBody>
          <a:bodyPr/>
          <a:lstStyle/>
          <a:p>
            <a:r>
              <a:rPr lang="de-DE" sz="2100" i="1" dirty="0"/>
              <a:t>Leistungsstörungen </a:t>
            </a:r>
            <a:r>
              <a:rPr lang="de-DE" sz="2100" i="1" dirty="0" smtClean="0"/>
              <a:t>V</a:t>
            </a:r>
            <a:endParaRPr lang="tr-TR" sz="2100" i="1" dirty="0"/>
          </a:p>
        </p:txBody>
      </p:sp>
      <p:sp>
        <p:nvSpPr>
          <p:cNvPr id="6" name="5 İçerik Yer Tutucusu"/>
          <p:cNvSpPr>
            <a:spLocks noGrp="1"/>
          </p:cNvSpPr>
          <p:nvPr>
            <p:ph sz="half" idx="1"/>
          </p:nvPr>
        </p:nvSpPr>
        <p:spPr>
          <a:xfrm>
            <a:off x="251520" y="1988840"/>
            <a:ext cx="7200802" cy="4032448"/>
          </a:xfrm>
        </p:spPr>
        <p:txBody>
          <a:bodyPr/>
          <a:lstStyle/>
          <a:p>
            <a:r>
              <a:rPr lang="de-DE" sz="2100" dirty="0" smtClean="0"/>
              <a:t>Der Artikel 1530 des Türkischen Handelsgesetzbuches n.F. bringt für die Handelsgeschäfte und Dienstleistungen zwischen Kaufleuten hinsichtlich der Fälligkeit und des Verzuges Neuregelungen. Diese dienen dem Zweck, kleine und mittelständische Unternehmen gegenüber den großen Kapitalgesellschaften zu stärken</a:t>
            </a:r>
            <a:r>
              <a:rPr lang="de-DE" sz="2200" dirty="0" smtClean="0"/>
              <a:t>. </a:t>
            </a:r>
            <a:endParaRPr lang="tr-TR" sz="2200" dirty="0" smtClean="0"/>
          </a:p>
        </p:txBody>
      </p:sp>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263DEAEF-1637-4FDA-BE0C-BD65E5165450}" type="datetime1">
              <a:rPr lang="de-DE" smtClean="0"/>
              <a:pPr/>
              <a:t>16.01.2013</a:t>
            </a:fld>
            <a:endParaRPr lang="de-DE"/>
          </a:p>
        </p:txBody>
      </p:sp>
      <p:sp>
        <p:nvSpPr>
          <p:cNvPr id="3" name="2 Altbilgi Yer Tutucusu"/>
          <p:cNvSpPr>
            <a:spLocks noGrp="1"/>
          </p:cNvSpPr>
          <p:nvPr>
            <p:ph type="ftr" sz="quarter" idx="11"/>
          </p:nvPr>
        </p:nvSpPr>
        <p:spPr/>
        <p:txBody>
          <a:bodyPr/>
          <a:lstStyle/>
          <a:p>
            <a:r>
              <a:rPr lang="de-DE" smtClean="0"/>
              <a:t>www.gencer-coll.eu</a:t>
            </a:r>
            <a:endParaRPr lang="de-DE" dirty="0"/>
          </a:p>
        </p:txBody>
      </p:sp>
      <p:sp>
        <p:nvSpPr>
          <p:cNvPr id="4" name="3 Slayt Numarası Yer Tutucusu"/>
          <p:cNvSpPr>
            <a:spLocks noGrp="1"/>
          </p:cNvSpPr>
          <p:nvPr>
            <p:ph type="sldNum" sz="quarter" idx="12"/>
          </p:nvPr>
        </p:nvSpPr>
        <p:spPr/>
        <p:txBody>
          <a:bodyPr/>
          <a:lstStyle/>
          <a:p>
            <a:fld id="{BEE2948E-B6F3-4081-9C2A-A2641D91FEA7}" type="slidenum">
              <a:rPr lang="de-DE" smtClean="0"/>
              <a:pPr/>
              <a:t>83</a:t>
            </a:fld>
            <a:endParaRPr lang="de-DE"/>
          </a:p>
        </p:txBody>
      </p:sp>
      <p:sp>
        <p:nvSpPr>
          <p:cNvPr id="5" name="4 Başlık"/>
          <p:cNvSpPr>
            <a:spLocks noGrp="1"/>
          </p:cNvSpPr>
          <p:nvPr>
            <p:ph type="title"/>
          </p:nvPr>
        </p:nvSpPr>
        <p:spPr/>
        <p:txBody>
          <a:bodyPr/>
          <a:lstStyle/>
          <a:p>
            <a:r>
              <a:rPr lang="de-DE" sz="2100" i="1" dirty="0"/>
              <a:t>Leistungsstörungen </a:t>
            </a:r>
            <a:r>
              <a:rPr lang="de-DE" sz="2100" i="1" dirty="0" smtClean="0"/>
              <a:t>VI</a:t>
            </a:r>
            <a:endParaRPr lang="tr-TR" sz="2100" i="1" dirty="0"/>
          </a:p>
        </p:txBody>
      </p:sp>
      <p:sp>
        <p:nvSpPr>
          <p:cNvPr id="6" name="5 İçerik Yer Tutucusu"/>
          <p:cNvSpPr>
            <a:spLocks noGrp="1"/>
          </p:cNvSpPr>
          <p:nvPr>
            <p:ph sz="half" idx="1"/>
          </p:nvPr>
        </p:nvSpPr>
        <p:spPr/>
        <p:txBody>
          <a:bodyPr/>
          <a:lstStyle/>
          <a:p>
            <a:r>
              <a:rPr lang="de-DE" sz="2100" dirty="0" smtClean="0"/>
              <a:t>Absatz 5 des </a:t>
            </a:r>
            <a:r>
              <a:rPr lang="de-DE" sz="2100" dirty="0"/>
              <a:t>Artikel </a:t>
            </a:r>
            <a:r>
              <a:rPr lang="de-DE" sz="2100" dirty="0" err="1"/>
              <a:t>Artikel</a:t>
            </a:r>
            <a:r>
              <a:rPr lang="de-DE" sz="2100" dirty="0"/>
              <a:t> 1530 des Türkischen Handelsgesetzbuches n.F. </a:t>
            </a:r>
            <a:r>
              <a:rPr lang="de-DE" sz="2100" dirty="0" smtClean="0"/>
              <a:t>begrenzt die Zahlungsfrist nach Prüfung und Abnahme der Ware oder Leistung auf maximale 60 Tage. </a:t>
            </a:r>
            <a:endParaRPr lang="tr-TR" sz="2100" dirty="0"/>
          </a:p>
        </p:txBody>
      </p:sp>
    </p:spTree>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263DEAEF-1637-4FDA-BE0C-BD65E5165450}" type="datetime1">
              <a:rPr lang="de-DE" smtClean="0"/>
              <a:pPr/>
              <a:t>16.01.2013</a:t>
            </a:fld>
            <a:endParaRPr lang="de-DE"/>
          </a:p>
        </p:txBody>
      </p:sp>
      <p:sp>
        <p:nvSpPr>
          <p:cNvPr id="3" name="2 Altbilgi Yer Tutucusu"/>
          <p:cNvSpPr>
            <a:spLocks noGrp="1"/>
          </p:cNvSpPr>
          <p:nvPr>
            <p:ph type="ftr" sz="quarter" idx="11"/>
          </p:nvPr>
        </p:nvSpPr>
        <p:spPr/>
        <p:txBody>
          <a:bodyPr/>
          <a:lstStyle/>
          <a:p>
            <a:r>
              <a:rPr lang="de-DE" smtClean="0"/>
              <a:t>www.gencer-coll.eu</a:t>
            </a:r>
            <a:endParaRPr lang="de-DE" dirty="0"/>
          </a:p>
        </p:txBody>
      </p:sp>
      <p:sp>
        <p:nvSpPr>
          <p:cNvPr id="4" name="3 Slayt Numarası Yer Tutucusu"/>
          <p:cNvSpPr>
            <a:spLocks noGrp="1"/>
          </p:cNvSpPr>
          <p:nvPr>
            <p:ph type="sldNum" sz="quarter" idx="12"/>
          </p:nvPr>
        </p:nvSpPr>
        <p:spPr/>
        <p:txBody>
          <a:bodyPr/>
          <a:lstStyle/>
          <a:p>
            <a:fld id="{BEE2948E-B6F3-4081-9C2A-A2641D91FEA7}" type="slidenum">
              <a:rPr lang="de-DE" smtClean="0"/>
              <a:pPr/>
              <a:t>84</a:t>
            </a:fld>
            <a:endParaRPr lang="de-DE"/>
          </a:p>
        </p:txBody>
      </p:sp>
      <p:sp>
        <p:nvSpPr>
          <p:cNvPr id="5" name="4 Başlık"/>
          <p:cNvSpPr>
            <a:spLocks noGrp="1"/>
          </p:cNvSpPr>
          <p:nvPr>
            <p:ph type="title"/>
          </p:nvPr>
        </p:nvSpPr>
        <p:spPr/>
        <p:txBody>
          <a:bodyPr/>
          <a:lstStyle/>
          <a:p>
            <a:r>
              <a:rPr lang="de-DE" sz="2100" i="1" dirty="0"/>
              <a:t>Leistungsstörungen </a:t>
            </a:r>
            <a:r>
              <a:rPr lang="de-DE" sz="2100" i="1" dirty="0" smtClean="0"/>
              <a:t>VII</a:t>
            </a:r>
            <a:endParaRPr lang="tr-TR" sz="2100" i="1" dirty="0"/>
          </a:p>
        </p:txBody>
      </p:sp>
      <p:sp>
        <p:nvSpPr>
          <p:cNvPr id="6" name="5 İçerik Yer Tutucusu"/>
          <p:cNvSpPr>
            <a:spLocks noGrp="1"/>
          </p:cNvSpPr>
          <p:nvPr>
            <p:ph sz="half" idx="1"/>
          </p:nvPr>
        </p:nvSpPr>
        <p:spPr/>
        <p:txBody>
          <a:bodyPr/>
          <a:lstStyle/>
          <a:p>
            <a:r>
              <a:rPr lang="de-DE" sz="2200" dirty="0" smtClean="0"/>
              <a:t>Nur in den Fällen, in denen der Gläubiger offensichtlich keinen Nachteil erfährt, können die Parteien eine längere Zahlungsfrist vereinbaren. </a:t>
            </a:r>
            <a:endParaRPr lang="tr-TR" sz="2200" dirty="0" smtClean="0"/>
          </a:p>
          <a:p>
            <a:endParaRPr lang="tr-TR" sz="2200" dirty="0" smtClean="0"/>
          </a:p>
          <a:p>
            <a:r>
              <a:rPr lang="de-DE" sz="2200" dirty="0" smtClean="0"/>
              <a:t>Wenn es sich bei dem Schuldner aber um ein kleines oder mittelständisches Unternehmen handelt (KOBI), kann von der 60-tägigen Zahlungsfrist keine Ausnahme gemacht werden; eine Verlängerung wäre gesetzeswidrig und auch bei Einigkeit der Parteien unzulässig.  </a:t>
            </a:r>
            <a:endParaRPr lang="tr-TR" sz="2200" dirty="0" smtClean="0"/>
          </a:p>
          <a:p>
            <a:pPr>
              <a:buNone/>
            </a:pPr>
            <a:endParaRPr lang="tr-TR" sz="2200" dirty="0"/>
          </a:p>
        </p:txBody>
      </p:sp>
    </p:spTree>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263DEAEF-1637-4FDA-BE0C-BD65E5165450}" type="datetime1">
              <a:rPr lang="de-DE" smtClean="0"/>
              <a:pPr/>
              <a:t>16.01.2013</a:t>
            </a:fld>
            <a:endParaRPr lang="de-DE"/>
          </a:p>
        </p:txBody>
      </p:sp>
      <p:sp>
        <p:nvSpPr>
          <p:cNvPr id="3" name="2 Altbilgi Yer Tutucusu"/>
          <p:cNvSpPr>
            <a:spLocks noGrp="1"/>
          </p:cNvSpPr>
          <p:nvPr>
            <p:ph type="ftr" sz="quarter" idx="11"/>
          </p:nvPr>
        </p:nvSpPr>
        <p:spPr/>
        <p:txBody>
          <a:bodyPr/>
          <a:lstStyle/>
          <a:p>
            <a:r>
              <a:rPr lang="de-DE" smtClean="0"/>
              <a:t>www.gencer-coll.eu</a:t>
            </a:r>
            <a:endParaRPr lang="de-DE" dirty="0"/>
          </a:p>
        </p:txBody>
      </p:sp>
      <p:sp>
        <p:nvSpPr>
          <p:cNvPr id="4" name="3 Slayt Numarası Yer Tutucusu"/>
          <p:cNvSpPr>
            <a:spLocks noGrp="1"/>
          </p:cNvSpPr>
          <p:nvPr>
            <p:ph type="sldNum" sz="quarter" idx="12"/>
          </p:nvPr>
        </p:nvSpPr>
        <p:spPr/>
        <p:txBody>
          <a:bodyPr/>
          <a:lstStyle/>
          <a:p>
            <a:fld id="{BEE2948E-B6F3-4081-9C2A-A2641D91FEA7}" type="slidenum">
              <a:rPr lang="de-DE" smtClean="0"/>
              <a:pPr/>
              <a:t>85</a:t>
            </a:fld>
            <a:endParaRPr lang="de-DE"/>
          </a:p>
        </p:txBody>
      </p:sp>
      <p:sp>
        <p:nvSpPr>
          <p:cNvPr id="5" name="4 Başlık"/>
          <p:cNvSpPr>
            <a:spLocks noGrp="1"/>
          </p:cNvSpPr>
          <p:nvPr>
            <p:ph type="title"/>
          </p:nvPr>
        </p:nvSpPr>
        <p:spPr/>
        <p:txBody>
          <a:bodyPr/>
          <a:lstStyle/>
          <a:p>
            <a:r>
              <a:rPr lang="de-DE" sz="2100" i="1" dirty="0"/>
              <a:t>Leistungsstörungen </a:t>
            </a:r>
            <a:r>
              <a:rPr lang="de-DE" sz="2100" i="1" dirty="0" smtClean="0"/>
              <a:t>VIII</a:t>
            </a:r>
            <a:endParaRPr lang="tr-TR" sz="2100" i="1" dirty="0"/>
          </a:p>
        </p:txBody>
      </p:sp>
      <p:sp>
        <p:nvSpPr>
          <p:cNvPr id="6" name="5 İçerik Yer Tutucusu"/>
          <p:cNvSpPr>
            <a:spLocks noGrp="1"/>
          </p:cNvSpPr>
          <p:nvPr>
            <p:ph sz="half" idx="1"/>
          </p:nvPr>
        </p:nvSpPr>
        <p:spPr/>
        <p:txBody>
          <a:bodyPr/>
          <a:lstStyle/>
          <a:p>
            <a:r>
              <a:rPr lang="de-DE" dirty="0" smtClean="0"/>
              <a:t>Bei Eintritt der Fälligkeit durch Ablauf der gesetzlichen Zahlungsfrist gerät der Schuldner ohne Mahnung in Verzug, wenn er nicht fristgerecht zahlt.</a:t>
            </a:r>
          </a:p>
          <a:p>
            <a:endParaRPr lang="tr-TR" dirty="0" smtClean="0"/>
          </a:p>
          <a:p>
            <a:r>
              <a:rPr lang="de-DE" dirty="0" smtClean="0"/>
              <a:t>Der Gläubiger kann mit Beginn des Verzuges auch ohne vertragliche Vereinbarung den gesetzlichen Verzugszins als Schadenersatz fordern.</a:t>
            </a:r>
            <a:endParaRPr lang="tr-TR" dirty="0" smtClean="0"/>
          </a:p>
          <a:p>
            <a:endParaRPr lang="tr-TR" dirty="0" smtClean="0"/>
          </a:p>
          <a:p>
            <a:endParaRPr lang="tr-TR" dirty="0"/>
          </a:p>
        </p:txBody>
      </p:sp>
    </p:spTree>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263DEAEF-1637-4FDA-BE0C-BD65E5165450}" type="datetime1">
              <a:rPr lang="de-DE" smtClean="0"/>
              <a:pPr/>
              <a:t>16.01.2013</a:t>
            </a:fld>
            <a:endParaRPr lang="de-DE"/>
          </a:p>
        </p:txBody>
      </p:sp>
      <p:sp>
        <p:nvSpPr>
          <p:cNvPr id="3" name="2 Altbilgi Yer Tutucusu"/>
          <p:cNvSpPr>
            <a:spLocks noGrp="1"/>
          </p:cNvSpPr>
          <p:nvPr>
            <p:ph type="ftr" sz="quarter" idx="11"/>
          </p:nvPr>
        </p:nvSpPr>
        <p:spPr/>
        <p:txBody>
          <a:bodyPr/>
          <a:lstStyle/>
          <a:p>
            <a:r>
              <a:rPr lang="de-DE" smtClean="0"/>
              <a:t>www.gencer-coll.eu</a:t>
            </a:r>
            <a:endParaRPr lang="de-DE" dirty="0"/>
          </a:p>
        </p:txBody>
      </p:sp>
      <p:sp>
        <p:nvSpPr>
          <p:cNvPr id="4" name="3 Slayt Numarası Yer Tutucusu"/>
          <p:cNvSpPr>
            <a:spLocks noGrp="1"/>
          </p:cNvSpPr>
          <p:nvPr>
            <p:ph type="sldNum" sz="quarter" idx="12"/>
          </p:nvPr>
        </p:nvSpPr>
        <p:spPr/>
        <p:txBody>
          <a:bodyPr/>
          <a:lstStyle/>
          <a:p>
            <a:fld id="{BEE2948E-B6F3-4081-9C2A-A2641D91FEA7}" type="slidenum">
              <a:rPr lang="de-DE" smtClean="0"/>
              <a:pPr/>
              <a:t>86</a:t>
            </a:fld>
            <a:endParaRPr lang="de-DE"/>
          </a:p>
        </p:txBody>
      </p:sp>
      <p:sp>
        <p:nvSpPr>
          <p:cNvPr id="5" name="4 Başlık"/>
          <p:cNvSpPr>
            <a:spLocks noGrp="1"/>
          </p:cNvSpPr>
          <p:nvPr>
            <p:ph type="title"/>
          </p:nvPr>
        </p:nvSpPr>
        <p:spPr/>
        <p:txBody>
          <a:bodyPr/>
          <a:lstStyle/>
          <a:p>
            <a:r>
              <a:rPr lang="de-DE" sz="2100" i="1" dirty="0"/>
              <a:t>Leistungsstörungen </a:t>
            </a:r>
            <a:r>
              <a:rPr lang="de-DE" sz="2100" i="1" dirty="0" smtClean="0"/>
              <a:t>IX</a:t>
            </a:r>
            <a:endParaRPr lang="tr-TR" sz="2100" i="1" dirty="0"/>
          </a:p>
        </p:txBody>
      </p:sp>
      <p:sp>
        <p:nvSpPr>
          <p:cNvPr id="6" name="5 İçerik Yer Tutucusu"/>
          <p:cNvSpPr>
            <a:spLocks noGrp="1"/>
          </p:cNvSpPr>
          <p:nvPr>
            <p:ph sz="half" idx="1"/>
          </p:nvPr>
        </p:nvSpPr>
        <p:spPr/>
        <p:txBody>
          <a:bodyPr/>
          <a:lstStyle/>
          <a:p>
            <a:r>
              <a:rPr lang="de-DE" sz="2200" dirty="0" smtClean="0"/>
              <a:t>Vertragliche Vereinbarungen, die einen Ausschluss der Zahlung von Verzugszinsen, die offensichtlich benachteiligende Herabsetzung des zu zahlenden </a:t>
            </a:r>
            <a:r>
              <a:rPr lang="de-DE" sz="2200" dirty="0" smtClean="0"/>
              <a:t>Verzugszinssatzes </a:t>
            </a:r>
            <a:r>
              <a:rPr lang="de-DE" sz="2200" dirty="0" smtClean="0"/>
              <a:t>oder </a:t>
            </a:r>
            <a:r>
              <a:rPr lang="de-DE" sz="2200" dirty="0" smtClean="0"/>
              <a:t>die einen Ausschluss des Schadenersatzes </a:t>
            </a:r>
            <a:r>
              <a:rPr lang="de-DE" sz="2200" dirty="0" smtClean="0"/>
              <a:t>infolge Verzuges </a:t>
            </a:r>
            <a:r>
              <a:rPr lang="de-DE" sz="2200" dirty="0" smtClean="0"/>
              <a:t>beinhalten bzw. nur </a:t>
            </a:r>
            <a:r>
              <a:rPr lang="de-DE" sz="2200" dirty="0" smtClean="0"/>
              <a:t>die begrenzte Haftung des Schuldners zur Folge haben, sind unwirksam. </a:t>
            </a:r>
            <a:endParaRPr lang="tr-TR" sz="2200" dirty="0" smtClean="0"/>
          </a:p>
          <a:p>
            <a:r>
              <a:rPr lang="de-DE" sz="2200" dirty="0" smtClean="0"/>
              <a:t>In Absatz 7 desselben Artikels ist geregelt, dass der gesetzliche Verzugszinssatz und die Inkassokosten des Gläubigers jährlich im Januar durch die Zentralbank der Republik Türkei festgesetzt und veröffentlicht </a:t>
            </a:r>
            <a:r>
              <a:rPr lang="de-DE" sz="2200" dirty="0" smtClean="0"/>
              <a:t>werden. </a:t>
            </a:r>
            <a:endParaRPr lang="tr-TR" sz="2200" dirty="0" smtClean="0"/>
          </a:p>
          <a:p>
            <a:endParaRPr lang="tr-TR" dirty="0"/>
          </a:p>
        </p:txBody>
      </p:sp>
    </p:spTree>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263DEAEF-1637-4FDA-BE0C-BD65E5165450}" type="datetime1">
              <a:rPr lang="de-DE" smtClean="0"/>
              <a:pPr/>
              <a:t>16.01.2013</a:t>
            </a:fld>
            <a:endParaRPr lang="de-DE"/>
          </a:p>
        </p:txBody>
      </p:sp>
      <p:sp>
        <p:nvSpPr>
          <p:cNvPr id="3" name="2 Altbilgi Yer Tutucusu"/>
          <p:cNvSpPr>
            <a:spLocks noGrp="1"/>
          </p:cNvSpPr>
          <p:nvPr>
            <p:ph type="ftr" sz="quarter" idx="11"/>
          </p:nvPr>
        </p:nvSpPr>
        <p:spPr/>
        <p:txBody>
          <a:bodyPr/>
          <a:lstStyle/>
          <a:p>
            <a:r>
              <a:rPr lang="de-DE" smtClean="0"/>
              <a:t>www.gencer-coll.eu</a:t>
            </a:r>
            <a:endParaRPr lang="de-DE" dirty="0"/>
          </a:p>
        </p:txBody>
      </p:sp>
      <p:sp>
        <p:nvSpPr>
          <p:cNvPr id="4" name="3 Slayt Numarası Yer Tutucusu"/>
          <p:cNvSpPr>
            <a:spLocks noGrp="1"/>
          </p:cNvSpPr>
          <p:nvPr>
            <p:ph type="sldNum" sz="quarter" idx="12"/>
          </p:nvPr>
        </p:nvSpPr>
        <p:spPr/>
        <p:txBody>
          <a:bodyPr/>
          <a:lstStyle/>
          <a:p>
            <a:fld id="{BEE2948E-B6F3-4081-9C2A-A2641D91FEA7}" type="slidenum">
              <a:rPr lang="de-DE" smtClean="0"/>
              <a:pPr/>
              <a:t>87</a:t>
            </a:fld>
            <a:endParaRPr lang="de-DE"/>
          </a:p>
        </p:txBody>
      </p:sp>
      <p:sp>
        <p:nvSpPr>
          <p:cNvPr id="5" name="4 Başlık"/>
          <p:cNvSpPr>
            <a:spLocks noGrp="1"/>
          </p:cNvSpPr>
          <p:nvPr>
            <p:ph type="title"/>
          </p:nvPr>
        </p:nvSpPr>
        <p:spPr/>
        <p:txBody>
          <a:bodyPr/>
          <a:lstStyle/>
          <a:p>
            <a:r>
              <a:rPr lang="de-DE" sz="2100" i="1" dirty="0"/>
              <a:t>Leistungsstörungen </a:t>
            </a:r>
            <a:r>
              <a:rPr lang="de-DE" sz="2100" i="1" dirty="0" smtClean="0"/>
              <a:t>X</a:t>
            </a:r>
            <a:endParaRPr lang="tr-TR" sz="2100" i="1" dirty="0"/>
          </a:p>
        </p:txBody>
      </p:sp>
      <p:sp>
        <p:nvSpPr>
          <p:cNvPr id="6" name="5 İçerik Yer Tutucusu"/>
          <p:cNvSpPr>
            <a:spLocks noGrp="1"/>
          </p:cNvSpPr>
          <p:nvPr>
            <p:ph sz="half" idx="1"/>
          </p:nvPr>
        </p:nvSpPr>
        <p:spPr/>
        <p:txBody>
          <a:bodyPr/>
          <a:lstStyle/>
          <a:p>
            <a:pPr marL="0" indent="0">
              <a:buNone/>
            </a:pPr>
            <a:r>
              <a:rPr lang="de-DE" sz="2100" b="1" dirty="0" smtClean="0"/>
              <a:t>Vertragliche Gestaltungsmöglichkeiten</a:t>
            </a:r>
            <a:endParaRPr lang="tr-TR" sz="2100" b="1" dirty="0" smtClean="0"/>
          </a:p>
          <a:p>
            <a:pPr>
              <a:buNone/>
            </a:pPr>
            <a:endParaRPr lang="tr-TR" sz="2100" dirty="0" smtClean="0"/>
          </a:p>
          <a:p>
            <a:r>
              <a:rPr lang="de-DE" sz="2100" dirty="0" smtClean="0"/>
              <a:t>Im türkischen Vertragsrecht herrscht der Grundsatz der Vertragsfreiheit. </a:t>
            </a:r>
          </a:p>
          <a:p>
            <a:r>
              <a:rPr lang="de-DE" sz="2100" dirty="0" smtClean="0"/>
              <a:t>Die Vertragsfreiheit gestattet den Parteien, Verträge zu </a:t>
            </a:r>
            <a:r>
              <a:rPr lang="de-DE" sz="2100" dirty="0"/>
              <a:t>schließen, die sowohl hinsichtlich des Vertragspartners als auch des Vertragsgegenstandes frei bestimmt werden können, sofern sie nicht gegen zwingende Vorschriften des geltenden Rechts, gesetzliche Verbote oder die </a:t>
            </a:r>
            <a:r>
              <a:rPr lang="de-DE" sz="2100" dirty="0" smtClean="0"/>
              <a:t>guten Sitten verstoßen. Auch sind die Parteien frei, Mischformen von Verträgen einzugehen, die beispielsweise Elemente sowohl aus dem Mietrecht, als auch aus dem Spendenrecht beinhalten. </a:t>
            </a:r>
            <a:endParaRPr lang="tr-TR" sz="2100" dirty="0" smtClean="0"/>
          </a:p>
        </p:txBody>
      </p:sp>
    </p:spTree>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263DEAEF-1637-4FDA-BE0C-BD65E5165450}" type="datetime1">
              <a:rPr lang="de-DE" smtClean="0"/>
              <a:pPr/>
              <a:t>16.01.2013</a:t>
            </a:fld>
            <a:endParaRPr lang="de-DE"/>
          </a:p>
        </p:txBody>
      </p:sp>
      <p:sp>
        <p:nvSpPr>
          <p:cNvPr id="3" name="2 Altbilgi Yer Tutucusu"/>
          <p:cNvSpPr>
            <a:spLocks noGrp="1"/>
          </p:cNvSpPr>
          <p:nvPr>
            <p:ph type="ftr" sz="quarter" idx="11"/>
          </p:nvPr>
        </p:nvSpPr>
        <p:spPr/>
        <p:txBody>
          <a:bodyPr/>
          <a:lstStyle/>
          <a:p>
            <a:r>
              <a:rPr lang="de-DE" smtClean="0"/>
              <a:t>www.gencer-coll.eu</a:t>
            </a:r>
            <a:endParaRPr lang="de-DE" dirty="0"/>
          </a:p>
        </p:txBody>
      </p:sp>
      <p:sp>
        <p:nvSpPr>
          <p:cNvPr id="4" name="3 Slayt Numarası Yer Tutucusu"/>
          <p:cNvSpPr>
            <a:spLocks noGrp="1"/>
          </p:cNvSpPr>
          <p:nvPr>
            <p:ph type="sldNum" sz="quarter" idx="12"/>
          </p:nvPr>
        </p:nvSpPr>
        <p:spPr/>
        <p:txBody>
          <a:bodyPr/>
          <a:lstStyle/>
          <a:p>
            <a:fld id="{BEE2948E-B6F3-4081-9C2A-A2641D91FEA7}" type="slidenum">
              <a:rPr lang="de-DE" smtClean="0"/>
              <a:pPr/>
              <a:t>88</a:t>
            </a:fld>
            <a:endParaRPr lang="de-DE"/>
          </a:p>
        </p:txBody>
      </p:sp>
      <p:sp>
        <p:nvSpPr>
          <p:cNvPr id="5" name="4 Başlık"/>
          <p:cNvSpPr>
            <a:spLocks noGrp="1"/>
          </p:cNvSpPr>
          <p:nvPr>
            <p:ph type="title"/>
          </p:nvPr>
        </p:nvSpPr>
        <p:spPr/>
        <p:txBody>
          <a:bodyPr/>
          <a:lstStyle/>
          <a:p>
            <a:r>
              <a:rPr lang="de-DE" sz="2100" i="1" dirty="0"/>
              <a:t>Leistungsstörungen </a:t>
            </a:r>
            <a:r>
              <a:rPr lang="de-DE" sz="2100" i="1" dirty="0" smtClean="0"/>
              <a:t>XI</a:t>
            </a:r>
            <a:endParaRPr lang="tr-TR" sz="2100" i="1" dirty="0"/>
          </a:p>
        </p:txBody>
      </p:sp>
      <p:sp>
        <p:nvSpPr>
          <p:cNvPr id="6" name="5 İçerik Yer Tutucusu"/>
          <p:cNvSpPr>
            <a:spLocks noGrp="1"/>
          </p:cNvSpPr>
          <p:nvPr>
            <p:ph sz="half" idx="1"/>
          </p:nvPr>
        </p:nvSpPr>
        <p:spPr/>
        <p:txBody>
          <a:bodyPr/>
          <a:lstStyle/>
          <a:p>
            <a:endParaRPr lang="tr-TR" sz="2200" dirty="0" smtClean="0"/>
          </a:p>
          <a:p>
            <a:r>
              <a:rPr lang="de-DE" sz="2100" dirty="0" smtClean="0"/>
              <a:t>Das Türkische Obligationengesetz sieht für besondere Vertragsformen spezielle Regelungen vor, die aber nicht immer zwingend sein müssen. Die Parteien können im Wege der Gestaltung des Vertrages hiervon abweichen. </a:t>
            </a:r>
            <a:endParaRPr lang="tr-TR" sz="2100" dirty="0" smtClean="0"/>
          </a:p>
          <a:p>
            <a:pPr>
              <a:buNone/>
            </a:pPr>
            <a:endParaRPr lang="tr-TR" sz="2100" dirty="0" smtClean="0"/>
          </a:p>
          <a:p>
            <a:r>
              <a:rPr lang="de-DE" sz="2100" dirty="0" smtClean="0"/>
              <a:t>Diese nicht zwingenden Regelungen haben dann Geltung, wenn die Parteien keine oder abweichende Vereinbarung getroffen haben.</a:t>
            </a:r>
            <a:endParaRPr lang="tr-TR" sz="2100" dirty="0" smtClean="0"/>
          </a:p>
          <a:p>
            <a:endParaRPr lang="tr-TR" sz="2100" dirty="0"/>
          </a:p>
        </p:txBody>
      </p:sp>
    </p:spTree>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263DEAEF-1637-4FDA-BE0C-BD65E5165450}" type="datetime1">
              <a:rPr lang="de-DE" smtClean="0"/>
              <a:pPr/>
              <a:t>16.01.2013</a:t>
            </a:fld>
            <a:endParaRPr lang="de-DE"/>
          </a:p>
        </p:txBody>
      </p:sp>
      <p:sp>
        <p:nvSpPr>
          <p:cNvPr id="3" name="2 Altbilgi Yer Tutucusu"/>
          <p:cNvSpPr>
            <a:spLocks noGrp="1"/>
          </p:cNvSpPr>
          <p:nvPr>
            <p:ph type="ftr" sz="quarter" idx="11"/>
          </p:nvPr>
        </p:nvSpPr>
        <p:spPr/>
        <p:txBody>
          <a:bodyPr/>
          <a:lstStyle/>
          <a:p>
            <a:r>
              <a:rPr lang="de-DE" smtClean="0"/>
              <a:t>www.gencer-coll.eu</a:t>
            </a:r>
            <a:endParaRPr lang="de-DE" dirty="0"/>
          </a:p>
        </p:txBody>
      </p:sp>
      <p:sp>
        <p:nvSpPr>
          <p:cNvPr id="4" name="3 Slayt Numarası Yer Tutucusu"/>
          <p:cNvSpPr>
            <a:spLocks noGrp="1"/>
          </p:cNvSpPr>
          <p:nvPr>
            <p:ph type="sldNum" sz="quarter" idx="12"/>
          </p:nvPr>
        </p:nvSpPr>
        <p:spPr/>
        <p:txBody>
          <a:bodyPr/>
          <a:lstStyle/>
          <a:p>
            <a:fld id="{BEE2948E-B6F3-4081-9C2A-A2641D91FEA7}" type="slidenum">
              <a:rPr lang="de-DE" smtClean="0"/>
              <a:pPr/>
              <a:t>89</a:t>
            </a:fld>
            <a:endParaRPr lang="de-DE"/>
          </a:p>
        </p:txBody>
      </p:sp>
      <p:sp>
        <p:nvSpPr>
          <p:cNvPr id="5" name="4 Başlık"/>
          <p:cNvSpPr>
            <a:spLocks noGrp="1"/>
          </p:cNvSpPr>
          <p:nvPr>
            <p:ph type="title"/>
          </p:nvPr>
        </p:nvSpPr>
        <p:spPr>
          <a:xfrm>
            <a:off x="251518" y="1268760"/>
            <a:ext cx="7200802" cy="864096"/>
          </a:xfrm>
        </p:spPr>
        <p:txBody>
          <a:bodyPr/>
          <a:lstStyle/>
          <a:p>
            <a:r>
              <a:rPr lang="de-DE" sz="2100" i="1" dirty="0" smtClean="0"/>
              <a:t>Interkulturelle </a:t>
            </a:r>
            <a:r>
              <a:rPr lang="de-DE" sz="2100" i="1" dirty="0"/>
              <a:t>Kompetenz und Rhetorik bei Vertragsverhandlungen</a:t>
            </a:r>
            <a:r>
              <a:rPr lang="tr-TR" dirty="0"/>
              <a:t/>
            </a:r>
            <a:br>
              <a:rPr lang="tr-TR" dirty="0"/>
            </a:br>
            <a:r>
              <a:rPr lang="tr-TR" dirty="0" smtClean="0"/>
              <a:t/>
            </a:r>
            <a:br>
              <a:rPr lang="tr-TR" dirty="0" smtClean="0"/>
            </a:br>
            <a:endParaRPr lang="tr-TR" dirty="0"/>
          </a:p>
        </p:txBody>
      </p:sp>
      <p:sp>
        <p:nvSpPr>
          <p:cNvPr id="6" name="5 İçerik Yer Tutucusu"/>
          <p:cNvSpPr>
            <a:spLocks noGrp="1"/>
          </p:cNvSpPr>
          <p:nvPr>
            <p:ph sz="half" idx="1"/>
          </p:nvPr>
        </p:nvSpPr>
        <p:spPr/>
        <p:txBody>
          <a:bodyPr/>
          <a:lstStyle/>
          <a:p>
            <a:endParaRPr lang="tr-TR" dirty="0" smtClean="0">
              <a:solidFill>
                <a:srgbClr val="FF0000"/>
              </a:solidFill>
            </a:endParaRPr>
          </a:p>
          <a:p>
            <a:pPr marL="0" indent="0">
              <a:buNone/>
            </a:pPr>
            <a:r>
              <a:rPr lang="de-DE" sz="2100" b="1" dirty="0"/>
              <a:t>Einführung: Interkulturelle Kompetenz als Schlüssel zum Erfolg</a:t>
            </a:r>
          </a:p>
          <a:p>
            <a:pPr marL="0" indent="0">
              <a:buNone/>
            </a:pPr>
            <a:endParaRPr lang="de-DE" sz="2100" dirty="0">
              <a:solidFill>
                <a:srgbClr val="FF0000"/>
              </a:solidFill>
            </a:endParaRPr>
          </a:p>
          <a:p>
            <a:pPr>
              <a:buFont typeface="Arial"/>
              <a:buChar char="•"/>
            </a:pPr>
            <a:r>
              <a:rPr lang="de-DE" sz="2100" dirty="0"/>
              <a:t>kompetenter Umgang mit fremden Kulturen, die Fähigkeit, sich mit deren Werten, Mentalitäten und Praktiken auseinander zu setzen und ihnen positiv zu begegnen wird immer mehr Voraussetzung, vielleicht sogar der Schlüssel zum Erfolg in der internationalen Geschäftstätigkeit des stetig anhaltenden </a:t>
            </a:r>
            <a:r>
              <a:rPr lang="de-DE" sz="2100" dirty="0" err="1"/>
              <a:t>Globalismus</a:t>
            </a:r>
            <a:endParaRPr lang="de-DE" sz="2100" dirty="0"/>
          </a:p>
          <a:p>
            <a:endParaRPr lang="tr-TR" sz="22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263DEAEF-1637-4FDA-BE0C-BD65E5165450}" type="datetime1">
              <a:rPr lang="de-DE" smtClean="0"/>
              <a:pPr/>
              <a:t>16.01.2013</a:t>
            </a:fld>
            <a:endParaRPr lang="de-DE"/>
          </a:p>
        </p:txBody>
      </p:sp>
      <p:sp>
        <p:nvSpPr>
          <p:cNvPr id="3" name="2 Altbilgi Yer Tutucusu"/>
          <p:cNvSpPr>
            <a:spLocks noGrp="1"/>
          </p:cNvSpPr>
          <p:nvPr>
            <p:ph type="ftr" sz="quarter" idx="11"/>
          </p:nvPr>
        </p:nvSpPr>
        <p:spPr/>
        <p:txBody>
          <a:bodyPr/>
          <a:lstStyle/>
          <a:p>
            <a:r>
              <a:rPr lang="de-DE" smtClean="0"/>
              <a:t>www.gencer-coll.eu</a:t>
            </a:r>
            <a:endParaRPr lang="de-DE" dirty="0"/>
          </a:p>
        </p:txBody>
      </p:sp>
      <p:sp>
        <p:nvSpPr>
          <p:cNvPr id="4" name="3 Slayt Numarası Yer Tutucusu"/>
          <p:cNvSpPr>
            <a:spLocks noGrp="1"/>
          </p:cNvSpPr>
          <p:nvPr>
            <p:ph type="sldNum" sz="quarter" idx="12"/>
          </p:nvPr>
        </p:nvSpPr>
        <p:spPr/>
        <p:txBody>
          <a:bodyPr/>
          <a:lstStyle/>
          <a:p>
            <a:fld id="{BEE2948E-B6F3-4081-9C2A-A2641D91FEA7}" type="slidenum">
              <a:rPr lang="de-DE" smtClean="0"/>
              <a:pPr/>
              <a:t>9</a:t>
            </a:fld>
            <a:endParaRPr lang="de-DE"/>
          </a:p>
        </p:txBody>
      </p:sp>
      <p:sp>
        <p:nvSpPr>
          <p:cNvPr id="5" name="4 Başlık"/>
          <p:cNvSpPr>
            <a:spLocks noGrp="1"/>
          </p:cNvSpPr>
          <p:nvPr>
            <p:ph type="title"/>
          </p:nvPr>
        </p:nvSpPr>
        <p:spPr/>
        <p:txBody>
          <a:bodyPr/>
          <a:lstStyle/>
          <a:p>
            <a:r>
              <a:rPr lang="de-DE" sz="2100" i="1" dirty="0"/>
              <a:t>Einführung:</a:t>
            </a:r>
            <a:r>
              <a:rPr lang="de-DE" sz="2100" dirty="0"/>
              <a:t> Europäische </a:t>
            </a:r>
            <a:r>
              <a:rPr lang="de-DE" sz="2100" dirty="0" smtClean="0"/>
              <a:t>Zollunion mit der Türkei</a:t>
            </a:r>
            <a:endParaRPr lang="tr-TR" sz="2100" dirty="0"/>
          </a:p>
        </p:txBody>
      </p:sp>
      <p:sp>
        <p:nvSpPr>
          <p:cNvPr id="6" name="5 İçerik Yer Tutucusu"/>
          <p:cNvSpPr>
            <a:spLocks noGrp="1"/>
          </p:cNvSpPr>
          <p:nvPr>
            <p:ph sz="half" idx="1"/>
          </p:nvPr>
        </p:nvSpPr>
        <p:spPr/>
        <p:txBody>
          <a:bodyPr/>
          <a:lstStyle/>
          <a:p>
            <a:r>
              <a:rPr lang="de-DE" sz="2100" b="1" dirty="0" smtClean="0"/>
              <a:t>Europäische </a:t>
            </a:r>
            <a:r>
              <a:rPr lang="de-DE" sz="2100" b="1" dirty="0"/>
              <a:t>Zollunion</a:t>
            </a:r>
            <a:r>
              <a:rPr lang="de-DE" sz="2100" dirty="0"/>
              <a:t> </a:t>
            </a:r>
            <a:r>
              <a:rPr lang="de-DE" sz="2100" dirty="0" smtClean="0"/>
              <a:t>seit </a:t>
            </a:r>
            <a:r>
              <a:rPr lang="de-DE" sz="2100" dirty="0"/>
              <a:t>1968 innerhalb der </a:t>
            </a:r>
            <a:r>
              <a:rPr lang="de-DE" sz="2100" dirty="0" smtClean="0"/>
              <a:t>EU. Der Handel </a:t>
            </a:r>
            <a:r>
              <a:rPr lang="de-DE" sz="2100" dirty="0"/>
              <a:t>zwischen den einzelnen Mitgliedstaaten </a:t>
            </a:r>
            <a:r>
              <a:rPr lang="de-DE" sz="2100" dirty="0" smtClean="0"/>
              <a:t>wird nicht </a:t>
            </a:r>
            <a:r>
              <a:rPr lang="de-DE" sz="2100" dirty="0"/>
              <a:t>durch Zölle oder gleichwirkende Abgaben </a:t>
            </a:r>
            <a:r>
              <a:rPr lang="de-DE" sz="2100" dirty="0" smtClean="0"/>
              <a:t>behindert.</a:t>
            </a:r>
            <a:endParaRPr lang="de-DE" sz="2100" dirty="0"/>
          </a:p>
          <a:p>
            <a:r>
              <a:rPr lang="de-DE" sz="2100" dirty="0" smtClean="0"/>
              <a:t>Rechtliche </a:t>
            </a:r>
            <a:r>
              <a:rPr lang="de-DE" sz="2100" dirty="0"/>
              <a:t>Grundlage für die Zollunion </a:t>
            </a:r>
            <a:r>
              <a:rPr lang="de-DE" sz="2100" dirty="0" smtClean="0"/>
              <a:t>Art. 28 des Vertrags über die Arbeitsweise der Europäischen Union (</a:t>
            </a:r>
            <a:r>
              <a:rPr lang="de-DE" sz="2100" dirty="0"/>
              <a:t>AEUV</a:t>
            </a:r>
            <a:r>
              <a:rPr lang="de-DE" sz="2100" dirty="0" smtClean="0"/>
              <a:t>); zwischen </a:t>
            </a:r>
            <a:r>
              <a:rPr lang="de-DE" sz="2100" dirty="0"/>
              <a:t>den Mitgliedstaaten der EU sind </a:t>
            </a:r>
            <a:r>
              <a:rPr lang="de-DE" sz="2100" dirty="0" smtClean="0"/>
              <a:t>Ein- und Ausfuhrzölle (Art. 30 AEUV</a:t>
            </a:r>
            <a:r>
              <a:rPr lang="de-DE" sz="2100" dirty="0"/>
              <a:t>), sowie mengenmäßige Handelsbeschränkungen </a:t>
            </a:r>
            <a:r>
              <a:rPr lang="de-DE" sz="2100" dirty="0" smtClean="0"/>
              <a:t>(Art. 34 und Art. 35 AEUV</a:t>
            </a:r>
            <a:r>
              <a:rPr lang="de-DE" sz="2100" dirty="0"/>
              <a:t>) verboten. </a:t>
            </a:r>
            <a:endParaRPr lang="de-DE" sz="2100" dirty="0" smtClean="0"/>
          </a:p>
          <a:p>
            <a:r>
              <a:rPr lang="de-DE" sz="2100" dirty="0" smtClean="0"/>
              <a:t>Die Türkei wurde </a:t>
            </a:r>
            <a:r>
              <a:rPr lang="de-DE" sz="2100" dirty="0"/>
              <a:t>durch ein 1996 in Kraft getretenes Abkommen ebenfalls Teil der Europäischen </a:t>
            </a:r>
            <a:r>
              <a:rPr lang="de-DE" sz="2100" dirty="0" smtClean="0"/>
              <a:t>Zollunion.</a:t>
            </a:r>
            <a:endParaRPr lang="tr-TR" sz="2100" dirty="0"/>
          </a:p>
        </p:txBody>
      </p:sp>
    </p:spTree>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263DEAEF-1637-4FDA-BE0C-BD65E5165450}" type="datetime1">
              <a:rPr lang="de-DE" smtClean="0"/>
              <a:pPr/>
              <a:t>16.01.2013</a:t>
            </a:fld>
            <a:endParaRPr lang="de-DE"/>
          </a:p>
        </p:txBody>
      </p:sp>
      <p:sp>
        <p:nvSpPr>
          <p:cNvPr id="3" name="Fußzeilenplatzhalter 2"/>
          <p:cNvSpPr>
            <a:spLocks noGrp="1"/>
          </p:cNvSpPr>
          <p:nvPr>
            <p:ph type="ftr" sz="quarter" idx="11"/>
          </p:nvPr>
        </p:nvSpPr>
        <p:spPr/>
        <p:txBody>
          <a:bodyPr/>
          <a:lstStyle/>
          <a:p>
            <a:r>
              <a:rPr lang="de-DE" smtClean="0"/>
              <a:t>www.gencer-coll.eu</a:t>
            </a:r>
            <a:endParaRPr lang="de-DE" dirty="0"/>
          </a:p>
        </p:txBody>
      </p:sp>
      <p:sp>
        <p:nvSpPr>
          <p:cNvPr id="4" name="Foliennummernplatzhalter 3"/>
          <p:cNvSpPr>
            <a:spLocks noGrp="1"/>
          </p:cNvSpPr>
          <p:nvPr>
            <p:ph type="sldNum" sz="quarter" idx="12"/>
          </p:nvPr>
        </p:nvSpPr>
        <p:spPr/>
        <p:txBody>
          <a:bodyPr/>
          <a:lstStyle/>
          <a:p>
            <a:fld id="{BEE2948E-B6F3-4081-9C2A-A2641D91FEA7}" type="slidenum">
              <a:rPr lang="de-DE" smtClean="0"/>
              <a:pPr/>
              <a:t>90</a:t>
            </a:fld>
            <a:endParaRPr lang="de-DE"/>
          </a:p>
        </p:txBody>
      </p:sp>
      <p:sp>
        <p:nvSpPr>
          <p:cNvPr id="5" name="Titel 4"/>
          <p:cNvSpPr>
            <a:spLocks noGrp="1"/>
          </p:cNvSpPr>
          <p:nvPr>
            <p:ph type="title"/>
          </p:nvPr>
        </p:nvSpPr>
        <p:spPr/>
        <p:txBody>
          <a:bodyPr/>
          <a:lstStyle/>
          <a:p>
            <a:r>
              <a:rPr lang="de-DE" sz="2100" i="1" dirty="0"/>
              <a:t>Interkulturelle Kompetenz und Rhetorik bei </a:t>
            </a:r>
            <a:r>
              <a:rPr lang="de-DE" sz="2100" i="1" dirty="0" smtClean="0"/>
              <a:t>Vertragsverhandlungen II</a:t>
            </a:r>
            <a:r>
              <a:rPr lang="de-DE" dirty="0" smtClean="0"/>
              <a:t/>
            </a:r>
            <a:br>
              <a:rPr lang="de-DE" dirty="0" smtClean="0"/>
            </a:br>
            <a:r>
              <a:rPr lang="de-DE" dirty="0"/>
              <a:t/>
            </a:r>
            <a:br>
              <a:rPr lang="de-DE" dirty="0"/>
            </a:br>
            <a:r>
              <a:rPr lang="de-DE" dirty="0" smtClean="0"/>
              <a:t/>
            </a:r>
            <a:br>
              <a:rPr lang="de-DE" dirty="0" smtClean="0"/>
            </a:br>
            <a:endParaRPr lang="de-DE" dirty="0"/>
          </a:p>
        </p:txBody>
      </p:sp>
      <p:sp>
        <p:nvSpPr>
          <p:cNvPr id="6" name="Inhaltsplatzhalter 5"/>
          <p:cNvSpPr>
            <a:spLocks noGrp="1"/>
          </p:cNvSpPr>
          <p:nvPr>
            <p:ph sz="half" idx="1"/>
          </p:nvPr>
        </p:nvSpPr>
        <p:spPr/>
        <p:txBody>
          <a:bodyPr/>
          <a:lstStyle/>
          <a:p>
            <a:pPr lvl="0">
              <a:buFont typeface="Arial"/>
              <a:buChar char="•"/>
            </a:pPr>
            <a:endParaRPr lang="de-DE" sz="2200" dirty="0" smtClean="0"/>
          </a:p>
          <a:p>
            <a:pPr lvl="0">
              <a:buFont typeface="Arial"/>
              <a:buChar char="•"/>
            </a:pPr>
            <a:r>
              <a:rPr lang="de-DE" sz="2100" dirty="0" smtClean="0"/>
              <a:t>Kommunikation </a:t>
            </a:r>
            <a:r>
              <a:rPr lang="de-DE" sz="2100" dirty="0"/>
              <a:t>und </a:t>
            </a:r>
            <a:r>
              <a:rPr lang="de-DE" sz="2100" dirty="0" smtClean="0"/>
              <a:t>Körpersprache </a:t>
            </a:r>
            <a:r>
              <a:rPr lang="de-DE" sz="2100" dirty="0"/>
              <a:t>werden zu Schlüsseln, die sich in Arbeit, Zeit, Umgang mit Autoritäten, Individualismus, Änderungen im Lebensumfeld und der Distanz zwischen den Menschen deutlich </a:t>
            </a:r>
            <a:r>
              <a:rPr lang="de-DE" sz="2100" dirty="0" smtClean="0"/>
              <a:t>machen</a:t>
            </a:r>
          </a:p>
          <a:p>
            <a:pPr marL="0" lvl="0" indent="0">
              <a:buNone/>
            </a:pPr>
            <a:endParaRPr lang="de-DE" sz="2100" dirty="0"/>
          </a:p>
          <a:p>
            <a:pPr marL="0" indent="0">
              <a:buNone/>
            </a:pPr>
            <a:endParaRPr lang="de-DE" dirty="0"/>
          </a:p>
        </p:txBody>
      </p:sp>
    </p:spTree>
    <p:extLst>
      <p:ext uri="{BB962C8B-B14F-4D97-AF65-F5344CB8AC3E}">
        <p14:creationId xmlns:p14="http://schemas.microsoft.com/office/powerpoint/2010/main" val="3685430401"/>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263DEAEF-1637-4FDA-BE0C-BD65E5165450}" type="datetime1">
              <a:rPr lang="de-DE" smtClean="0"/>
              <a:pPr/>
              <a:t>16.01.2013</a:t>
            </a:fld>
            <a:endParaRPr lang="de-DE"/>
          </a:p>
        </p:txBody>
      </p:sp>
      <p:sp>
        <p:nvSpPr>
          <p:cNvPr id="3" name="Fußzeilenplatzhalter 2"/>
          <p:cNvSpPr>
            <a:spLocks noGrp="1"/>
          </p:cNvSpPr>
          <p:nvPr>
            <p:ph type="ftr" sz="quarter" idx="11"/>
          </p:nvPr>
        </p:nvSpPr>
        <p:spPr/>
        <p:txBody>
          <a:bodyPr/>
          <a:lstStyle/>
          <a:p>
            <a:r>
              <a:rPr lang="de-DE" smtClean="0"/>
              <a:t>www.gencer-coll.eu</a:t>
            </a:r>
            <a:endParaRPr lang="de-DE" dirty="0"/>
          </a:p>
        </p:txBody>
      </p:sp>
      <p:sp>
        <p:nvSpPr>
          <p:cNvPr id="4" name="Foliennummernplatzhalter 3"/>
          <p:cNvSpPr>
            <a:spLocks noGrp="1"/>
          </p:cNvSpPr>
          <p:nvPr>
            <p:ph type="sldNum" sz="quarter" idx="12"/>
          </p:nvPr>
        </p:nvSpPr>
        <p:spPr/>
        <p:txBody>
          <a:bodyPr/>
          <a:lstStyle/>
          <a:p>
            <a:fld id="{BEE2948E-B6F3-4081-9C2A-A2641D91FEA7}" type="slidenum">
              <a:rPr lang="de-DE" smtClean="0"/>
              <a:pPr/>
              <a:t>91</a:t>
            </a:fld>
            <a:endParaRPr lang="de-DE"/>
          </a:p>
        </p:txBody>
      </p:sp>
      <p:sp>
        <p:nvSpPr>
          <p:cNvPr id="5" name="Titel 4"/>
          <p:cNvSpPr>
            <a:spLocks noGrp="1"/>
          </p:cNvSpPr>
          <p:nvPr>
            <p:ph type="title"/>
          </p:nvPr>
        </p:nvSpPr>
        <p:spPr/>
        <p:txBody>
          <a:bodyPr/>
          <a:lstStyle/>
          <a:p>
            <a:r>
              <a:rPr lang="de-DE" sz="2100" i="1" dirty="0"/>
              <a:t>Interkulturelle Kompetenz und Rhetorik bei </a:t>
            </a:r>
            <a:r>
              <a:rPr lang="de-DE" sz="2100" i="1" dirty="0" smtClean="0"/>
              <a:t>Vertragsverhandlungen III</a:t>
            </a:r>
            <a:endParaRPr lang="de-DE" sz="2100" i="1" dirty="0"/>
          </a:p>
        </p:txBody>
      </p:sp>
      <p:sp>
        <p:nvSpPr>
          <p:cNvPr id="6" name="Inhaltsplatzhalter 5"/>
          <p:cNvSpPr>
            <a:spLocks noGrp="1"/>
          </p:cNvSpPr>
          <p:nvPr>
            <p:ph sz="half" idx="1"/>
          </p:nvPr>
        </p:nvSpPr>
        <p:spPr/>
        <p:txBody>
          <a:bodyPr/>
          <a:lstStyle/>
          <a:p>
            <a:pPr marL="0" indent="0">
              <a:buNone/>
            </a:pPr>
            <a:endParaRPr lang="de-DE" dirty="0"/>
          </a:p>
          <a:p>
            <a:pPr marL="0" indent="0">
              <a:buNone/>
            </a:pPr>
            <a:r>
              <a:rPr lang="de-DE" sz="2100" dirty="0" smtClean="0"/>
              <a:t>Grundlegende </a:t>
            </a:r>
            <a:r>
              <a:rPr lang="de-DE" sz="2100" dirty="0"/>
              <a:t>Unterschiede können Wertvorstellungen und Einstellungen zu folgenden Begriffen vorweisen</a:t>
            </a:r>
            <a:r>
              <a:rPr lang="de-DE" sz="2100" dirty="0" smtClean="0"/>
              <a:t>:</a:t>
            </a:r>
          </a:p>
          <a:p>
            <a:pPr marL="0" indent="0">
              <a:buNone/>
            </a:pPr>
            <a:r>
              <a:rPr lang="de-DE" sz="2100" dirty="0"/>
              <a:t> </a:t>
            </a:r>
          </a:p>
          <a:p>
            <a:r>
              <a:rPr lang="de-DE" sz="2100" dirty="0"/>
              <a:t>Arbeit</a:t>
            </a:r>
          </a:p>
          <a:p>
            <a:r>
              <a:rPr lang="de-DE" sz="2100" dirty="0"/>
              <a:t>Zeit</a:t>
            </a:r>
          </a:p>
          <a:p>
            <a:r>
              <a:rPr lang="de-DE" sz="2100" dirty="0"/>
              <a:t>Umgang mit Autoritäten</a:t>
            </a:r>
          </a:p>
          <a:p>
            <a:r>
              <a:rPr lang="de-DE" sz="2100" dirty="0"/>
              <a:t>Individualismus</a:t>
            </a:r>
          </a:p>
          <a:p>
            <a:r>
              <a:rPr lang="de-DE" sz="2100" dirty="0"/>
              <a:t>Änderungen im Lebensumfeld</a:t>
            </a:r>
          </a:p>
          <a:p>
            <a:r>
              <a:rPr lang="de-DE" sz="2100" dirty="0"/>
              <a:t>Distanz</a:t>
            </a:r>
          </a:p>
          <a:p>
            <a:endParaRPr lang="de-DE" dirty="0"/>
          </a:p>
        </p:txBody>
      </p:sp>
    </p:spTree>
    <p:extLst>
      <p:ext uri="{BB962C8B-B14F-4D97-AF65-F5344CB8AC3E}">
        <p14:creationId xmlns:p14="http://schemas.microsoft.com/office/powerpoint/2010/main" val="1470070277"/>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263DEAEF-1637-4FDA-BE0C-BD65E5165450}" type="datetime1">
              <a:rPr lang="de-DE" smtClean="0"/>
              <a:pPr/>
              <a:t>16.01.2013</a:t>
            </a:fld>
            <a:endParaRPr lang="de-DE"/>
          </a:p>
        </p:txBody>
      </p:sp>
      <p:sp>
        <p:nvSpPr>
          <p:cNvPr id="3" name="Fußzeilenplatzhalter 2"/>
          <p:cNvSpPr>
            <a:spLocks noGrp="1"/>
          </p:cNvSpPr>
          <p:nvPr>
            <p:ph type="ftr" sz="quarter" idx="11"/>
          </p:nvPr>
        </p:nvSpPr>
        <p:spPr/>
        <p:txBody>
          <a:bodyPr/>
          <a:lstStyle/>
          <a:p>
            <a:r>
              <a:rPr lang="de-DE" smtClean="0"/>
              <a:t>www.gencer-coll.eu</a:t>
            </a:r>
            <a:endParaRPr lang="de-DE" dirty="0"/>
          </a:p>
        </p:txBody>
      </p:sp>
      <p:sp>
        <p:nvSpPr>
          <p:cNvPr id="4" name="Foliennummernplatzhalter 3"/>
          <p:cNvSpPr>
            <a:spLocks noGrp="1"/>
          </p:cNvSpPr>
          <p:nvPr>
            <p:ph type="sldNum" sz="quarter" idx="12"/>
          </p:nvPr>
        </p:nvSpPr>
        <p:spPr/>
        <p:txBody>
          <a:bodyPr/>
          <a:lstStyle/>
          <a:p>
            <a:fld id="{BEE2948E-B6F3-4081-9C2A-A2641D91FEA7}" type="slidenum">
              <a:rPr lang="de-DE" smtClean="0"/>
              <a:pPr/>
              <a:t>92</a:t>
            </a:fld>
            <a:endParaRPr lang="de-DE"/>
          </a:p>
        </p:txBody>
      </p:sp>
      <p:sp>
        <p:nvSpPr>
          <p:cNvPr id="5" name="Titel 4"/>
          <p:cNvSpPr>
            <a:spLocks noGrp="1"/>
          </p:cNvSpPr>
          <p:nvPr>
            <p:ph type="title"/>
          </p:nvPr>
        </p:nvSpPr>
        <p:spPr/>
        <p:txBody>
          <a:bodyPr/>
          <a:lstStyle/>
          <a:p>
            <a:r>
              <a:rPr lang="de-DE" sz="2100" i="1" dirty="0"/>
              <a:t>Interkulturelle Kompetenz und Rhetorik bei Vertragsverhandlungen </a:t>
            </a:r>
            <a:r>
              <a:rPr lang="de-DE" sz="2100" i="1" dirty="0" smtClean="0"/>
              <a:t>IV</a:t>
            </a:r>
            <a:endParaRPr lang="de-DE" sz="2100" i="1" dirty="0"/>
          </a:p>
        </p:txBody>
      </p:sp>
      <p:sp>
        <p:nvSpPr>
          <p:cNvPr id="6" name="Inhaltsplatzhalter 5"/>
          <p:cNvSpPr>
            <a:spLocks noGrp="1"/>
          </p:cNvSpPr>
          <p:nvPr>
            <p:ph sz="half" idx="1"/>
          </p:nvPr>
        </p:nvSpPr>
        <p:spPr/>
        <p:txBody>
          <a:bodyPr/>
          <a:lstStyle/>
          <a:p>
            <a:endParaRPr lang="de-DE" dirty="0" smtClean="0"/>
          </a:p>
          <a:p>
            <a:r>
              <a:rPr lang="de-DE" sz="2100" b="1" dirty="0" smtClean="0"/>
              <a:t>Beispiel 1:</a:t>
            </a:r>
          </a:p>
          <a:p>
            <a:pPr marL="0" indent="0">
              <a:buNone/>
            </a:pPr>
            <a:endParaRPr lang="de-DE" sz="2100" dirty="0" smtClean="0"/>
          </a:p>
          <a:p>
            <a:pPr marL="0" indent="0">
              <a:buNone/>
            </a:pPr>
            <a:r>
              <a:rPr lang="de-DE" sz="2100" dirty="0" smtClean="0"/>
              <a:t>Gewöhnlich </a:t>
            </a:r>
            <a:r>
              <a:rPr lang="de-DE" sz="2100" dirty="0"/>
              <a:t>bringen japanische Geschäftsleute ihre Unzufriedenheit gegenüber </a:t>
            </a:r>
            <a:r>
              <a:rPr lang="de-DE" sz="2100" dirty="0" smtClean="0"/>
              <a:t>einer Mangelleistung </a:t>
            </a:r>
            <a:r>
              <a:rPr lang="de-DE" sz="2100" dirty="0"/>
              <a:t>sehr vorsichtig zum Ausdruck; oft ist dies für den Deutschen, der die Konfrontation mit sachlicher und konstruktiver Kritik gar positiv bewertet, kaum erkennbar. Eine Abkühlung der Geschäftsverhältnisse wird für den Deutschen nicht vorhersehbar, wenn er nach einer dermaßen zurückhaltenden Reaktion nicht mit solchen Folgen rechnet. </a:t>
            </a:r>
          </a:p>
        </p:txBody>
      </p:sp>
    </p:spTree>
    <p:extLst>
      <p:ext uri="{BB962C8B-B14F-4D97-AF65-F5344CB8AC3E}">
        <p14:creationId xmlns:p14="http://schemas.microsoft.com/office/powerpoint/2010/main" val="2987966783"/>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263DEAEF-1637-4FDA-BE0C-BD65E5165450}" type="datetime1">
              <a:rPr lang="de-DE" smtClean="0"/>
              <a:pPr/>
              <a:t>16.01.2013</a:t>
            </a:fld>
            <a:endParaRPr lang="de-DE"/>
          </a:p>
        </p:txBody>
      </p:sp>
      <p:sp>
        <p:nvSpPr>
          <p:cNvPr id="3" name="Fußzeilenplatzhalter 2"/>
          <p:cNvSpPr>
            <a:spLocks noGrp="1"/>
          </p:cNvSpPr>
          <p:nvPr>
            <p:ph type="ftr" sz="quarter" idx="11"/>
          </p:nvPr>
        </p:nvSpPr>
        <p:spPr/>
        <p:txBody>
          <a:bodyPr/>
          <a:lstStyle/>
          <a:p>
            <a:r>
              <a:rPr lang="de-DE" smtClean="0"/>
              <a:t>www.gencer-coll.eu</a:t>
            </a:r>
            <a:endParaRPr lang="de-DE" dirty="0"/>
          </a:p>
        </p:txBody>
      </p:sp>
      <p:sp>
        <p:nvSpPr>
          <p:cNvPr id="4" name="Foliennummernplatzhalter 3"/>
          <p:cNvSpPr>
            <a:spLocks noGrp="1"/>
          </p:cNvSpPr>
          <p:nvPr>
            <p:ph type="sldNum" sz="quarter" idx="12"/>
          </p:nvPr>
        </p:nvSpPr>
        <p:spPr/>
        <p:txBody>
          <a:bodyPr/>
          <a:lstStyle/>
          <a:p>
            <a:fld id="{BEE2948E-B6F3-4081-9C2A-A2641D91FEA7}" type="slidenum">
              <a:rPr lang="de-DE" smtClean="0"/>
              <a:pPr/>
              <a:t>93</a:t>
            </a:fld>
            <a:endParaRPr lang="de-DE"/>
          </a:p>
        </p:txBody>
      </p:sp>
      <p:sp>
        <p:nvSpPr>
          <p:cNvPr id="5" name="Titel 4"/>
          <p:cNvSpPr>
            <a:spLocks noGrp="1"/>
          </p:cNvSpPr>
          <p:nvPr>
            <p:ph type="title"/>
          </p:nvPr>
        </p:nvSpPr>
        <p:spPr/>
        <p:txBody>
          <a:bodyPr/>
          <a:lstStyle/>
          <a:p>
            <a:r>
              <a:rPr lang="de-DE" sz="2100" i="1" dirty="0"/>
              <a:t>Interkulturelle Kompetenz und Rhetorik bei Vertragsverhandlungen </a:t>
            </a:r>
            <a:r>
              <a:rPr lang="de-DE" sz="2100" i="1" dirty="0" smtClean="0"/>
              <a:t>V</a:t>
            </a:r>
            <a:r>
              <a:rPr lang="de-DE" dirty="0" smtClean="0"/>
              <a:t/>
            </a:r>
            <a:br>
              <a:rPr lang="de-DE" dirty="0" smtClean="0"/>
            </a:br>
            <a:r>
              <a:rPr lang="de-DE" dirty="0"/>
              <a:t/>
            </a:r>
            <a:br>
              <a:rPr lang="de-DE" dirty="0"/>
            </a:br>
            <a:endParaRPr lang="de-DE" dirty="0"/>
          </a:p>
        </p:txBody>
      </p:sp>
      <p:sp>
        <p:nvSpPr>
          <p:cNvPr id="6" name="Inhaltsplatzhalter 5"/>
          <p:cNvSpPr>
            <a:spLocks noGrp="1"/>
          </p:cNvSpPr>
          <p:nvPr>
            <p:ph sz="half" idx="1"/>
          </p:nvPr>
        </p:nvSpPr>
        <p:spPr/>
        <p:txBody>
          <a:bodyPr/>
          <a:lstStyle/>
          <a:p>
            <a:endParaRPr lang="de-DE" sz="2200" dirty="0" smtClean="0"/>
          </a:p>
          <a:p>
            <a:r>
              <a:rPr lang="de-DE" sz="2100" b="1" dirty="0" smtClean="0"/>
              <a:t>Beispiel </a:t>
            </a:r>
            <a:r>
              <a:rPr lang="de-DE" sz="2100" b="1" dirty="0"/>
              <a:t>2:</a:t>
            </a:r>
          </a:p>
          <a:p>
            <a:pPr marL="0" lvl="0" indent="0">
              <a:buNone/>
            </a:pPr>
            <a:endParaRPr lang="de-DE" sz="2100" dirty="0"/>
          </a:p>
          <a:p>
            <a:pPr marL="0" lvl="0" indent="0">
              <a:buNone/>
            </a:pPr>
            <a:r>
              <a:rPr lang="de-DE" sz="2100" dirty="0"/>
              <a:t>Wenn der spanische Geschäftspartner zu lange auf seine Entscheidung warten lässt, wird der US-Amerikaner möglicherweise daraus den Schluss ziehen, dass er nicht mehr an einer Zusammenarbeit mit ihm interessiert ist. Diese Schlussfolgerung kann durch den hohen Wert von Zeit in der US-amerikanischen Kultur erklärt werden. Doch sie wird falsch sein, da Zeit von Spaniern nicht als so knapp betrachtet wird wie von US-Amerikanern. </a:t>
            </a:r>
          </a:p>
          <a:p>
            <a:endParaRPr lang="de-DE" sz="2200" dirty="0"/>
          </a:p>
        </p:txBody>
      </p:sp>
    </p:spTree>
    <p:extLst>
      <p:ext uri="{BB962C8B-B14F-4D97-AF65-F5344CB8AC3E}">
        <p14:creationId xmlns:p14="http://schemas.microsoft.com/office/powerpoint/2010/main" val="853184806"/>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263DEAEF-1637-4FDA-BE0C-BD65E5165450}" type="datetime1">
              <a:rPr lang="de-DE" smtClean="0"/>
              <a:pPr/>
              <a:t>16.01.2013</a:t>
            </a:fld>
            <a:endParaRPr lang="de-DE"/>
          </a:p>
        </p:txBody>
      </p:sp>
      <p:sp>
        <p:nvSpPr>
          <p:cNvPr id="3" name="Fußzeilenplatzhalter 2"/>
          <p:cNvSpPr>
            <a:spLocks noGrp="1"/>
          </p:cNvSpPr>
          <p:nvPr>
            <p:ph type="ftr" sz="quarter" idx="11"/>
          </p:nvPr>
        </p:nvSpPr>
        <p:spPr/>
        <p:txBody>
          <a:bodyPr/>
          <a:lstStyle/>
          <a:p>
            <a:r>
              <a:rPr lang="de-DE" smtClean="0"/>
              <a:t>www.gencer-coll.eu</a:t>
            </a:r>
            <a:endParaRPr lang="de-DE" dirty="0"/>
          </a:p>
        </p:txBody>
      </p:sp>
      <p:sp>
        <p:nvSpPr>
          <p:cNvPr id="4" name="Foliennummernplatzhalter 3"/>
          <p:cNvSpPr>
            <a:spLocks noGrp="1"/>
          </p:cNvSpPr>
          <p:nvPr>
            <p:ph type="sldNum" sz="quarter" idx="12"/>
          </p:nvPr>
        </p:nvSpPr>
        <p:spPr/>
        <p:txBody>
          <a:bodyPr/>
          <a:lstStyle/>
          <a:p>
            <a:fld id="{BEE2948E-B6F3-4081-9C2A-A2641D91FEA7}" type="slidenum">
              <a:rPr lang="de-DE" smtClean="0"/>
              <a:pPr/>
              <a:t>94</a:t>
            </a:fld>
            <a:endParaRPr lang="de-DE"/>
          </a:p>
        </p:txBody>
      </p:sp>
      <p:sp>
        <p:nvSpPr>
          <p:cNvPr id="5" name="Titel 4"/>
          <p:cNvSpPr>
            <a:spLocks noGrp="1"/>
          </p:cNvSpPr>
          <p:nvPr>
            <p:ph type="title"/>
          </p:nvPr>
        </p:nvSpPr>
        <p:spPr/>
        <p:txBody>
          <a:bodyPr/>
          <a:lstStyle/>
          <a:p>
            <a:r>
              <a:rPr lang="de-DE" sz="2100" i="1" dirty="0"/>
              <a:t>Interkulturelle Kompetenz und Rhetorik bei Vertragsverhandlungen </a:t>
            </a:r>
            <a:r>
              <a:rPr lang="de-DE" sz="2100" i="1" dirty="0" smtClean="0"/>
              <a:t>VI</a:t>
            </a:r>
            <a:endParaRPr lang="de-DE" sz="2100" i="1" dirty="0"/>
          </a:p>
        </p:txBody>
      </p:sp>
      <p:sp>
        <p:nvSpPr>
          <p:cNvPr id="6" name="Inhaltsplatzhalter 5"/>
          <p:cNvSpPr>
            <a:spLocks noGrp="1"/>
          </p:cNvSpPr>
          <p:nvPr>
            <p:ph sz="half" idx="1"/>
          </p:nvPr>
        </p:nvSpPr>
        <p:spPr/>
        <p:txBody>
          <a:bodyPr/>
          <a:lstStyle/>
          <a:p>
            <a:endParaRPr lang="de-DE" dirty="0" smtClean="0"/>
          </a:p>
          <a:p>
            <a:pPr marL="0" indent="0">
              <a:buNone/>
            </a:pPr>
            <a:r>
              <a:rPr lang="de-DE" sz="2100" dirty="0"/>
              <a:t>Der richtige Umgang mit den Differenzen zwischen den Kulturen wird "interkulturelle Kompetenz" genannt. Toleranz, Wertschätzung, Empathie und Respekt gewinnen hier zentrale Bedeutungen beim Ziel, die andere Kultur nicht nur zu verstehen, sondern dieser auch in deren Sprache zu begegnen. </a:t>
            </a:r>
          </a:p>
        </p:txBody>
      </p:sp>
    </p:spTree>
    <p:extLst>
      <p:ext uri="{BB962C8B-B14F-4D97-AF65-F5344CB8AC3E}">
        <p14:creationId xmlns:p14="http://schemas.microsoft.com/office/powerpoint/2010/main" val="1925983028"/>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263DEAEF-1637-4FDA-BE0C-BD65E5165450}" type="datetime1">
              <a:rPr lang="de-DE" smtClean="0"/>
              <a:pPr/>
              <a:t>16.01.2013</a:t>
            </a:fld>
            <a:endParaRPr lang="de-DE"/>
          </a:p>
        </p:txBody>
      </p:sp>
      <p:sp>
        <p:nvSpPr>
          <p:cNvPr id="3" name="Fußzeilenplatzhalter 2"/>
          <p:cNvSpPr>
            <a:spLocks noGrp="1"/>
          </p:cNvSpPr>
          <p:nvPr>
            <p:ph type="ftr" sz="quarter" idx="11"/>
          </p:nvPr>
        </p:nvSpPr>
        <p:spPr/>
        <p:txBody>
          <a:bodyPr/>
          <a:lstStyle/>
          <a:p>
            <a:r>
              <a:rPr lang="de-DE" smtClean="0"/>
              <a:t>www.gencer-coll.eu</a:t>
            </a:r>
            <a:endParaRPr lang="de-DE" dirty="0"/>
          </a:p>
        </p:txBody>
      </p:sp>
      <p:sp>
        <p:nvSpPr>
          <p:cNvPr id="4" name="Foliennummernplatzhalter 3"/>
          <p:cNvSpPr>
            <a:spLocks noGrp="1"/>
          </p:cNvSpPr>
          <p:nvPr>
            <p:ph type="sldNum" sz="quarter" idx="12"/>
          </p:nvPr>
        </p:nvSpPr>
        <p:spPr/>
        <p:txBody>
          <a:bodyPr/>
          <a:lstStyle/>
          <a:p>
            <a:fld id="{BEE2948E-B6F3-4081-9C2A-A2641D91FEA7}" type="slidenum">
              <a:rPr lang="de-DE" smtClean="0"/>
              <a:pPr/>
              <a:t>95</a:t>
            </a:fld>
            <a:endParaRPr lang="de-DE"/>
          </a:p>
        </p:txBody>
      </p:sp>
      <p:sp>
        <p:nvSpPr>
          <p:cNvPr id="5" name="Titel 4"/>
          <p:cNvSpPr>
            <a:spLocks noGrp="1"/>
          </p:cNvSpPr>
          <p:nvPr>
            <p:ph type="title"/>
          </p:nvPr>
        </p:nvSpPr>
        <p:spPr/>
        <p:txBody>
          <a:bodyPr/>
          <a:lstStyle/>
          <a:p>
            <a:r>
              <a:rPr lang="de-DE" sz="2100" i="1" dirty="0" smtClean="0"/>
              <a:t>Interkulturelle Kompetenz und Rhetorik bei Vertragsverhandlungen VII</a:t>
            </a:r>
            <a:endParaRPr lang="de-DE" sz="2100" i="1" dirty="0"/>
          </a:p>
        </p:txBody>
      </p:sp>
      <p:sp>
        <p:nvSpPr>
          <p:cNvPr id="6" name="Inhaltsplatzhalter 5"/>
          <p:cNvSpPr>
            <a:spLocks noGrp="1"/>
          </p:cNvSpPr>
          <p:nvPr>
            <p:ph sz="half" idx="1"/>
          </p:nvPr>
        </p:nvSpPr>
        <p:spPr/>
        <p:txBody>
          <a:bodyPr/>
          <a:lstStyle/>
          <a:p>
            <a:endParaRPr lang="de-DE" dirty="0" smtClean="0"/>
          </a:p>
          <a:p>
            <a:pPr marL="0" lvl="0" indent="0">
              <a:buNone/>
            </a:pPr>
            <a:r>
              <a:rPr lang="de-DE" sz="2100" dirty="0"/>
              <a:t>Interkulturelle Kompetenz kann durch Trainings erworben werden. Wichtig sind dabei solche, die neben theoretischen Kenntnissen auch eigene Erfahrungen vermitteln. Erfolgsversprechend dürften sehr wahrscheinlich nur Trainings sein, die von bilingualen Trainern abgehalten werden, die auch in beiden Ländern gelebt haben bzw. leben.</a:t>
            </a:r>
          </a:p>
        </p:txBody>
      </p:sp>
    </p:spTree>
    <p:extLst>
      <p:ext uri="{BB962C8B-B14F-4D97-AF65-F5344CB8AC3E}">
        <p14:creationId xmlns:p14="http://schemas.microsoft.com/office/powerpoint/2010/main" val="210001131"/>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263DEAEF-1637-4FDA-BE0C-BD65E5165450}" type="datetime1">
              <a:rPr lang="de-DE" smtClean="0"/>
              <a:pPr/>
              <a:t>16.01.2013</a:t>
            </a:fld>
            <a:endParaRPr lang="de-DE"/>
          </a:p>
        </p:txBody>
      </p:sp>
      <p:sp>
        <p:nvSpPr>
          <p:cNvPr id="3" name="Fußzeilenplatzhalter 2"/>
          <p:cNvSpPr>
            <a:spLocks noGrp="1"/>
          </p:cNvSpPr>
          <p:nvPr>
            <p:ph type="ftr" sz="quarter" idx="11"/>
          </p:nvPr>
        </p:nvSpPr>
        <p:spPr/>
        <p:txBody>
          <a:bodyPr/>
          <a:lstStyle/>
          <a:p>
            <a:r>
              <a:rPr lang="de-DE" smtClean="0"/>
              <a:t>www.gencer-coll.eu</a:t>
            </a:r>
            <a:endParaRPr lang="de-DE" dirty="0"/>
          </a:p>
        </p:txBody>
      </p:sp>
      <p:sp>
        <p:nvSpPr>
          <p:cNvPr id="4" name="Foliennummernplatzhalter 3"/>
          <p:cNvSpPr>
            <a:spLocks noGrp="1"/>
          </p:cNvSpPr>
          <p:nvPr>
            <p:ph type="sldNum" sz="quarter" idx="12"/>
          </p:nvPr>
        </p:nvSpPr>
        <p:spPr/>
        <p:txBody>
          <a:bodyPr/>
          <a:lstStyle/>
          <a:p>
            <a:fld id="{BEE2948E-B6F3-4081-9C2A-A2641D91FEA7}" type="slidenum">
              <a:rPr lang="de-DE" smtClean="0"/>
              <a:pPr/>
              <a:t>96</a:t>
            </a:fld>
            <a:endParaRPr lang="de-DE"/>
          </a:p>
        </p:txBody>
      </p:sp>
      <p:sp>
        <p:nvSpPr>
          <p:cNvPr id="5" name="Titel 4"/>
          <p:cNvSpPr>
            <a:spLocks noGrp="1"/>
          </p:cNvSpPr>
          <p:nvPr>
            <p:ph type="title"/>
          </p:nvPr>
        </p:nvSpPr>
        <p:spPr/>
        <p:txBody>
          <a:bodyPr/>
          <a:lstStyle/>
          <a:p>
            <a:r>
              <a:rPr lang="de-DE" i="1" dirty="0"/>
              <a:t>Interkulturelle Kompetenz und Rhetorik bei Vertragsverhandlungen </a:t>
            </a:r>
            <a:r>
              <a:rPr lang="de-DE" i="1" dirty="0" smtClean="0"/>
              <a:t>VIII</a:t>
            </a:r>
            <a:endParaRPr lang="de-DE" i="1" dirty="0"/>
          </a:p>
        </p:txBody>
      </p:sp>
      <p:sp>
        <p:nvSpPr>
          <p:cNvPr id="6" name="Inhaltsplatzhalter 5"/>
          <p:cNvSpPr>
            <a:spLocks noGrp="1"/>
          </p:cNvSpPr>
          <p:nvPr>
            <p:ph sz="half" idx="1"/>
          </p:nvPr>
        </p:nvSpPr>
        <p:spPr/>
        <p:txBody>
          <a:bodyPr/>
          <a:lstStyle/>
          <a:p>
            <a:endParaRPr lang="de-DE" dirty="0" smtClean="0"/>
          </a:p>
          <a:p>
            <a:pPr marL="0" lvl="0" indent="0">
              <a:buNone/>
            </a:pPr>
            <a:r>
              <a:rPr lang="de-DE" sz="2100" dirty="0"/>
              <a:t>Interkulturelle Kompetenz kann durch Trainings erworben werden. Wichtig sind dabei solche, die neben theoretischen Kenntnissen auch eigene Erfahrungen vermitteln. Erfolgsversprechend dürften sehr wahrscheinlich nur Trainings sein, die von bilingualen Trainern abgehalten werden, die auch in beiden Ländern gelebt haben bzw. leben.</a:t>
            </a:r>
          </a:p>
        </p:txBody>
      </p:sp>
    </p:spTree>
    <p:extLst>
      <p:ext uri="{BB962C8B-B14F-4D97-AF65-F5344CB8AC3E}">
        <p14:creationId xmlns:p14="http://schemas.microsoft.com/office/powerpoint/2010/main" val="107867819"/>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263DEAEF-1637-4FDA-BE0C-BD65E5165450}" type="datetime1">
              <a:rPr lang="de-DE" smtClean="0"/>
              <a:pPr/>
              <a:t>16.01.2013</a:t>
            </a:fld>
            <a:endParaRPr lang="de-DE"/>
          </a:p>
        </p:txBody>
      </p:sp>
      <p:sp>
        <p:nvSpPr>
          <p:cNvPr id="3" name="Fußzeilenplatzhalter 2"/>
          <p:cNvSpPr>
            <a:spLocks noGrp="1"/>
          </p:cNvSpPr>
          <p:nvPr>
            <p:ph type="ftr" sz="quarter" idx="11"/>
          </p:nvPr>
        </p:nvSpPr>
        <p:spPr/>
        <p:txBody>
          <a:bodyPr/>
          <a:lstStyle/>
          <a:p>
            <a:r>
              <a:rPr lang="de-DE" smtClean="0"/>
              <a:t>www.gencer-coll.eu</a:t>
            </a:r>
            <a:endParaRPr lang="de-DE" dirty="0"/>
          </a:p>
        </p:txBody>
      </p:sp>
      <p:sp>
        <p:nvSpPr>
          <p:cNvPr id="4" name="Foliennummernplatzhalter 3"/>
          <p:cNvSpPr>
            <a:spLocks noGrp="1"/>
          </p:cNvSpPr>
          <p:nvPr>
            <p:ph type="sldNum" sz="quarter" idx="12"/>
          </p:nvPr>
        </p:nvSpPr>
        <p:spPr/>
        <p:txBody>
          <a:bodyPr/>
          <a:lstStyle/>
          <a:p>
            <a:fld id="{BEE2948E-B6F3-4081-9C2A-A2641D91FEA7}" type="slidenum">
              <a:rPr lang="de-DE" smtClean="0"/>
              <a:pPr/>
              <a:t>97</a:t>
            </a:fld>
            <a:endParaRPr lang="de-DE"/>
          </a:p>
        </p:txBody>
      </p:sp>
      <p:sp>
        <p:nvSpPr>
          <p:cNvPr id="5" name="Titel 4"/>
          <p:cNvSpPr>
            <a:spLocks noGrp="1"/>
          </p:cNvSpPr>
          <p:nvPr>
            <p:ph type="title"/>
          </p:nvPr>
        </p:nvSpPr>
        <p:spPr/>
        <p:txBody>
          <a:bodyPr/>
          <a:lstStyle/>
          <a:p>
            <a:r>
              <a:rPr lang="de-DE" sz="2100" i="1" dirty="0"/>
              <a:t>Interkulturelle Kompetenz und Rhetorik bei Vertragsverhandlungen </a:t>
            </a:r>
            <a:r>
              <a:rPr lang="de-DE" sz="2100" i="1" dirty="0" smtClean="0"/>
              <a:t>IX</a:t>
            </a:r>
            <a:endParaRPr lang="de-DE" sz="2100" i="1" dirty="0"/>
          </a:p>
        </p:txBody>
      </p:sp>
      <p:sp>
        <p:nvSpPr>
          <p:cNvPr id="6" name="Inhaltsplatzhalter 5"/>
          <p:cNvSpPr>
            <a:spLocks noGrp="1"/>
          </p:cNvSpPr>
          <p:nvPr>
            <p:ph sz="half" idx="1"/>
          </p:nvPr>
        </p:nvSpPr>
        <p:spPr>
          <a:xfrm>
            <a:off x="251520" y="1988840"/>
            <a:ext cx="7200802" cy="4032448"/>
          </a:xfrm>
        </p:spPr>
        <p:txBody>
          <a:bodyPr/>
          <a:lstStyle/>
          <a:p>
            <a:pPr marL="0" indent="0">
              <a:buNone/>
            </a:pPr>
            <a:endParaRPr lang="de-DE" sz="2100" b="1" dirty="0" smtClean="0"/>
          </a:p>
          <a:p>
            <a:pPr marL="0" indent="0">
              <a:buNone/>
            </a:pPr>
            <a:r>
              <a:rPr lang="de-DE" sz="2100" b="1" dirty="0" smtClean="0"/>
              <a:t>Soziale </a:t>
            </a:r>
            <a:r>
              <a:rPr lang="de-DE" sz="2100" b="1" dirty="0" smtClean="0"/>
              <a:t>Kulturaspekte und kulturspezifische Verhaltensmuster</a:t>
            </a:r>
          </a:p>
          <a:p>
            <a:pPr marL="0" lvl="0" indent="0">
              <a:buNone/>
            </a:pPr>
            <a:endParaRPr lang="de-DE" sz="2100" dirty="0" smtClean="0"/>
          </a:p>
          <a:p>
            <a:pPr>
              <a:buFont typeface="Arial"/>
              <a:buChar char="•"/>
            </a:pPr>
            <a:r>
              <a:rPr lang="de-DE" sz="2100" dirty="0"/>
              <a:t>Hohe Machtdistanz (Power </a:t>
            </a:r>
            <a:r>
              <a:rPr lang="de-DE" sz="2100" dirty="0" err="1"/>
              <a:t>Distance</a:t>
            </a:r>
            <a:r>
              <a:rPr lang="de-DE" sz="2100" dirty="0"/>
              <a:t> Index - PDI)</a:t>
            </a:r>
          </a:p>
          <a:p>
            <a:pPr>
              <a:buFont typeface="Arial"/>
              <a:buChar char="•"/>
            </a:pPr>
            <a:r>
              <a:rPr lang="de-DE" sz="2100" dirty="0"/>
              <a:t>Niedriger Individualismus zum hohen Kollektivismus (</a:t>
            </a:r>
            <a:r>
              <a:rPr lang="de-DE" sz="2100" dirty="0" err="1"/>
              <a:t>Individualism</a:t>
            </a:r>
            <a:r>
              <a:rPr lang="de-DE" sz="2100" dirty="0"/>
              <a:t> - IDV)</a:t>
            </a:r>
          </a:p>
          <a:p>
            <a:pPr>
              <a:buFont typeface="Arial"/>
              <a:buChar char="•"/>
            </a:pPr>
            <a:r>
              <a:rPr lang="de-DE" sz="2100" dirty="0"/>
              <a:t>Niedrige Maskulinität zu hoher </a:t>
            </a:r>
            <a:r>
              <a:rPr lang="de-DE" sz="2100" dirty="0" err="1"/>
              <a:t>Feminität</a:t>
            </a:r>
            <a:r>
              <a:rPr lang="de-DE" sz="2100" dirty="0"/>
              <a:t> (MAS)</a:t>
            </a:r>
          </a:p>
          <a:p>
            <a:pPr>
              <a:buFont typeface="Arial"/>
              <a:buChar char="•"/>
            </a:pPr>
            <a:r>
              <a:rPr lang="de-DE" sz="2100" dirty="0"/>
              <a:t>Niedrige Risikobereitschaft zu hoher Unsicherheitsvermeidung (</a:t>
            </a:r>
            <a:r>
              <a:rPr lang="de-DE" sz="2100" dirty="0" err="1"/>
              <a:t>Uncertainty</a:t>
            </a:r>
            <a:r>
              <a:rPr lang="de-DE" sz="2100" dirty="0"/>
              <a:t> </a:t>
            </a:r>
            <a:r>
              <a:rPr lang="de-DE" sz="2100" dirty="0" err="1"/>
              <a:t>Avoidance</a:t>
            </a:r>
            <a:r>
              <a:rPr lang="de-DE" sz="2100" dirty="0"/>
              <a:t> Index - UAI)</a:t>
            </a:r>
          </a:p>
          <a:p>
            <a:pPr>
              <a:buFont typeface="Arial"/>
              <a:buChar char="•"/>
            </a:pPr>
            <a:r>
              <a:rPr lang="de-DE" sz="2100" dirty="0"/>
              <a:t>Unbekannte lang- oder kurzfristige Ausrichtung (Long-Term Orientation - LTO</a:t>
            </a:r>
            <a:r>
              <a:rPr lang="de-DE" sz="2100" dirty="0" smtClean="0"/>
              <a:t>)</a:t>
            </a:r>
            <a:endParaRPr lang="de-DE" sz="2100" dirty="0"/>
          </a:p>
        </p:txBody>
      </p:sp>
    </p:spTree>
    <p:extLst>
      <p:ext uri="{BB962C8B-B14F-4D97-AF65-F5344CB8AC3E}">
        <p14:creationId xmlns:p14="http://schemas.microsoft.com/office/powerpoint/2010/main" val="2828569109"/>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263DEAEF-1637-4FDA-BE0C-BD65E5165450}" type="datetime1">
              <a:rPr lang="de-DE" smtClean="0"/>
              <a:pPr/>
              <a:t>16.01.2013</a:t>
            </a:fld>
            <a:endParaRPr lang="de-DE"/>
          </a:p>
        </p:txBody>
      </p:sp>
      <p:sp>
        <p:nvSpPr>
          <p:cNvPr id="3" name="Fußzeilenplatzhalter 2"/>
          <p:cNvSpPr>
            <a:spLocks noGrp="1"/>
          </p:cNvSpPr>
          <p:nvPr>
            <p:ph type="ftr" sz="quarter" idx="11"/>
          </p:nvPr>
        </p:nvSpPr>
        <p:spPr/>
        <p:txBody>
          <a:bodyPr/>
          <a:lstStyle/>
          <a:p>
            <a:r>
              <a:rPr lang="de-DE" smtClean="0"/>
              <a:t>www.gencer-coll.eu</a:t>
            </a:r>
            <a:endParaRPr lang="de-DE" dirty="0"/>
          </a:p>
        </p:txBody>
      </p:sp>
      <p:sp>
        <p:nvSpPr>
          <p:cNvPr id="4" name="Foliennummernplatzhalter 3"/>
          <p:cNvSpPr>
            <a:spLocks noGrp="1"/>
          </p:cNvSpPr>
          <p:nvPr>
            <p:ph type="sldNum" sz="quarter" idx="12"/>
          </p:nvPr>
        </p:nvSpPr>
        <p:spPr/>
        <p:txBody>
          <a:bodyPr/>
          <a:lstStyle/>
          <a:p>
            <a:fld id="{BEE2948E-B6F3-4081-9C2A-A2641D91FEA7}" type="slidenum">
              <a:rPr lang="de-DE" smtClean="0"/>
              <a:pPr/>
              <a:t>98</a:t>
            </a:fld>
            <a:endParaRPr lang="de-DE"/>
          </a:p>
        </p:txBody>
      </p:sp>
      <p:sp>
        <p:nvSpPr>
          <p:cNvPr id="5" name="Titel 4"/>
          <p:cNvSpPr>
            <a:spLocks noGrp="1"/>
          </p:cNvSpPr>
          <p:nvPr>
            <p:ph type="title"/>
          </p:nvPr>
        </p:nvSpPr>
        <p:spPr/>
        <p:txBody>
          <a:bodyPr/>
          <a:lstStyle/>
          <a:p>
            <a:r>
              <a:rPr lang="de-DE" dirty="0"/>
              <a:t>Interkulturelle Kompetenz und Rhetorik bei Vertragsverhandlungen </a:t>
            </a:r>
            <a:r>
              <a:rPr lang="de-DE" dirty="0" smtClean="0"/>
              <a:t>X</a:t>
            </a:r>
            <a:endParaRPr lang="de-DE" dirty="0"/>
          </a:p>
        </p:txBody>
      </p:sp>
      <p:sp>
        <p:nvSpPr>
          <p:cNvPr id="6" name="Inhaltsplatzhalter 5"/>
          <p:cNvSpPr>
            <a:spLocks noGrp="1"/>
          </p:cNvSpPr>
          <p:nvPr>
            <p:ph sz="half" idx="1"/>
          </p:nvPr>
        </p:nvSpPr>
        <p:spPr/>
        <p:txBody>
          <a:bodyPr/>
          <a:lstStyle/>
          <a:p>
            <a:endParaRPr lang="de-DE" dirty="0" smtClean="0"/>
          </a:p>
          <a:p>
            <a:pPr marL="0" indent="0">
              <a:buNone/>
            </a:pPr>
            <a:r>
              <a:rPr lang="de-DE" sz="2200" b="1" dirty="0" smtClean="0"/>
              <a:t>Sprache und Kommunikation</a:t>
            </a:r>
          </a:p>
          <a:p>
            <a:pPr marL="0" indent="0">
              <a:buNone/>
            </a:pPr>
            <a:endParaRPr lang="de-DE" sz="2200" b="1" dirty="0"/>
          </a:p>
          <a:p>
            <a:pPr>
              <a:buFont typeface="Arial"/>
              <a:buChar char="•"/>
            </a:pPr>
            <a:r>
              <a:rPr lang="de-DE" sz="2000" dirty="0"/>
              <a:t>keine Erwartung gegenüber Ausländern auf türkische Sprachenkenntnisse</a:t>
            </a:r>
          </a:p>
          <a:p>
            <a:pPr>
              <a:buFont typeface="Arial"/>
              <a:buChar char="•"/>
            </a:pPr>
            <a:r>
              <a:rPr lang="de-DE" sz="2000" dirty="0"/>
              <a:t>Türken sind gute Zuhörer und lernwillig</a:t>
            </a:r>
          </a:p>
          <a:p>
            <a:pPr>
              <a:buFont typeface="Arial"/>
              <a:buChar char="•"/>
            </a:pPr>
            <a:r>
              <a:rPr lang="de-DE" sz="2000" dirty="0"/>
              <a:t>Höflichkeit und Respekt genießen hohen Rang, Offenheit und direkte Konfrontation sind mit Vorsicht einzuführen</a:t>
            </a:r>
          </a:p>
          <a:p>
            <a:pPr>
              <a:buFont typeface="Arial"/>
              <a:buChar char="•"/>
            </a:pPr>
            <a:r>
              <a:rPr lang="de-DE" sz="2000" dirty="0"/>
              <a:t>ein "Nein" wird nicht ausgesprochen; eine Ablehnung sollte mit Bedauern und Begründung erläutert werden</a:t>
            </a:r>
          </a:p>
          <a:p>
            <a:pPr>
              <a:buFont typeface="Arial"/>
              <a:buChar char="•"/>
            </a:pPr>
            <a:r>
              <a:rPr lang="de-DE" sz="2000" dirty="0"/>
              <a:t>bei Einhaltung dieser Regeln professionelle und vor allem aber auch freundliche und herzliche Gesprächsatmosphäre</a:t>
            </a:r>
          </a:p>
          <a:p>
            <a:pPr marL="0" indent="0">
              <a:buNone/>
            </a:pPr>
            <a:endParaRPr lang="de-DE" sz="2200" dirty="0"/>
          </a:p>
        </p:txBody>
      </p:sp>
    </p:spTree>
    <p:extLst>
      <p:ext uri="{BB962C8B-B14F-4D97-AF65-F5344CB8AC3E}">
        <p14:creationId xmlns:p14="http://schemas.microsoft.com/office/powerpoint/2010/main" val="3697716096"/>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263DEAEF-1637-4FDA-BE0C-BD65E5165450}" type="datetime1">
              <a:rPr lang="de-DE" smtClean="0"/>
              <a:pPr/>
              <a:t>16.01.2013</a:t>
            </a:fld>
            <a:endParaRPr lang="de-DE"/>
          </a:p>
        </p:txBody>
      </p:sp>
      <p:sp>
        <p:nvSpPr>
          <p:cNvPr id="3" name="Fußzeilenplatzhalter 2"/>
          <p:cNvSpPr>
            <a:spLocks noGrp="1"/>
          </p:cNvSpPr>
          <p:nvPr>
            <p:ph type="ftr" sz="quarter" idx="11"/>
          </p:nvPr>
        </p:nvSpPr>
        <p:spPr/>
        <p:txBody>
          <a:bodyPr/>
          <a:lstStyle/>
          <a:p>
            <a:r>
              <a:rPr lang="de-DE" smtClean="0"/>
              <a:t>www.gencer-coll.eu</a:t>
            </a:r>
            <a:endParaRPr lang="de-DE" dirty="0"/>
          </a:p>
        </p:txBody>
      </p:sp>
      <p:sp>
        <p:nvSpPr>
          <p:cNvPr id="4" name="Foliennummernplatzhalter 3"/>
          <p:cNvSpPr>
            <a:spLocks noGrp="1"/>
          </p:cNvSpPr>
          <p:nvPr>
            <p:ph type="sldNum" sz="quarter" idx="12"/>
          </p:nvPr>
        </p:nvSpPr>
        <p:spPr/>
        <p:txBody>
          <a:bodyPr/>
          <a:lstStyle/>
          <a:p>
            <a:fld id="{BEE2948E-B6F3-4081-9C2A-A2641D91FEA7}" type="slidenum">
              <a:rPr lang="de-DE" smtClean="0"/>
              <a:pPr/>
              <a:t>99</a:t>
            </a:fld>
            <a:endParaRPr lang="de-DE"/>
          </a:p>
        </p:txBody>
      </p:sp>
      <p:sp>
        <p:nvSpPr>
          <p:cNvPr id="5" name="Titel 4"/>
          <p:cNvSpPr>
            <a:spLocks noGrp="1"/>
          </p:cNvSpPr>
          <p:nvPr>
            <p:ph type="title"/>
          </p:nvPr>
        </p:nvSpPr>
        <p:spPr/>
        <p:txBody>
          <a:bodyPr/>
          <a:lstStyle/>
          <a:p>
            <a:r>
              <a:rPr lang="de-DE" dirty="0"/>
              <a:t>Interkulturelle Kompetenz und Rhetorik bei Vertragsverhandlungen </a:t>
            </a:r>
            <a:r>
              <a:rPr lang="de-DE" dirty="0" smtClean="0"/>
              <a:t>XI</a:t>
            </a:r>
            <a:endParaRPr lang="de-DE" dirty="0"/>
          </a:p>
        </p:txBody>
      </p:sp>
      <p:sp>
        <p:nvSpPr>
          <p:cNvPr id="6" name="Inhaltsplatzhalter 5"/>
          <p:cNvSpPr>
            <a:spLocks noGrp="1"/>
          </p:cNvSpPr>
          <p:nvPr>
            <p:ph sz="half" idx="1"/>
          </p:nvPr>
        </p:nvSpPr>
        <p:spPr/>
        <p:txBody>
          <a:bodyPr/>
          <a:lstStyle/>
          <a:p>
            <a:endParaRPr lang="de-DE" dirty="0" smtClean="0"/>
          </a:p>
          <a:p>
            <a:pPr marL="0" indent="0">
              <a:buNone/>
            </a:pPr>
            <a:r>
              <a:rPr lang="de-DE" sz="2100" b="1" dirty="0" smtClean="0"/>
              <a:t>Die türkische Sprache</a:t>
            </a:r>
          </a:p>
          <a:p>
            <a:pPr marL="0" indent="0">
              <a:buNone/>
            </a:pPr>
            <a:endParaRPr lang="de-DE" sz="2200" b="1" dirty="0"/>
          </a:p>
          <a:p>
            <a:pPr>
              <a:buFont typeface="Arial"/>
              <a:buChar char="•"/>
            </a:pPr>
            <a:r>
              <a:rPr lang="de-DE" sz="1750" dirty="0"/>
              <a:t>Türkisch gehört zu den ural-altaischen, hier zu den Turksprachen</a:t>
            </a:r>
          </a:p>
          <a:p>
            <a:pPr>
              <a:buFont typeface="Arial"/>
              <a:buChar char="•"/>
            </a:pPr>
            <a:r>
              <a:rPr lang="de-DE" sz="1750" dirty="0"/>
              <a:t>starke Beeinflussung in verschiedenen Entwicklungsepochen durch das Arabische, Persische, Neugriechische, Lateinische, Italienische und im technischen Bereich durch das Französische</a:t>
            </a:r>
          </a:p>
          <a:p>
            <a:pPr>
              <a:buFont typeface="Arial"/>
              <a:buChar char="•"/>
            </a:pPr>
            <a:r>
              <a:rPr lang="de-DE" sz="1750" dirty="0"/>
              <a:t>kein grammatikalisches Geschlecht, keine bestimmten Artikel</a:t>
            </a:r>
          </a:p>
          <a:p>
            <a:pPr>
              <a:buFont typeface="Arial"/>
              <a:buChar char="•"/>
            </a:pPr>
            <a:r>
              <a:rPr lang="de-DE" sz="1750" dirty="0"/>
              <a:t>Subjekt-Prädikat-Objekt im Indogermanischen, SOP im Türkischen</a:t>
            </a:r>
          </a:p>
          <a:p>
            <a:pPr>
              <a:buFont typeface="Arial"/>
              <a:buChar char="•"/>
            </a:pPr>
            <a:r>
              <a:rPr lang="de-DE" sz="1750" dirty="0"/>
              <a:t>keine Prädikate, Satz- und </a:t>
            </a:r>
            <a:r>
              <a:rPr lang="de-DE" sz="1750" dirty="0" err="1"/>
              <a:t>Wortbau</a:t>
            </a:r>
            <a:r>
              <a:rPr lang="de-DE" sz="1750" dirty="0"/>
              <a:t> durch Suffixe (Wortanhängsel)</a:t>
            </a:r>
          </a:p>
          <a:p>
            <a:pPr>
              <a:buFont typeface="Arial"/>
              <a:buChar char="•"/>
            </a:pPr>
            <a:r>
              <a:rPr lang="de-DE" sz="1750" dirty="0"/>
              <a:t>Alphabet besteht aus 29 lateinischen Buchstaben mit vier Sonderzeichen: ç (</a:t>
            </a:r>
            <a:r>
              <a:rPr lang="de-DE" sz="1750" dirty="0" err="1"/>
              <a:t>tsch</a:t>
            </a:r>
            <a:r>
              <a:rPr lang="de-DE" sz="1750" dirty="0"/>
              <a:t>), ş (</a:t>
            </a:r>
            <a:r>
              <a:rPr lang="de-DE" sz="1750" dirty="0" err="1"/>
              <a:t>sch</a:t>
            </a:r>
            <a:r>
              <a:rPr lang="de-DE" sz="1750" dirty="0"/>
              <a:t>), ı (fremder Vokal), ğ (folgt Vokal und verlängert diesen)</a:t>
            </a:r>
          </a:p>
          <a:p>
            <a:pPr>
              <a:buFont typeface="Arial"/>
              <a:buChar char="•"/>
            </a:pPr>
            <a:r>
              <a:rPr lang="de-DE" sz="1750" dirty="0"/>
              <a:t>sehr blumige Sprache mit Bildern</a:t>
            </a:r>
          </a:p>
          <a:p>
            <a:pPr marL="0" indent="0">
              <a:buNone/>
            </a:pPr>
            <a:endParaRPr lang="de-DE" sz="2200" dirty="0"/>
          </a:p>
        </p:txBody>
      </p:sp>
    </p:spTree>
    <p:extLst>
      <p:ext uri="{BB962C8B-B14F-4D97-AF65-F5344CB8AC3E}">
        <p14:creationId xmlns:p14="http://schemas.microsoft.com/office/powerpoint/2010/main" val="1747853013"/>
      </p:ext>
    </p:extLst>
  </p:cSld>
  <p:clrMapOvr>
    <a:masterClrMapping/>
  </p:clrMapOvr>
</p:sld>
</file>

<file path=ppt/theme/theme1.xml><?xml version="1.0" encoding="utf-8"?>
<a:theme xmlns:a="http://schemas.openxmlformats.org/drawingml/2006/main" name="Larissa-Design">
  <a:themeElements>
    <a:clrScheme name="Benutzerdefiniert 1">
      <a:dk1>
        <a:srgbClr val="353330"/>
      </a:dk1>
      <a:lt1>
        <a:srgbClr val="F9F4E6"/>
      </a:lt1>
      <a:dk2>
        <a:srgbClr val="353330"/>
      </a:dk2>
      <a:lt2>
        <a:srgbClr val="F2ECE0"/>
      </a:lt2>
      <a:accent1>
        <a:srgbClr val="761617"/>
      </a:accent1>
      <a:accent2>
        <a:srgbClr val="00B0F0"/>
      </a:accent2>
      <a:accent3>
        <a:srgbClr val="92D050"/>
      </a:accent3>
      <a:accent4>
        <a:srgbClr val="FFC000"/>
      </a:accent4>
      <a:accent5>
        <a:srgbClr val="7030A0"/>
      </a:accent5>
      <a:accent6>
        <a:srgbClr val="002060"/>
      </a:accent6>
      <a:hlink>
        <a:srgbClr val="002060"/>
      </a:hlink>
      <a:folHlink>
        <a:srgbClr val="002060"/>
      </a:folHlink>
    </a:clrScheme>
    <a:fontScheme name="gc_text">
      <a:majorFont>
        <a:latin typeface="TurkishHlv"/>
        <a:ea typeface=""/>
        <a:cs typeface=""/>
      </a:majorFont>
      <a:minorFont>
        <a:latin typeface="TurkishHlv"/>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8424</Words>
  <Application>Microsoft Office PowerPoint</Application>
  <PresentationFormat>Bildschirmpräsentation (4:3)</PresentationFormat>
  <Paragraphs>1505</Paragraphs>
  <Slides>171</Slides>
  <Notes>1</Notes>
  <HiddenSlides>0</HiddenSlides>
  <MMClips>1</MMClips>
  <ScaleCrop>false</ScaleCrop>
  <HeadingPairs>
    <vt:vector size="4" baseType="variant">
      <vt:variant>
        <vt:lpstr>Design</vt:lpstr>
      </vt:variant>
      <vt:variant>
        <vt:i4>1</vt:i4>
      </vt:variant>
      <vt:variant>
        <vt:lpstr>Folientitel</vt:lpstr>
      </vt:variant>
      <vt:variant>
        <vt:i4>171</vt:i4>
      </vt:variant>
    </vt:vector>
  </HeadingPairs>
  <TitlesOfParts>
    <vt:vector size="172" baseType="lpstr">
      <vt:lpstr>Larissa-Design</vt:lpstr>
      <vt:lpstr>     IHK Schwaben Spezial:                 Türkei</vt:lpstr>
      <vt:lpstr>Werbefilm „Invest in Turkey“ (www.invest.gov.tr)</vt:lpstr>
      <vt:lpstr>PowerPoint-Präsentation</vt:lpstr>
      <vt:lpstr>PowerPoint-Präsentation</vt:lpstr>
      <vt:lpstr>Einführung: Türkische Wirtschaft I </vt:lpstr>
      <vt:lpstr>Einführung: Türkische Wirtschaft II</vt:lpstr>
      <vt:lpstr>Einführung: Türkische Wirtschaft III </vt:lpstr>
      <vt:lpstr>Einführung: EU-Beitrittsverhandlungen mit der Türkei</vt:lpstr>
      <vt:lpstr>Einführung: Europäische Zollunion mit der Türkei</vt:lpstr>
      <vt:lpstr>Grundlagen des türkischen Rechts I</vt:lpstr>
      <vt:lpstr>Grundlagen türkischen Rechts II: Investitionen  </vt:lpstr>
      <vt:lpstr>Grundlagen türkischen Rechts III: Investitionen II</vt:lpstr>
      <vt:lpstr>Grundlagen türkischen Rechts IV: Investitionen III</vt:lpstr>
      <vt:lpstr>Grundlagen türkischen Rechts V: Investitionen IV</vt:lpstr>
      <vt:lpstr>Grundlagen türkischen Rechts VI: Investitionen V</vt:lpstr>
      <vt:lpstr>Grundlagen türkischen Rechts VII: Investitionen VI</vt:lpstr>
      <vt:lpstr>Grundlagen türkischen Rechts VIII: Investitionen VII</vt:lpstr>
      <vt:lpstr>Grundlagen türkischen Rechts IX: Investitionen VIII</vt:lpstr>
      <vt:lpstr>Grundlagen türkischen Rechts X: Investitionen IX</vt:lpstr>
      <vt:lpstr>Grundlagen türkischen Rechts XI: Investitionen X</vt:lpstr>
      <vt:lpstr>Grundlagen türkischen Rechts XII: Investitionen XI</vt:lpstr>
      <vt:lpstr>Grundlagen türkischen Rechts XIII: Investitionen XII</vt:lpstr>
      <vt:lpstr>Grundlagen türkischen Rechts XIV: Reformen I</vt:lpstr>
      <vt:lpstr>Grundlagen türkischen Rechts XV: Reformen II</vt:lpstr>
      <vt:lpstr>Grundlagen türkischen Rechts XVI: Reformen III</vt:lpstr>
      <vt:lpstr>Grundlagen türkischen Rechts XVII: Reformen IV</vt:lpstr>
      <vt:lpstr>Türkisches Vertragsrecht I</vt:lpstr>
      <vt:lpstr>Türkisches Vertragsrecht II</vt:lpstr>
      <vt:lpstr>Türkisches Vertragsrecht III</vt:lpstr>
      <vt:lpstr>Türkisches Vertragsrecht IV</vt:lpstr>
      <vt:lpstr>Türkisches Vertragsrecht V</vt:lpstr>
      <vt:lpstr>Türkisches Vertragsrecht VI</vt:lpstr>
      <vt:lpstr>Türkisches Vertragsrecht VII</vt:lpstr>
      <vt:lpstr>Türkisches Vertragsrecht VIII</vt:lpstr>
      <vt:lpstr>Türkisches Vertragsrecht IX</vt:lpstr>
      <vt:lpstr>Türkisches Vertragsrecht X</vt:lpstr>
      <vt:lpstr>Türkisches Vertragsrecht XI</vt:lpstr>
      <vt:lpstr>Türkisches Vertragsrecht XII</vt:lpstr>
      <vt:lpstr>Türkisches Vertragsrecht XIII</vt:lpstr>
      <vt:lpstr>Türkisches Vertragsrecht XIV</vt:lpstr>
      <vt:lpstr>Türkisches Vertragsrecht XV</vt:lpstr>
      <vt:lpstr>Türkisches Vertragsrecht XVI</vt:lpstr>
      <vt:lpstr>Besondere Vertragsformen und ihre Eigenschaften I</vt:lpstr>
      <vt:lpstr>Besondere Vertragsformen und ihre Eigenschaften II</vt:lpstr>
      <vt:lpstr>Besondere Vertragsformen und ihre Eigenschaften III</vt:lpstr>
      <vt:lpstr>Besondere Vertragsformen und ihre Eigenschaften IV</vt:lpstr>
      <vt:lpstr>Besondere Vertragsformen und ihre Eigenschaften V</vt:lpstr>
      <vt:lpstr>Besondere Vertragsformen und ihre Eigenschaften VI</vt:lpstr>
      <vt:lpstr>Besondere Vertragsformen und ihre Eigenschaften VII</vt:lpstr>
      <vt:lpstr>Besondere Vertragsformen und ihre Eigenschaften VIII</vt:lpstr>
      <vt:lpstr>Besondere Vertragsformen und ihre Eigenschaften IX</vt:lpstr>
      <vt:lpstr>Besondere Vertragsformen und ihre Eigenschaften X</vt:lpstr>
      <vt:lpstr>Besondere Vertragsformen und ihre Eigenschaften XI</vt:lpstr>
      <vt:lpstr>Besondere Vertragsformen und ihre Eigenschaften XII</vt:lpstr>
      <vt:lpstr>Besondere Vertragsformen und ihre Eigenschaften XIII</vt:lpstr>
      <vt:lpstr>Besondere Vertragsformen und ihre Eigenschaften XIV</vt:lpstr>
      <vt:lpstr>Besondere Vertragsformen und ihre Eigenschaften XV</vt:lpstr>
      <vt:lpstr>Besondere Vertragsformen und ihre Eigenschaften XVI</vt:lpstr>
      <vt:lpstr>Besondere Vertragsformen und ihre Eigenschaften XVII</vt:lpstr>
      <vt:lpstr>Besondere Vertragsformen und ihre Eigenschaften XVIII</vt:lpstr>
      <vt:lpstr>Besondere Vertragsformen und ihre Eigenschaften XIX</vt:lpstr>
      <vt:lpstr>Besondere Vertragsformen und ihre Eigenschaften XX</vt:lpstr>
      <vt:lpstr>Besondere Vertragsformen und ihre Eigenschaften XXI</vt:lpstr>
      <vt:lpstr>Besondere Vertragsformen und ihre Eigenschaften XXII</vt:lpstr>
      <vt:lpstr>Besondere Vertragsformen und ihre Eigenschaften XXIII</vt:lpstr>
      <vt:lpstr>Besondere Vertragsformen und ihre Eigenschaften XXIV</vt:lpstr>
      <vt:lpstr>Besondere Vertragsformen und ihre Eigenschaften XXV</vt:lpstr>
      <vt:lpstr>Besondere Vertragsformen und ihre Eigenschaften XXVI</vt:lpstr>
      <vt:lpstr>Besondere Vertragsformen und ihre Eigenschaften XXVII</vt:lpstr>
      <vt:lpstr>Besondere Vertragsformen und ihre Eigenschaften XXVIII</vt:lpstr>
      <vt:lpstr>Besondere Vertragsformen und ihre Eigenschaften XXIX</vt:lpstr>
      <vt:lpstr>Besondere Vertragsformen und ihre Eigenschaften XXX</vt:lpstr>
      <vt:lpstr>Besondere Vertragsformen und ihre Eigenschaften XXXI</vt:lpstr>
      <vt:lpstr>Besondere Vertragsformen und ihre Eigenschaften XXXII</vt:lpstr>
      <vt:lpstr>Besondere Vertragsformen und ihre Eigenschaften XXXIII</vt:lpstr>
      <vt:lpstr>Besondere Vertragsformen und ihre Eigenschaften XXXIV</vt:lpstr>
      <vt:lpstr>Besondere Vertragsformen und ihre Eigenschaften XXXV</vt:lpstr>
      <vt:lpstr>Leistungsstörungen I</vt:lpstr>
      <vt:lpstr>Leistungsstörungen II</vt:lpstr>
      <vt:lpstr>Leistungsstörungen III</vt:lpstr>
      <vt:lpstr>Leistungsstörungen IV</vt:lpstr>
      <vt:lpstr>Leistungsstörungen V</vt:lpstr>
      <vt:lpstr>Leistungsstörungen VI</vt:lpstr>
      <vt:lpstr>Leistungsstörungen VII</vt:lpstr>
      <vt:lpstr>Leistungsstörungen VIII</vt:lpstr>
      <vt:lpstr>Leistungsstörungen IX</vt:lpstr>
      <vt:lpstr>Leistungsstörungen X</vt:lpstr>
      <vt:lpstr>Leistungsstörungen XI</vt:lpstr>
      <vt:lpstr>Interkulturelle Kompetenz und Rhetorik bei Vertragsverhandlungen  </vt:lpstr>
      <vt:lpstr>Interkulturelle Kompetenz und Rhetorik bei Vertragsverhandlungen II   </vt:lpstr>
      <vt:lpstr>Interkulturelle Kompetenz und Rhetorik bei Vertragsverhandlungen III</vt:lpstr>
      <vt:lpstr>Interkulturelle Kompetenz und Rhetorik bei Vertragsverhandlungen IV</vt:lpstr>
      <vt:lpstr>Interkulturelle Kompetenz und Rhetorik bei Vertragsverhandlungen V  </vt:lpstr>
      <vt:lpstr>Interkulturelle Kompetenz und Rhetorik bei Vertragsverhandlungen VI</vt:lpstr>
      <vt:lpstr>Interkulturelle Kompetenz und Rhetorik bei Vertragsverhandlungen VII</vt:lpstr>
      <vt:lpstr>Interkulturelle Kompetenz und Rhetorik bei Vertragsverhandlungen VIII</vt:lpstr>
      <vt:lpstr>Interkulturelle Kompetenz und Rhetorik bei Vertragsverhandlungen IX</vt:lpstr>
      <vt:lpstr>Interkulturelle Kompetenz und Rhetorik bei Vertragsverhandlungen X</vt:lpstr>
      <vt:lpstr>Interkulturelle Kompetenz und Rhetorik bei Vertragsverhandlungen XI</vt:lpstr>
      <vt:lpstr>Interkulturelle Kompetenz und Rhetorik bei Vertragsverhandlungen XII</vt:lpstr>
      <vt:lpstr>Interkulturelle Kompetenz und Rhetorik bei Vertragsverhandlungen XIII</vt:lpstr>
      <vt:lpstr>Interkulturelle Kompetenz und Rhetorik bei Vertragsverhandlungen XIV</vt:lpstr>
      <vt:lpstr>Interkulturelle Kompetenz und Rhetorik bei Vertragsverhandlungen XV</vt:lpstr>
      <vt:lpstr>Interkulturelle Kompetenz und Rhetorik bei Vertragsverhandlungen XVI</vt:lpstr>
      <vt:lpstr>Interkulturelle Kompetenz und Rhetorik bei Vertragsverhandlungen XVII</vt:lpstr>
      <vt:lpstr>Interkulturelle Kompetenz und Rhetorik bei Vertragsverhandlungen XVIII</vt:lpstr>
      <vt:lpstr>Interkulturelle Kompetenz und Rhetorik bei Vertragsverhandlungen XIX</vt:lpstr>
      <vt:lpstr>Interkulturelle Kompetenz und Rhetorik bei Vertragsverhandlungen XX</vt:lpstr>
      <vt:lpstr>Interkulturelle Kompetenz und Rhetorik bei Vertragsverhandlungen XXI</vt:lpstr>
      <vt:lpstr>Interkulturelle Kompetenz und Rhetorik bei Vertragsverhandlungen XXII</vt:lpstr>
      <vt:lpstr>Interkulturelle Kompetenz und Rhetorik bei Vertragsverhandlungen XXIII</vt:lpstr>
      <vt:lpstr>Interkulturelle Kompetenz und Rhetorik bei Vertragsverhandlungen XXIV</vt:lpstr>
      <vt:lpstr>Interkulturelle Kompetenz und Rhetorik bei Vertragsverhandlungen XXV</vt:lpstr>
      <vt:lpstr>Interkulturelle Kompetenz und Rhetorik bei Vertragsverhandlungen XXVI</vt:lpstr>
      <vt:lpstr>Interkulturelle Kompetenz und Rhetorik bei Vertragsverhandlungen XXVII</vt:lpstr>
      <vt:lpstr>Interkulturelle Kompetenz und Rhetorik bei Vertragsverhandlungen XXVIII</vt:lpstr>
      <vt:lpstr>Interkulturelle Kompetenz und Rhetorik bei Vertragsverhandlungen XXIX</vt:lpstr>
      <vt:lpstr>Interkulturelle Kompetenz und Rhetorik bei Vertragsverhandlungen XXX</vt:lpstr>
      <vt:lpstr>Interkulturelle Kompetenz und Rhetorik bei Vertragsverhandlungen XXXI</vt:lpstr>
      <vt:lpstr>Interkulturelle Kompetenz und Rhetorik bei Vertragsverhandlungen XXXII</vt:lpstr>
      <vt:lpstr>Interkulturelle Kompetenz und Rhetorik bei Vertragsverhandlungen XXXIII</vt:lpstr>
      <vt:lpstr>Interkulturelle Kompetenz und Rhetorik bei Vertragsverhandlungen XXXIV</vt:lpstr>
      <vt:lpstr>Interkulturelle Kompetenz und Rhetorik bei Vertragsverhandlungen XXXV</vt:lpstr>
      <vt:lpstr>Interkulturelle Kompetenz und Rhetorik bei Vertragsverhandlungen XXXVI</vt:lpstr>
      <vt:lpstr>Interkulturelle Kompetenz und Rhetorik bei Vertragsverhandlungen XXXVII</vt:lpstr>
      <vt:lpstr>Interkulturelle Kompetenz und Rhetorik bei Vertragsverhandlungen XXVIII</vt:lpstr>
      <vt:lpstr>Besondere Regelungen A - I</vt:lpstr>
      <vt:lpstr>Besondere Regelungen A - II</vt:lpstr>
      <vt:lpstr>Besondere Regelungen A - III</vt:lpstr>
      <vt:lpstr>Besondere Regelungen A - IV</vt:lpstr>
      <vt:lpstr>Besondere Regelungen A - V</vt:lpstr>
      <vt:lpstr>Besondere Regelungen A - VI</vt:lpstr>
      <vt:lpstr>Besondere Regelungen A - VII</vt:lpstr>
      <vt:lpstr>Besondere Regelungen A - VIII</vt:lpstr>
      <vt:lpstr>Besondere Regelungen A - IX</vt:lpstr>
      <vt:lpstr>Besondere Regelungen A - X</vt:lpstr>
      <vt:lpstr>Besondere Regelungen A - XI</vt:lpstr>
      <vt:lpstr>Besondere Regelungen A - XII</vt:lpstr>
      <vt:lpstr>Besondere Regelungen A - XIII</vt:lpstr>
      <vt:lpstr>Besondere Regelungen A - XIV</vt:lpstr>
      <vt:lpstr>Besondere Regelungen A - XV</vt:lpstr>
      <vt:lpstr>Besondere Regelungen A - XVI</vt:lpstr>
      <vt:lpstr>Besondere Regelungen A - XVII</vt:lpstr>
      <vt:lpstr>Besondere Regelungen A - XVIII</vt:lpstr>
      <vt:lpstr>Besondere Regelungen A - XIX</vt:lpstr>
      <vt:lpstr>Besondere Regelungen A - XX</vt:lpstr>
      <vt:lpstr>Besondere Regelungen A - XXI</vt:lpstr>
      <vt:lpstr>Besondere Regelungen A - XXII</vt:lpstr>
      <vt:lpstr>Besondere Regelungen B - I</vt:lpstr>
      <vt:lpstr>Besondere Regelungen B - II</vt:lpstr>
      <vt:lpstr>Rechtsdurchsetzung I</vt:lpstr>
      <vt:lpstr>Rechtsdurchsetzung II</vt:lpstr>
      <vt:lpstr>Rechtsdurchsetzung III</vt:lpstr>
      <vt:lpstr>Rechtsdurchsetzung IV</vt:lpstr>
      <vt:lpstr>Rechtsdurchsetzung V</vt:lpstr>
      <vt:lpstr>Rechtsdurchsetzung VI</vt:lpstr>
      <vt:lpstr>Rechtsdurchsetzung VII</vt:lpstr>
      <vt:lpstr>Rechtsdurchsetzung VIII</vt:lpstr>
      <vt:lpstr>Rechtsdurchsetzung IX</vt:lpstr>
      <vt:lpstr>Rechtsdurchsetzung X</vt:lpstr>
      <vt:lpstr>Rechtsdurchsetzung XI</vt:lpstr>
      <vt:lpstr>Rechtsdurchsetzung XII</vt:lpstr>
      <vt:lpstr>Rechtsdurchsetzung XIII</vt:lpstr>
      <vt:lpstr>Rechtsdurchsetzung XIV</vt:lpstr>
      <vt:lpstr>Rechtsdurchsetzung XV</vt:lpstr>
      <vt:lpstr>Rechtsdurchsetzung XVI</vt:lpstr>
      <vt:lpstr>Rechtsdurchsetzung XVII</vt:lpstr>
      <vt:lpstr>Rechtsdurchsetzung XVIII</vt:lpstr>
      <vt:lpstr>Rechtsdurchsetzung XIX</vt:lpstr>
      <vt:lpstr>Rechtsdurchsetzung XX</vt:lpstr>
      <vt:lpstr>PowerPoint-Präsentation</vt:lpstr>
    </vt:vector>
  </TitlesOfParts>
  <Company>Frost-RL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Folie 1</dc:title>
  <dc:creator>vicky</dc:creator>
  <cp:lastModifiedBy>Cüneyt Gençer</cp:lastModifiedBy>
  <cp:revision>582</cp:revision>
  <dcterms:created xsi:type="dcterms:W3CDTF">2011-12-06T09:48:56Z</dcterms:created>
  <dcterms:modified xsi:type="dcterms:W3CDTF">2013-01-16T15:36:55Z</dcterms:modified>
</cp:coreProperties>
</file>