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60" r:id="rId2"/>
    <p:sldId id="336" r:id="rId3"/>
    <p:sldId id="258" r:id="rId4"/>
    <p:sldId id="337" r:id="rId5"/>
    <p:sldId id="338" r:id="rId6"/>
    <p:sldId id="261" r:id="rId7"/>
    <p:sldId id="335" r:id="rId8"/>
    <p:sldId id="267" r:id="rId9"/>
    <p:sldId id="268" r:id="rId10"/>
    <p:sldId id="269" r:id="rId11"/>
    <p:sldId id="271" r:id="rId12"/>
    <p:sldId id="272" r:id="rId13"/>
    <p:sldId id="274" r:id="rId14"/>
    <p:sldId id="276" r:id="rId15"/>
    <p:sldId id="277" r:id="rId16"/>
    <p:sldId id="278" r:id="rId17"/>
    <p:sldId id="280" r:id="rId18"/>
    <p:sldId id="281" r:id="rId19"/>
    <p:sldId id="282" r:id="rId20"/>
    <p:sldId id="323" r:id="rId21"/>
    <p:sldId id="324" r:id="rId22"/>
    <p:sldId id="293" r:id="rId23"/>
    <p:sldId id="325" r:id="rId24"/>
    <p:sldId id="326" r:id="rId25"/>
    <p:sldId id="300" r:id="rId26"/>
    <p:sldId id="301" r:id="rId27"/>
    <p:sldId id="302" r:id="rId28"/>
    <p:sldId id="303" r:id="rId29"/>
    <p:sldId id="308" r:id="rId30"/>
    <p:sldId id="331" r:id="rId31"/>
    <p:sldId id="332" r:id="rId32"/>
    <p:sldId id="333" r:id="rId33"/>
    <p:sldId id="314" r:id="rId34"/>
    <p:sldId id="334" r:id="rId35"/>
    <p:sldId id="339" r:id="rId36"/>
    <p:sldId id="317" r:id="rId37"/>
    <p:sldId id="318" r:id="rId3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dak Law Office" initials="BL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161A"/>
    <a:srgbClr val="353330"/>
    <a:srgbClr val="FAF4E7"/>
    <a:srgbClr val="E1E0DF"/>
    <a:srgbClr val="6E6E6E"/>
    <a:srgbClr val="E5E4E3"/>
    <a:srgbClr val="D7D6D3"/>
    <a:srgbClr val="CCCAC6"/>
    <a:srgbClr val="DBD9D7"/>
    <a:srgbClr val="9F9B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88101" autoAdjust="0"/>
  </p:normalViewPr>
  <p:slideViewPr>
    <p:cSldViewPr showGuides="1">
      <p:cViewPr>
        <p:scale>
          <a:sx n="100" d="100"/>
          <a:sy n="100" d="100"/>
        </p:scale>
        <p:origin x="-312" y="36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2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ED0B23-5BC4-4F63-9719-ABB4AC74239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de-DE"/>
        </a:p>
      </dgm:t>
    </dgm:pt>
    <dgm:pt modelId="{5227803E-2A2D-40B8-9853-68ED79EC03A8}">
      <dgm:prSet phldrT="[Text]"/>
      <dgm:spPr/>
      <dgm:t>
        <a:bodyPr/>
        <a:lstStyle/>
        <a:p>
          <a:r>
            <a:rPr lang="de-DE" dirty="0" smtClean="0">
              <a:latin typeface="Calibri" pitchFamily="34" charset="0"/>
              <a:cs typeface="Calibri" pitchFamily="34" charset="0"/>
            </a:rPr>
            <a:t>Bisheriges </a:t>
          </a:r>
          <a:r>
            <a:rPr lang="tr-TR" dirty="0" smtClean="0">
              <a:latin typeface="Calibri" pitchFamily="34" charset="0"/>
              <a:cs typeface="Calibri" pitchFamily="34" charset="0"/>
            </a:rPr>
            <a:t>HGB </a:t>
          </a:r>
          <a:r>
            <a:rPr lang="de-DE" dirty="0" smtClean="0">
              <a:latin typeface="Calibri" pitchFamily="34" charset="0"/>
              <a:cs typeface="Calibri" pitchFamily="34" charset="0"/>
            </a:rPr>
            <a:t>.</a:t>
          </a:r>
          <a:r>
            <a:rPr lang="tr-TR" dirty="0" smtClean="0">
              <a:latin typeface="Calibri" pitchFamily="34" charset="0"/>
              <a:cs typeface="Calibri" pitchFamily="34" charset="0"/>
            </a:rPr>
            <a:t>/</a:t>
          </a:r>
          <a:r>
            <a:rPr lang="de-DE" dirty="0" smtClean="0">
              <a:latin typeface="Calibri" pitchFamily="34" charset="0"/>
              <a:cs typeface="Calibri" pitchFamily="34" charset="0"/>
            </a:rPr>
            <a:t>.</a:t>
          </a:r>
          <a:r>
            <a:rPr lang="tr-TR" dirty="0" smtClean="0">
              <a:latin typeface="Calibri" pitchFamily="34" charset="0"/>
              <a:cs typeface="Calibri" pitchFamily="34" charset="0"/>
            </a:rPr>
            <a:t> </a:t>
          </a:r>
          <a:r>
            <a:rPr lang="de-DE" dirty="0" smtClean="0">
              <a:latin typeface="Calibri" pitchFamily="34" charset="0"/>
              <a:cs typeface="Calibri" pitchFamily="34" charset="0"/>
            </a:rPr>
            <a:t>Neues HGB</a:t>
          </a:r>
          <a:endParaRPr lang="de-DE" dirty="0">
            <a:latin typeface="Calibri" pitchFamily="34" charset="0"/>
            <a:cs typeface="Calibri" pitchFamily="34" charset="0"/>
          </a:endParaRPr>
        </a:p>
      </dgm:t>
    </dgm:pt>
    <dgm:pt modelId="{3094797D-7C80-4B84-83C7-E23440C99EED}" type="parTrans" cxnId="{B05FA85F-3B90-4C4D-ABFF-F994F8992553}">
      <dgm:prSet/>
      <dgm:spPr/>
      <dgm:t>
        <a:bodyPr/>
        <a:lstStyle/>
        <a:p>
          <a:endParaRPr lang="de-DE"/>
        </a:p>
      </dgm:t>
    </dgm:pt>
    <dgm:pt modelId="{BD319F41-0B78-47CF-8A73-518BB5569F19}" type="sibTrans" cxnId="{B05FA85F-3B90-4C4D-ABFF-F994F8992553}">
      <dgm:prSet/>
      <dgm:spPr/>
      <dgm:t>
        <a:bodyPr/>
        <a:lstStyle/>
        <a:p>
          <a:endParaRPr lang="de-DE"/>
        </a:p>
      </dgm:t>
    </dgm:pt>
    <dgm:pt modelId="{A8233D03-FC11-4A34-A79E-2B7B0899412F}">
      <dgm:prSet phldrT="[Text]"/>
      <dgm:spPr/>
      <dgm:t>
        <a:bodyPr/>
        <a:lstStyle/>
        <a:p>
          <a:r>
            <a:rPr lang="de-DE" dirty="0" smtClean="0">
              <a:latin typeface="Calibri" pitchFamily="34" charset="0"/>
              <a:cs typeface="Calibri" pitchFamily="34" charset="0"/>
            </a:rPr>
            <a:t>Wesentliche Änderungen</a:t>
          </a:r>
          <a:endParaRPr lang="de-DE" dirty="0">
            <a:latin typeface="Calibri" pitchFamily="34" charset="0"/>
            <a:cs typeface="Calibri" pitchFamily="34" charset="0"/>
          </a:endParaRPr>
        </a:p>
      </dgm:t>
    </dgm:pt>
    <dgm:pt modelId="{37E84A77-78E7-4FAC-A083-4723225B0D2B}" type="parTrans" cxnId="{FD3D9321-DA8D-4FEF-AD39-36C048D4EAD6}">
      <dgm:prSet/>
      <dgm:spPr/>
      <dgm:t>
        <a:bodyPr/>
        <a:lstStyle/>
        <a:p>
          <a:endParaRPr lang="de-DE"/>
        </a:p>
      </dgm:t>
    </dgm:pt>
    <dgm:pt modelId="{6067380A-2DEA-4F51-9280-6AC2F48803A4}" type="sibTrans" cxnId="{FD3D9321-DA8D-4FEF-AD39-36C048D4EAD6}">
      <dgm:prSet/>
      <dgm:spPr/>
      <dgm:t>
        <a:bodyPr/>
        <a:lstStyle/>
        <a:p>
          <a:endParaRPr lang="de-DE"/>
        </a:p>
      </dgm:t>
    </dgm:pt>
    <dgm:pt modelId="{57F716D9-5B8F-4E35-BDEF-E236D461B693}">
      <dgm:prSet phldrT="[Text]"/>
      <dgm:spPr/>
      <dgm:t>
        <a:bodyPr/>
        <a:lstStyle/>
        <a:p>
          <a:r>
            <a:rPr lang="de-DE" dirty="0" smtClean="0">
              <a:latin typeface="Calibri" pitchFamily="34" charset="0"/>
              <a:cs typeface="Calibri" pitchFamily="34" charset="0"/>
            </a:rPr>
            <a:t>für Gesellschaften</a:t>
          </a:r>
          <a:endParaRPr lang="de-DE" dirty="0">
            <a:latin typeface="Calibri" pitchFamily="34" charset="0"/>
            <a:cs typeface="Calibri" pitchFamily="34" charset="0"/>
          </a:endParaRPr>
        </a:p>
      </dgm:t>
    </dgm:pt>
    <dgm:pt modelId="{FD43DAE2-6DCD-4A91-9243-14BCAC77871A}" type="parTrans" cxnId="{1A5A1658-A6C9-4137-84E7-899354048283}">
      <dgm:prSet/>
      <dgm:spPr/>
      <dgm:t>
        <a:bodyPr/>
        <a:lstStyle/>
        <a:p>
          <a:endParaRPr lang="de-DE"/>
        </a:p>
      </dgm:t>
    </dgm:pt>
    <dgm:pt modelId="{09ACE88C-374E-47CB-BFCC-B1ABDDF4920E}" type="sibTrans" cxnId="{1A5A1658-A6C9-4137-84E7-899354048283}">
      <dgm:prSet/>
      <dgm:spPr/>
      <dgm:t>
        <a:bodyPr/>
        <a:lstStyle/>
        <a:p>
          <a:endParaRPr lang="de-DE"/>
        </a:p>
      </dgm:t>
    </dgm:pt>
    <dgm:pt modelId="{E88400AB-1412-489A-AE06-C39BD5C2F1E8}">
      <dgm:prSet phldrT="[Text]"/>
      <dgm:spPr/>
      <dgm:t>
        <a:bodyPr/>
        <a:lstStyle/>
        <a:p>
          <a:r>
            <a:rPr lang="de-DE" dirty="0" smtClean="0">
              <a:latin typeface="Calibri" pitchFamily="34" charset="0"/>
              <a:cs typeface="Calibri" pitchFamily="34" charset="0"/>
            </a:rPr>
            <a:t>Fokus auf Kapitalgesellschaften</a:t>
          </a:r>
          <a:endParaRPr lang="de-DE" dirty="0">
            <a:latin typeface="Calibri" pitchFamily="34" charset="0"/>
            <a:cs typeface="Calibri" pitchFamily="34" charset="0"/>
          </a:endParaRPr>
        </a:p>
      </dgm:t>
    </dgm:pt>
    <dgm:pt modelId="{773F18B5-8368-4B77-B012-540EBB7BF917}" type="parTrans" cxnId="{9192F514-5219-4754-ADEC-17AA688A1161}">
      <dgm:prSet/>
      <dgm:spPr/>
      <dgm:t>
        <a:bodyPr/>
        <a:lstStyle/>
        <a:p>
          <a:endParaRPr lang="de-DE"/>
        </a:p>
      </dgm:t>
    </dgm:pt>
    <dgm:pt modelId="{B34556E5-5A35-4901-8D5C-751F1BC0722B}" type="sibTrans" cxnId="{9192F514-5219-4754-ADEC-17AA688A1161}">
      <dgm:prSet/>
      <dgm:spPr/>
      <dgm:t>
        <a:bodyPr/>
        <a:lstStyle/>
        <a:p>
          <a:endParaRPr lang="de-DE"/>
        </a:p>
      </dgm:t>
    </dgm:pt>
    <dgm:pt modelId="{3A8C1240-338F-4CA5-9876-9A635BB049D9}">
      <dgm:prSet phldrT="[Text]"/>
      <dgm:spPr/>
      <dgm:t>
        <a:bodyPr/>
        <a:lstStyle/>
        <a:p>
          <a:r>
            <a:rPr lang="de-DE" dirty="0" err="1" smtClean="0">
              <a:latin typeface="Calibri" pitchFamily="34" charset="0"/>
              <a:cs typeface="Calibri" pitchFamily="34" charset="0"/>
            </a:rPr>
            <a:t>Anonim</a:t>
          </a:r>
          <a:r>
            <a:rPr lang="de-DE" dirty="0" smtClean="0">
              <a:latin typeface="Calibri" pitchFamily="34" charset="0"/>
              <a:cs typeface="Calibri" pitchFamily="34" charset="0"/>
            </a:rPr>
            <a:t> </a:t>
          </a:r>
          <a:r>
            <a:rPr lang="tr-TR" dirty="0" smtClean="0">
              <a:latin typeface="Calibri" pitchFamily="34" charset="0"/>
              <a:cs typeface="Calibri" pitchFamily="34" charset="0"/>
            </a:rPr>
            <a:t>Şi</a:t>
          </a:r>
          <a:r>
            <a:rPr lang="de-DE" dirty="0" err="1" smtClean="0">
              <a:latin typeface="Calibri" pitchFamily="34" charset="0"/>
              <a:cs typeface="Calibri" pitchFamily="34" charset="0"/>
            </a:rPr>
            <a:t>rketi</a:t>
          </a:r>
          <a:r>
            <a:rPr lang="de-DE" dirty="0" smtClean="0">
              <a:latin typeface="Calibri" pitchFamily="34" charset="0"/>
              <a:cs typeface="Calibri" pitchFamily="34" charset="0"/>
            </a:rPr>
            <a:t> – A.</a:t>
          </a:r>
          <a:r>
            <a:rPr lang="tr-TR" dirty="0" smtClean="0">
              <a:latin typeface="Calibri" pitchFamily="34" charset="0"/>
              <a:cs typeface="Calibri" pitchFamily="34" charset="0"/>
            </a:rPr>
            <a:t>Ş</a:t>
          </a:r>
          <a:r>
            <a:rPr lang="de-DE" dirty="0" smtClean="0">
              <a:latin typeface="Calibri" pitchFamily="34" charset="0"/>
              <a:cs typeface="Calibri" pitchFamily="34" charset="0"/>
            </a:rPr>
            <a:t>. (Aktiengesellschaft – AG nach türkischem Recht) </a:t>
          </a:r>
          <a:endParaRPr lang="de-DE" dirty="0">
            <a:latin typeface="Calibri" pitchFamily="34" charset="0"/>
            <a:cs typeface="Calibri" pitchFamily="34" charset="0"/>
          </a:endParaRPr>
        </a:p>
      </dgm:t>
    </dgm:pt>
    <dgm:pt modelId="{93AC656C-C30A-4390-9C79-8BAD97903098}" type="parTrans" cxnId="{A88F0848-0A51-4B47-9EEF-D3477C6A716E}">
      <dgm:prSet/>
      <dgm:spPr/>
      <dgm:t>
        <a:bodyPr/>
        <a:lstStyle/>
        <a:p>
          <a:endParaRPr lang="de-DE"/>
        </a:p>
      </dgm:t>
    </dgm:pt>
    <dgm:pt modelId="{4332F39D-F4ED-41C4-8C74-5B73A2867DF7}" type="sibTrans" cxnId="{A88F0848-0A51-4B47-9EEF-D3477C6A716E}">
      <dgm:prSet/>
      <dgm:spPr/>
      <dgm:t>
        <a:bodyPr/>
        <a:lstStyle/>
        <a:p>
          <a:endParaRPr lang="de-DE"/>
        </a:p>
      </dgm:t>
    </dgm:pt>
    <dgm:pt modelId="{2932A700-F8B5-4035-AF76-EDF153BEC798}">
      <dgm:prSet phldrT="[Text]"/>
      <dgm:spPr/>
      <dgm:t>
        <a:bodyPr/>
        <a:lstStyle/>
        <a:p>
          <a:r>
            <a:rPr lang="de-DE" dirty="0" smtClean="0">
              <a:latin typeface="Calibri" pitchFamily="34" charset="0"/>
              <a:cs typeface="Calibri" pitchFamily="34" charset="0"/>
            </a:rPr>
            <a:t>Limited </a:t>
          </a:r>
          <a:r>
            <a:rPr lang="tr-TR" dirty="0" smtClean="0">
              <a:latin typeface="Calibri" pitchFamily="34" charset="0"/>
              <a:cs typeface="Calibri" pitchFamily="34" charset="0"/>
            </a:rPr>
            <a:t>Ş</a:t>
          </a:r>
          <a:r>
            <a:rPr lang="de-DE" dirty="0" err="1" smtClean="0">
              <a:latin typeface="Calibri" pitchFamily="34" charset="0"/>
              <a:cs typeface="Calibri" pitchFamily="34" charset="0"/>
            </a:rPr>
            <a:t>irketi</a:t>
          </a:r>
          <a:r>
            <a:rPr lang="de-DE" dirty="0" smtClean="0">
              <a:latin typeface="Calibri" pitchFamily="34" charset="0"/>
              <a:cs typeface="Calibri" pitchFamily="34" charset="0"/>
            </a:rPr>
            <a:t> – Ltd. </a:t>
          </a:r>
          <a:r>
            <a:rPr lang="tr-TR" dirty="0" smtClean="0">
              <a:latin typeface="Calibri" pitchFamily="34" charset="0"/>
              <a:cs typeface="Calibri" pitchFamily="34" charset="0"/>
            </a:rPr>
            <a:t>Ş</a:t>
          </a:r>
          <a:r>
            <a:rPr lang="de-DE" dirty="0" err="1" smtClean="0">
              <a:latin typeface="Calibri" pitchFamily="34" charset="0"/>
              <a:cs typeface="Calibri" pitchFamily="34" charset="0"/>
            </a:rPr>
            <a:t>ti</a:t>
          </a:r>
          <a:r>
            <a:rPr lang="de-DE" dirty="0" smtClean="0">
              <a:latin typeface="Calibri" pitchFamily="34" charset="0"/>
              <a:cs typeface="Calibri" pitchFamily="34" charset="0"/>
            </a:rPr>
            <a:t>. (Gesellschaft mit begrenzter Haftung - GmbH nach türkischem Recht)</a:t>
          </a:r>
          <a:endParaRPr lang="de-DE" dirty="0">
            <a:latin typeface="Calibri" pitchFamily="34" charset="0"/>
            <a:cs typeface="Calibri" pitchFamily="34" charset="0"/>
          </a:endParaRPr>
        </a:p>
      </dgm:t>
    </dgm:pt>
    <dgm:pt modelId="{34B87E4A-8A33-4FD5-9DE0-AED67D410624}" type="parTrans" cxnId="{267C57F4-DE90-4F2E-848D-29F71A0291DE}">
      <dgm:prSet/>
      <dgm:spPr/>
      <dgm:t>
        <a:bodyPr/>
        <a:lstStyle/>
        <a:p>
          <a:endParaRPr lang="de-DE"/>
        </a:p>
      </dgm:t>
    </dgm:pt>
    <dgm:pt modelId="{CC52E3F9-97C4-44A1-9C63-692187F60372}" type="sibTrans" cxnId="{267C57F4-DE90-4F2E-848D-29F71A0291DE}">
      <dgm:prSet/>
      <dgm:spPr/>
      <dgm:t>
        <a:bodyPr/>
        <a:lstStyle/>
        <a:p>
          <a:endParaRPr lang="de-DE"/>
        </a:p>
      </dgm:t>
    </dgm:pt>
    <dgm:pt modelId="{1FFDBFC7-8D8C-457D-884E-58677C5B1854}" type="pres">
      <dgm:prSet presAssocID="{2BED0B23-5BC4-4F63-9719-ABB4AC742398}" presName="diagram" presStyleCnt="0">
        <dgm:presLayoutVars>
          <dgm:chPref val="1"/>
          <dgm:dir/>
          <dgm:animOne val="branch"/>
          <dgm:animLvl val="lvl"/>
          <dgm:resizeHandles/>
        </dgm:presLayoutVars>
      </dgm:prSet>
      <dgm:spPr/>
      <dgm:t>
        <a:bodyPr/>
        <a:lstStyle/>
        <a:p>
          <a:endParaRPr lang="de-DE"/>
        </a:p>
      </dgm:t>
    </dgm:pt>
    <dgm:pt modelId="{15727215-5E7C-4E4D-8FC0-75537C5A4C97}" type="pres">
      <dgm:prSet presAssocID="{5227803E-2A2D-40B8-9853-68ED79EC03A8}" presName="root" presStyleCnt="0"/>
      <dgm:spPr/>
    </dgm:pt>
    <dgm:pt modelId="{785919B5-3B08-4DC7-8444-F1564CF3CE4B}" type="pres">
      <dgm:prSet presAssocID="{5227803E-2A2D-40B8-9853-68ED79EC03A8}" presName="rootComposite" presStyleCnt="0"/>
      <dgm:spPr/>
    </dgm:pt>
    <dgm:pt modelId="{3C5CCCE5-168F-41B5-A3E5-237F7A35072A}" type="pres">
      <dgm:prSet presAssocID="{5227803E-2A2D-40B8-9853-68ED79EC03A8}" presName="rootText" presStyleLbl="node1" presStyleIdx="0" presStyleCnt="2"/>
      <dgm:spPr/>
      <dgm:t>
        <a:bodyPr/>
        <a:lstStyle/>
        <a:p>
          <a:endParaRPr lang="de-DE"/>
        </a:p>
      </dgm:t>
    </dgm:pt>
    <dgm:pt modelId="{9FA07E71-4CBB-4C79-AF3E-5C2D06EAE25F}" type="pres">
      <dgm:prSet presAssocID="{5227803E-2A2D-40B8-9853-68ED79EC03A8}" presName="rootConnector" presStyleLbl="node1" presStyleIdx="0" presStyleCnt="2"/>
      <dgm:spPr/>
      <dgm:t>
        <a:bodyPr/>
        <a:lstStyle/>
        <a:p>
          <a:endParaRPr lang="de-DE"/>
        </a:p>
      </dgm:t>
    </dgm:pt>
    <dgm:pt modelId="{C3DAE2F5-BC3C-4DDA-A426-65AE2F86BF66}" type="pres">
      <dgm:prSet presAssocID="{5227803E-2A2D-40B8-9853-68ED79EC03A8}" presName="childShape" presStyleCnt="0"/>
      <dgm:spPr/>
    </dgm:pt>
    <dgm:pt modelId="{755EEF1E-5597-45FF-A858-94DCC38928EC}" type="pres">
      <dgm:prSet presAssocID="{37E84A77-78E7-4FAC-A083-4723225B0D2B}" presName="Name13" presStyleLbl="parChTrans1D2" presStyleIdx="0" presStyleCnt="4"/>
      <dgm:spPr/>
      <dgm:t>
        <a:bodyPr/>
        <a:lstStyle/>
        <a:p>
          <a:endParaRPr lang="de-DE"/>
        </a:p>
      </dgm:t>
    </dgm:pt>
    <dgm:pt modelId="{0B65554D-F49B-4BB2-A6ED-59087D89ABB4}" type="pres">
      <dgm:prSet presAssocID="{A8233D03-FC11-4A34-A79E-2B7B0899412F}" presName="childText" presStyleLbl="bgAcc1" presStyleIdx="0" presStyleCnt="4">
        <dgm:presLayoutVars>
          <dgm:bulletEnabled val="1"/>
        </dgm:presLayoutVars>
      </dgm:prSet>
      <dgm:spPr/>
      <dgm:t>
        <a:bodyPr/>
        <a:lstStyle/>
        <a:p>
          <a:endParaRPr lang="de-DE"/>
        </a:p>
      </dgm:t>
    </dgm:pt>
    <dgm:pt modelId="{5CFCC1DF-F3D1-41E9-82E3-DB575EB8038C}" type="pres">
      <dgm:prSet presAssocID="{FD43DAE2-6DCD-4A91-9243-14BCAC77871A}" presName="Name13" presStyleLbl="parChTrans1D2" presStyleIdx="1" presStyleCnt="4"/>
      <dgm:spPr/>
      <dgm:t>
        <a:bodyPr/>
        <a:lstStyle/>
        <a:p>
          <a:endParaRPr lang="de-DE"/>
        </a:p>
      </dgm:t>
    </dgm:pt>
    <dgm:pt modelId="{5D0397C9-8AF0-416D-B51B-037D64C796FD}" type="pres">
      <dgm:prSet presAssocID="{57F716D9-5B8F-4E35-BDEF-E236D461B693}" presName="childText" presStyleLbl="bgAcc1" presStyleIdx="1" presStyleCnt="4">
        <dgm:presLayoutVars>
          <dgm:bulletEnabled val="1"/>
        </dgm:presLayoutVars>
      </dgm:prSet>
      <dgm:spPr/>
      <dgm:t>
        <a:bodyPr/>
        <a:lstStyle/>
        <a:p>
          <a:endParaRPr lang="de-DE"/>
        </a:p>
      </dgm:t>
    </dgm:pt>
    <dgm:pt modelId="{3F88315F-91B8-41EC-94FB-D135AF6BB163}" type="pres">
      <dgm:prSet presAssocID="{E88400AB-1412-489A-AE06-C39BD5C2F1E8}" presName="root" presStyleCnt="0"/>
      <dgm:spPr/>
    </dgm:pt>
    <dgm:pt modelId="{64F18E4A-BF53-4A38-A184-25207F1CA767}" type="pres">
      <dgm:prSet presAssocID="{E88400AB-1412-489A-AE06-C39BD5C2F1E8}" presName="rootComposite" presStyleCnt="0"/>
      <dgm:spPr/>
    </dgm:pt>
    <dgm:pt modelId="{25418637-398F-4AEF-9791-569D0C5A41C1}" type="pres">
      <dgm:prSet presAssocID="{E88400AB-1412-489A-AE06-C39BD5C2F1E8}" presName="rootText" presStyleLbl="node1" presStyleIdx="1" presStyleCnt="2"/>
      <dgm:spPr/>
      <dgm:t>
        <a:bodyPr/>
        <a:lstStyle/>
        <a:p>
          <a:endParaRPr lang="de-DE"/>
        </a:p>
      </dgm:t>
    </dgm:pt>
    <dgm:pt modelId="{89875F6F-8618-4F0F-970B-5B16A49B11DD}" type="pres">
      <dgm:prSet presAssocID="{E88400AB-1412-489A-AE06-C39BD5C2F1E8}" presName="rootConnector" presStyleLbl="node1" presStyleIdx="1" presStyleCnt="2"/>
      <dgm:spPr/>
      <dgm:t>
        <a:bodyPr/>
        <a:lstStyle/>
        <a:p>
          <a:endParaRPr lang="de-DE"/>
        </a:p>
      </dgm:t>
    </dgm:pt>
    <dgm:pt modelId="{1A2756AB-D0D6-4CC2-AD35-BFF5717ECEDC}" type="pres">
      <dgm:prSet presAssocID="{E88400AB-1412-489A-AE06-C39BD5C2F1E8}" presName="childShape" presStyleCnt="0"/>
      <dgm:spPr/>
    </dgm:pt>
    <dgm:pt modelId="{D4D4A55E-68AA-47A4-B29F-EE8E9D9E27BE}" type="pres">
      <dgm:prSet presAssocID="{93AC656C-C30A-4390-9C79-8BAD97903098}" presName="Name13" presStyleLbl="parChTrans1D2" presStyleIdx="2" presStyleCnt="4"/>
      <dgm:spPr/>
      <dgm:t>
        <a:bodyPr/>
        <a:lstStyle/>
        <a:p>
          <a:endParaRPr lang="de-DE"/>
        </a:p>
      </dgm:t>
    </dgm:pt>
    <dgm:pt modelId="{E0AF9064-2E88-45E7-AD73-30392CA66067}" type="pres">
      <dgm:prSet presAssocID="{3A8C1240-338F-4CA5-9876-9A635BB049D9}" presName="childText" presStyleLbl="bgAcc1" presStyleIdx="2" presStyleCnt="4">
        <dgm:presLayoutVars>
          <dgm:bulletEnabled val="1"/>
        </dgm:presLayoutVars>
      </dgm:prSet>
      <dgm:spPr/>
      <dgm:t>
        <a:bodyPr/>
        <a:lstStyle/>
        <a:p>
          <a:endParaRPr lang="de-DE"/>
        </a:p>
      </dgm:t>
    </dgm:pt>
    <dgm:pt modelId="{0FA21F10-F407-4653-A5DD-0F2E155185C6}" type="pres">
      <dgm:prSet presAssocID="{34B87E4A-8A33-4FD5-9DE0-AED67D410624}" presName="Name13" presStyleLbl="parChTrans1D2" presStyleIdx="3" presStyleCnt="4"/>
      <dgm:spPr/>
      <dgm:t>
        <a:bodyPr/>
        <a:lstStyle/>
        <a:p>
          <a:endParaRPr lang="de-DE"/>
        </a:p>
      </dgm:t>
    </dgm:pt>
    <dgm:pt modelId="{8AA1B984-ED07-4D7E-8162-877DE1CDC9DA}" type="pres">
      <dgm:prSet presAssocID="{2932A700-F8B5-4035-AF76-EDF153BEC798}" presName="childText" presStyleLbl="bgAcc1" presStyleIdx="3" presStyleCnt="4">
        <dgm:presLayoutVars>
          <dgm:bulletEnabled val="1"/>
        </dgm:presLayoutVars>
      </dgm:prSet>
      <dgm:spPr/>
      <dgm:t>
        <a:bodyPr/>
        <a:lstStyle/>
        <a:p>
          <a:endParaRPr lang="de-DE"/>
        </a:p>
      </dgm:t>
    </dgm:pt>
  </dgm:ptLst>
  <dgm:cxnLst>
    <dgm:cxn modelId="{514BA0C3-2EAF-4275-8CE0-8BF574374785}" type="presOf" srcId="{2932A700-F8B5-4035-AF76-EDF153BEC798}" destId="{8AA1B984-ED07-4D7E-8162-877DE1CDC9DA}" srcOrd="0" destOrd="0" presId="urn:microsoft.com/office/officeart/2005/8/layout/hierarchy3"/>
    <dgm:cxn modelId="{267C57F4-DE90-4F2E-848D-29F71A0291DE}" srcId="{E88400AB-1412-489A-AE06-C39BD5C2F1E8}" destId="{2932A700-F8B5-4035-AF76-EDF153BEC798}" srcOrd="1" destOrd="0" parTransId="{34B87E4A-8A33-4FD5-9DE0-AED67D410624}" sibTransId="{CC52E3F9-97C4-44A1-9C63-692187F60372}"/>
    <dgm:cxn modelId="{AD691516-5AB3-4232-A43B-2C38681C63B8}" type="presOf" srcId="{E88400AB-1412-489A-AE06-C39BD5C2F1E8}" destId="{25418637-398F-4AEF-9791-569D0C5A41C1}" srcOrd="0" destOrd="0" presId="urn:microsoft.com/office/officeart/2005/8/layout/hierarchy3"/>
    <dgm:cxn modelId="{D2413AAD-F686-48DB-B0B8-E49F774C2650}" type="presOf" srcId="{3A8C1240-338F-4CA5-9876-9A635BB049D9}" destId="{E0AF9064-2E88-45E7-AD73-30392CA66067}" srcOrd="0" destOrd="0" presId="urn:microsoft.com/office/officeart/2005/8/layout/hierarchy3"/>
    <dgm:cxn modelId="{E6695E75-9088-4B6E-AA86-EF79B17E3BDC}" type="presOf" srcId="{37E84A77-78E7-4FAC-A083-4723225B0D2B}" destId="{755EEF1E-5597-45FF-A858-94DCC38928EC}" srcOrd="0" destOrd="0" presId="urn:microsoft.com/office/officeart/2005/8/layout/hierarchy3"/>
    <dgm:cxn modelId="{A88F0848-0A51-4B47-9EEF-D3477C6A716E}" srcId="{E88400AB-1412-489A-AE06-C39BD5C2F1E8}" destId="{3A8C1240-338F-4CA5-9876-9A635BB049D9}" srcOrd="0" destOrd="0" parTransId="{93AC656C-C30A-4390-9C79-8BAD97903098}" sibTransId="{4332F39D-F4ED-41C4-8C74-5B73A2867DF7}"/>
    <dgm:cxn modelId="{F5B2DDF5-D180-4D0D-97ED-4E948DB6AFFF}" type="presOf" srcId="{93AC656C-C30A-4390-9C79-8BAD97903098}" destId="{D4D4A55E-68AA-47A4-B29F-EE8E9D9E27BE}" srcOrd="0" destOrd="0" presId="urn:microsoft.com/office/officeart/2005/8/layout/hierarchy3"/>
    <dgm:cxn modelId="{B05FA85F-3B90-4C4D-ABFF-F994F8992553}" srcId="{2BED0B23-5BC4-4F63-9719-ABB4AC742398}" destId="{5227803E-2A2D-40B8-9853-68ED79EC03A8}" srcOrd="0" destOrd="0" parTransId="{3094797D-7C80-4B84-83C7-E23440C99EED}" sibTransId="{BD319F41-0B78-47CF-8A73-518BB5569F19}"/>
    <dgm:cxn modelId="{F4CE17FB-8213-448B-A4BC-C2E81DA0EF33}" type="presOf" srcId="{FD43DAE2-6DCD-4A91-9243-14BCAC77871A}" destId="{5CFCC1DF-F3D1-41E9-82E3-DB575EB8038C}" srcOrd="0" destOrd="0" presId="urn:microsoft.com/office/officeart/2005/8/layout/hierarchy3"/>
    <dgm:cxn modelId="{FD3D9321-DA8D-4FEF-AD39-36C048D4EAD6}" srcId="{5227803E-2A2D-40B8-9853-68ED79EC03A8}" destId="{A8233D03-FC11-4A34-A79E-2B7B0899412F}" srcOrd="0" destOrd="0" parTransId="{37E84A77-78E7-4FAC-A083-4723225B0D2B}" sibTransId="{6067380A-2DEA-4F51-9280-6AC2F48803A4}"/>
    <dgm:cxn modelId="{1A5A1658-A6C9-4137-84E7-899354048283}" srcId="{5227803E-2A2D-40B8-9853-68ED79EC03A8}" destId="{57F716D9-5B8F-4E35-BDEF-E236D461B693}" srcOrd="1" destOrd="0" parTransId="{FD43DAE2-6DCD-4A91-9243-14BCAC77871A}" sibTransId="{09ACE88C-374E-47CB-BFCC-B1ABDDF4920E}"/>
    <dgm:cxn modelId="{86C3C9CD-B08D-4803-B6D1-A732661D401E}" type="presOf" srcId="{A8233D03-FC11-4A34-A79E-2B7B0899412F}" destId="{0B65554D-F49B-4BB2-A6ED-59087D89ABB4}" srcOrd="0" destOrd="0" presId="urn:microsoft.com/office/officeart/2005/8/layout/hierarchy3"/>
    <dgm:cxn modelId="{8DDD84EC-B358-4708-AFE0-B8D42B709D51}" type="presOf" srcId="{57F716D9-5B8F-4E35-BDEF-E236D461B693}" destId="{5D0397C9-8AF0-416D-B51B-037D64C796FD}" srcOrd="0" destOrd="0" presId="urn:microsoft.com/office/officeart/2005/8/layout/hierarchy3"/>
    <dgm:cxn modelId="{9192F514-5219-4754-ADEC-17AA688A1161}" srcId="{2BED0B23-5BC4-4F63-9719-ABB4AC742398}" destId="{E88400AB-1412-489A-AE06-C39BD5C2F1E8}" srcOrd="1" destOrd="0" parTransId="{773F18B5-8368-4B77-B012-540EBB7BF917}" sibTransId="{B34556E5-5A35-4901-8D5C-751F1BC0722B}"/>
    <dgm:cxn modelId="{2BEC974E-ADEB-4ABC-92C9-1457287B0867}" type="presOf" srcId="{5227803E-2A2D-40B8-9853-68ED79EC03A8}" destId="{9FA07E71-4CBB-4C79-AF3E-5C2D06EAE25F}" srcOrd="1" destOrd="0" presId="urn:microsoft.com/office/officeart/2005/8/layout/hierarchy3"/>
    <dgm:cxn modelId="{559B2F0F-1FC5-42F1-93E3-41F97F35529F}" type="presOf" srcId="{5227803E-2A2D-40B8-9853-68ED79EC03A8}" destId="{3C5CCCE5-168F-41B5-A3E5-237F7A35072A}" srcOrd="0" destOrd="0" presId="urn:microsoft.com/office/officeart/2005/8/layout/hierarchy3"/>
    <dgm:cxn modelId="{9DCE9A82-D8B2-4F84-B629-4D27937EBC07}" type="presOf" srcId="{34B87E4A-8A33-4FD5-9DE0-AED67D410624}" destId="{0FA21F10-F407-4653-A5DD-0F2E155185C6}" srcOrd="0" destOrd="0" presId="urn:microsoft.com/office/officeart/2005/8/layout/hierarchy3"/>
    <dgm:cxn modelId="{70B09A69-B2BE-438B-AA21-1ADA4C9153DC}" type="presOf" srcId="{2BED0B23-5BC4-4F63-9719-ABB4AC742398}" destId="{1FFDBFC7-8D8C-457D-884E-58677C5B1854}" srcOrd="0" destOrd="0" presId="urn:microsoft.com/office/officeart/2005/8/layout/hierarchy3"/>
    <dgm:cxn modelId="{7C679130-5A1A-4528-AD77-89451EBDC1AC}" type="presOf" srcId="{E88400AB-1412-489A-AE06-C39BD5C2F1E8}" destId="{89875F6F-8618-4F0F-970B-5B16A49B11DD}" srcOrd="1" destOrd="0" presId="urn:microsoft.com/office/officeart/2005/8/layout/hierarchy3"/>
    <dgm:cxn modelId="{BFB6CB5D-B81A-49B1-B780-95F7CC2AB4DD}" type="presParOf" srcId="{1FFDBFC7-8D8C-457D-884E-58677C5B1854}" destId="{15727215-5E7C-4E4D-8FC0-75537C5A4C97}" srcOrd="0" destOrd="0" presId="urn:microsoft.com/office/officeart/2005/8/layout/hierarchy3"/>
    <dgm:cxn modelId="{374C8F3A-8A65-4428-A72B-1FE99893114E}" type="presParOf" srcId="{15727215-5E7C-4E4D-8FC0-75537C5A4C97}" destId="{785919B5-3B08-4DC7-8444-F1564CF3CE4B}" srcOrd="0" destOrd="0" presId="urn:microsoft.com/office/officeart/2005/8/layout/hierarchy3"/>
    <dgm:cxn modelId="{629A93A8-A7E4-48B1-AA52-1C4AC78BEEDD}" type="presParOf" srcId="{785919B5-3B08-4DC7-8444-F1564CF3CE4B}" destId="{3C5CCCE5-168F-41B5-A3E5-237F7A35072A}" srcOrd="0" destOrd="0" presId="urn:microsoft.com/office/officeart/2005/8/layout/hierarchy3"/>
    <dgm:cxn modelId="{9A35BBCF-4831-4CF8-B4B0-29FC29B47456}" type="presParOf" srcId="{785919B5-3B08-4DC7-8444-F1564CF3CE4B}" destId="{9FA07E71-4CBB-4C79-AF3E-5C2D06EAE25F}" srcOrd="1" destOrd="0" presId="urn:microsoft.com/office/officeart/2005/8/layout/hierarchy3"/>
    <dgm:cxn modelId="{434BB688-2CFA-43E5-AA31-9D241080237F}" type="presParOf" srcId="{15727215-5E7C-4E4D-8FC0-75537C5A4C97}" destId="{C3DAE2F5-BC3C-4DDA-A426-65AE2F86BF66}" srcOrd="1" destOrd="0" presId="urn:microsoft.com/office/officeart/2005/8/layout/hierarchy3"/>
    <dgm:cxn modelId="{1125F610-50E5-41C6-8EB5-7AFB0ECF925D}" type="presParOf" srcId="{C3DAE2F5-BC3C-4DDA-A426-65AE2F86BF66}" destId="{755EEF1E-5597-45FF-A858-94DCC38928EC}" srcOrd="0" destOrd="0" presId="urn:microsoft.com/office/officeart/2005/8/layout/hierarchy3"/>
    <dgm:cxn modelId="{A85B6EB9-D184-4A29-9AC9-AFF2662527A7}" type="presParOf" srcId="{C3DAE2F5-BC3C-4DDA-A426-65AE2F86BF66}" destId="{0B65554D-F49B-4BB2-A6ED-59087D89ABB4}" srcOrd="1" destOrd="0" presId="urn:microsoft.com/office/officeart/2005/8/layout/hierarchy3"/>
    <dgm:cxn modelId="{FA0B3C3B-FBB7-47DB-B035-F4DA63BFCE04}" type="presParOf" srcId="{C3DAE2F5-BC3C-4DDA-A426-65AE2F86BF66}" destId="{5CFCC1DF-F3D1-41E9-82E3-DB575EB8038C}" srcOrd="2" destOrd="0" presId="urn:microsoft.com/office/officeart/2005/8/layout/hierarchy3"/>
    <dgm:cxn modelId="{83546423-C688-476C-8DDD-441049BFB7CB}" type="presParOf" srcId="{C3DAE2F5-BC3C-4DDA-A426-65AE2F86BF66}" destId="{5D0397C9-8AF0-416D-B51B-037D64C796FD}" srcOrd="3" destOrd="0" presId="urn:microsoft.com/office/officeart/2005/8/layout/hierarchy3"/>
    <dgm:cxn modelId="{E871FA19-D418-4B96-BE2D-A8878FEA740B}" type="presParOf" srcId="{1FFDBFC7-8D8C-457D-884E-58677C5B1854}" destId="{3F88315F-91B8-41EC-94FB-D135AF6BB163}" srcOrd="1" destOrd="0" presId="urn:microsoft.com/office/officeart/2005/8/layout/hierarchy3"/>
    <dgm:cxn modelId="{5F065E85-6242-46FE-8D10-0C0BB4901B59}" type="presParOf" srcId="{3F88315F-91B8-41EC-94FB-D135AF6BB163}" destId="{64F18E4A-BF53-4A38-A184-25207F1CA767}" srcOrd="0" destOrd="0" presId="urn:microsoft.com/office/officeart/2005/8/layout/hierarchy3"/>
    <dgm:cxn modelId="{906CF065-83EB-4D65-B94F-DC63094C1A3B}" type="presParOf" srcId="{64F18E4A-BF53-4A38-A184-25207F1CA767}" destId="{25418637-398F-4AEF-9791-569D0C5A41C1}" srcOrd="0" destOrd="0" presId="urn:microsoft.com/office/officeart/2005/8/layout/hierarchy3"/>
    <dgm:cxn modelId="{97523E15-BF7D-43F3-A761-FD5117D08FCA}" type="presParOf" srcId="{64F18E4A-BF53-4A38-A184-25207F1CA767}" destId="{89875F6F-8618-4F0F-970B-5B16A49B11DD}" srcOrd="1" destOrd="0" presId="urn:microsoft.com/office/officeart/2005/8/layout/hierarchy3"/>
    <dgm:cxn modelId="{17BFF260-F7DC-42A0-856C-0A25088AF689}" type="presParOf" srcId="{3F88315F-91B8-41EC-94FB-D135AF6BB163}" destId="{1A2756AB-D0D6-4CC2-AD35-BFF5717ECEDC}" srcOrd="1" destOrd="0" presId="urn:microsoft.com/office/officeart/2005/8/layout/hierarchy3"/>
    <dgm:cxn modelId="{393FD4B3-C86B-4EEF-A895-B151F1E89A58}" type="presParOf" srcId="{1A2756AB-D0D6-4CC2-AD35-BFF5717ECEDC}" destId="{D4D4A55E-68AA-47A4-B29F-EE8E9D9E27BE}" srcOrd="0" destOrd="0" presId="urn:microsoft.com/office/officeart/2005/8/layout/hierarchy3"/>
    <dgm:cxn modelId="{D7A42BFC-EA81-4B35-90C0-EB51F75AF474}" type="presParOf" srcId="{1A2756AB-D0D6-4CC2-AD35-BFF5717ECEDC}" destId="{E0AF9064-2E88-45E7-AD73-30392CA66067}" srcOrd="1" destOrd="0" presId="urn:microsoft.com/office/officeart/2005/8/layout/hierarchy3"/>
    <dgm:cxn modelId="{72BFC181-32EB-43C3-847F-9DC617B2EC2A}" type="presParOf" srcId="{1A2756AB-D0D6-4CC2-AD35-BFF5717ECEDC}" destId="{0FA21F10-F407-4653-A5DD-0F2E155185C6}" srcOrd="2" destOrd="0" presId="urn:microsoft.com/office/officeart/2005/8/layout/hierarchy3"/>
    <dgm:cxn modelId="{BD3078A7-E762-4A89-A1BD-0C9152966D67}" type="presParOf" srcId="{1A2756AB-D0D6-4CC2-AD35-BFF5717ECEDC}" destId="{8AA1B984-ED07-4D7E-8162-877DE1CDC9D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CCCE5-168F-41B5-A3E5-237F7A35072A}">
      <dsp:nvSpPr>
        <dsp:cNvPr id="0" name=""/>
        <dsp:cNvSpPr/>
      </dsp:nvSpPr>
      <dsp:spPr>
        <a:xfrm>
          <a:off x="1009550" y="980"/>
          <a:ext cx="2303022" cy="11515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de-DE" sz="1900" kern="1200" dirty="0" smtClean="0">
              <a:latin typeface="Calibri" pitchFamily="34" charset="0"/>
              <a:cs typeface="Calibri" pitchFamily="34" charset="0"/>
            </a:rPr>
            <a:t>Bisheriges </a:t>
          </a:r>
          <a:r>
            <a:rPr lang="tr-TR" sz="1900" kern="1200" dirty="0" smtClean="0">
              <a:latin typeface="Calibri" pitchFamily="34" charset="0"/>
              <a:cs typeface="Calibri" pitchFamily="34" charset="0"/>
            </a:rPr>
            <a:t>HGB </a:t>
          </a:r>
          <a:r>
            <a:rPr lang="de-DE" sz="1900" kern="1200" dirty="0" smtClean="0">
              <a:latin typeface="Calibri" pitchFamily="34" charset="0"/>
              <a:cs typeface="Calibri" pitchFamily="34" charset="0"/>
            </a:rPr>
            <a:t>.</a:t>
          </a:r>
          <a:r>
            <a:rPr lang="tr-TR" sz="1900" kern="1200" dirty="0" smtClean="0">
              <a:latin typeface="Calibri" pitchFamily="34" charset="0"/>
              <a:cs typeface="Calibri" pitchFamily="34" charset="0"/>
            </a:rPr>
            <a:t>/</a:t>
          </a:r>
          <a:r>
            <a:rPr lang="de-DE" sz="1900" kern="1200" dirty="0" smtClean="0">
              <a:latin typeface="Calibri" pitchFamily="34" charset="0"/>
              <a:cs typeface="Calibri" pitchFamily="34" charset="0"/>
            </a:rPr>
            <a:t>.</a:t>
          </a:r>
          <a:r>
            <a:rPr lang="tr-TR" sz="1900" kern="1200" dirty="0" smtClean="0">
              <a:latin typeface="Calibri" pitchFamily="34" charset="0"/>
              <a:cs typeface="Calibri" pitchFamily="34" charset="0"/>
            </a:rPr>
            <a:t> </a:t>
          </a:r>
          <a:r>
            <a:rPr lang="de-DE" sz="1900" kern="1200" dirty="0" smtClean="0">
              <a:latin typeface="Calibri" pitchFamily="34" charset="0"/>
              <a:cs typeface="Calibri" pitchFamily="34" charset="0"/>
            </a:rPr>
            <a:t>Neues HGB</a:t>
          </a:r>
          <a:endParaRPr lang="de-DE" sz="1900" kern="1200" dirty="0">
            <a:latin typeface="Calibri" pitchFamily="34" charset="0"/>
            <a:cs typeface="Calibri" pitchFamily="34" charset="0"/>
          </a:endParaRPr>
        </a:p>
      </dsp:txBody>
      <dsp:txXfrm>
        <a:off x="1043277" y="34707"/>
        <a:ext cx="2235568" cy="1084057"/>
      </dsp:txXfrm>
    </dsp:sp>
    <dsp:sp modelId="{755EEF1E-5597-45FF-A858-94DCC38928EC}">
      <dsp:nvSpPr>
        <dsp:cNvPr id="0" name=""/>
        <dsp:cNvSpPr/>
      </dsp:nvSpPr>
      <dsp:spPr>
        <a:xfrm>
          <a:off x="1239852" y="1152491"/>
          <a:ext cx="230302" cy="863633"/>
        </a:xfrm>
        <a:custGeom>
          <a:avLst/>
          <a:gdLst/>
          <a:ahLst/>
          <a:cxnLst/>
          <a:rect l="0" t="0" r="0" b="0"/>
          <a:pathLst>
            <a:path>
              <a:moveTo>
                <a:pt x="0" y="0"/>
              </a:moveTo>
              <a:lnTo>
                <a:pt x="0" y="863633"/>
              </a:lnTo>
              <a:lnTo>
                <a:pt x="230302" y="863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65554D-F49B-4BB2-A6ED-59087D89ABB4}">
      <dsp:nvSpPr>
        <dsp:cNvPr id="0" name=""/>
        <dsp:cNvSpPr/>
      </dsp:nvSpPr>
      <dsp:spPr>
        <a:xfrm>
          <a:off x="1470154" y="1440369"/>
          <a:ext cx="1842417" cy="1151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kern="1200" dirty="0" smtClean="0">
              <a:latin typeface="Calibri" pitchFamily="34" charset="0"/>
              <a:cs typeface="Calibri" pitchFamily="34" charset="0"/>
            </a:rPr>
            <a:t>Wesentliche Änderungen</a:t>
          </a:r>
          <a:endParaRPr lang="de-DE" sz="1400" kern="1200" dirty="0">
            <a:latin typeface="Calibri" pitchFamily="34" charset="0"/>
            <a:cs typeface="Calibri" pitchFamily="34" charset="0"/>
          </a:endParaRPr>
        </a:p>
      </dsp:txBody>
      <dsp:txXfrm>
        <a:off x="1503881" y="1474096"/>
        <a:ext cx="1774963" cy="1084057"/>
      </dsp:txXfrm>
    </dsp:sp>
    <dsp:sp modelId="{5CFCC1DF-F3D1-41E9-82E3-DB575EB8038C}">
      <dsp:nvSpPr>
        <dsp:cNvPr id="0" name=""/>
        <dsp:cNvSpPr/>
      </dsp:nvSpPr>
      <dsp:spPr>
        <a:xfrm>
          <a:off x="1239852" y="1152491"/>
          <a:ext cx="230302" cy="2303022"/>
        </a:xfrm>
        <a:custGeom>
          <a:avLst/>
          <a:gdLst/>
          <a:ahLst/>
          <a:cxnLst/>
          <a:rect l="0" t="0" r="0" b="0"/>
          <a:pathLst>
            <a:path>
              <a:moveTo>
                <a:pt x="0" y="0"/>
              </a:moveTo>
              <a:lnTo>
                <a:pt x="0" y="2303022"/>
              </a:lnTo>
              <a:lnTo>
                <a:pt x="230302" y="23030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0397C9-8AF0-416D-B51B-037D64C796FD}">
      <dsp:nvSpPr>
        <dsp:cNvPr id="0" name=""/>
        <dsp:cNvSpPr/>
      </dsp:nvSpPr>
      <dsp:spPr>
        <a:xfrm>
          <a:off x="1470154" y="2879758"/>
          <a:ext cx="1842417" cy="1151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kern="1200" dirty="0" smtClean="0">
              <a:latin typeface="Calibri" pitchFamily="34" charset="0"/>
              <a:cs typeface="Calibri" pitchFamily="34" charset="0"/>
            </a:rPr>
            <a:t>für Gesellschaften</a:t>
          </a:r>
          <a:endParaRPr lang="de-DE" sz="1400" kern="1200" dirty="0">
            <a:latin typeface="Calibri" pitchFamily="34" charset="0"/>
            <a:cs typeface="Calibri" pitchFamily="34" charset="0"/>
          </a:endParaRPr>
        </a:p>
      </dsp:txBody>
      <dsp:txXfrm>
        <a:off x="1503881" y="2913485"/>
        <a:ext cx="1774963" cy="1084057"/>
      </dsp:txXfrm>
    </dsp:sp>
    <dsp:sp modelId="{25418637-398F-4AEF-9791-569D0C5A41C1}">
      <dsp:nvSpPr>
        <dsp:cNvPr id="0" name=""/>
        <dsp:cNvSpPr/>
      </dsp:nvSpPr>
      <dsp:spPr>
        <a:xfrm>
          <a:off x="3888327" y="980"/>
          <a:ext cx="2303022" cy="11515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de-DE" sz="1900" kern="1200" dirty="0" smtClean="0">
              <a:latin typeface="Calibri" pitchFamily="34" charset="0"/>
              <a:cs typeface="Calibri" pitchFamily="34" charset="0"/>
            </a:rPr>
            <a:t>Fokus auf Kapitalgesellschaften</a:t>
          </a:r>
          <a:endParaRPr lang="de-DE" sz="1900" kern="1200" dirty="0">
            <a:latin typeface="Calibri" pitchFamily="34" charset="0"/>
            <a:cs typeface="Calibri" pitchFamily="34" charset="0"/>
          </a:endParaRPr>
        </a:p>
      </dsp:txBody>
      <dsp:txXfrm>
        <a:off x="3922054" y="34707"/>
        <a:ext cx="2235568" cy="1084057"/>
      </dsp:txXfrm>
    </dsp:sp>
    <dsp:sp modelId="{D4D4A55E-68AA-47A4-B29F-EE8E9D9E27BE}">
      <dsp:nvSpPr>
        <dsp:cNvPr id="0" name=""/>
        <dsp:cNvSpPr/>
      </dsp:nvSpPr>
      <dsp:spPr>
        <a:xfrm>
          <a:off x="4118629" y="1152491"/>
          <a:ext cx="230302" cy="863633"/>
        </a:xfrm>
        <a:custGeom>
          <a:avLst/>
          <a:gdLst/>
          <a:ahLst/>
          <a:cxnLst/>
          <a:rect l="0" t="0" r="0" b="0"/>
          <a:pathLst>
            <a:path>
              <a:moveTo>
                <a:pt x="0" y="0"/>
              </a:moveTo>
              <a:lnTo>
                <a:pt x="0" y="863633"/>
              </a:lnTo>
              <a:lnTo>
                <a:pt x="230302" y="863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AF9064-2E88-45E7-AD73-30392CA66067}">
      <dsp:nvSpPr>
        <dsp:cNvPr id="0" name=""/>
        <dsp:cNvSpPr/>
      </dsp:nvSpPr>
      <dsp:spPr>
        <a:xfrm>
          <a:off x="4348932" y="1440369"/>
          <a:ext cx="1842417" cy="1151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kern="1200" dirty="0" err="1" smtClean="0">
              <a:latin typeface="Calibri" pitchFamily="34" charset="0"/>
              <a:cs typeface="Calibri" pitchFamily="34" charset="0"/>
            </a:rPr>
            <a:t>Anonim</a:t>
          </a:r>
          <a:r>
            <a:rPr lang="de-DE" sz="1400" kern="1200" dirty="0" smtClean="0">
              <a:latin typeface="Calibri" pitchFamily="34" charset="0"/>
              <a:cs typeface="Calibri" pitchFamily="34" charset="0"/>
            </a:rPr>
            <a:t> </a:t>
          </a:r>
          <a:r>
            <a:rPr lang="tr-TR" sz="1400" kern="1200" dirty="0" smtClean="0">
              <a:latin typeface="Calibri" pitchFamily="34" charset="0"/>
              <a:cs typeface="Calibri" pitchFamily="34" charset="0"/>
            </a:rPr>
            <a:t>Şi</a:t>
          </a:r>
          <a:r>
            <a:rPr lang="de-DE" sz="1400" kern="1200" dirty="0" err="1" smtClean="0">
              <a:latin typeface="Calibri" pitchFamily="34" charset="0"/>
              <a:cs typeface="Calibri" pitchFamily="34" charset="0"/>
            </a:rPr>
            <a:t>rketi</a:t>
          </a:r>
          <a:r>
            <a:rPr lang="de-DE" sz="1400" kern="1200" dirty="0" smtClean="0">
              <a:latin typeface="Calibri" pitchFamily="34" charset="0"/>
              <a:cs typeface="Calibri" pitchFamily="34" charset="0"/>
            </a:rPr>
            <a:t> – A.</a:t>
          </a:r>
          <a:r>
            <a:rPr lang="tr-TR" sz="1400" kern="1200" dirty="0" smtClean="0">
              <a:latin typeface="Calibri" pitchFamily="34" charset="0"/>
              <a:cs typeface="Calibri" pitchFamily="34" charset="0"/>
            </a:rPr>
            <a:t>Ş</a:t>
          </a:r>
          <a:r>
            <a:rPr lang="de-DE" sz="1400" kern="1200" dirty="0" smtClean="0">
              <a:latin typeface="Calibri" pitchFamily="34" charset="0"/>
              <a:cs typeface="Calibri" pitchFamily="34" charset="0"/>
            </a:rPr>
            <a:t>. (Aktiengesellschaft – AG nach türkischem Recht) </a:t>
          </a:r>
          <a:endParaRPr lang="de-DE" sz="1400" kern="1200" dirty="0">
            <a:latin typeface="Calibri" pitchFamily="34" charset="0"/>
            <a:cs typeface="Calibri" pitchFamily="34" charset="0"/>
          </a:endParaRPr>
        </a:p>
      </dsp:txBody>
      <dsp:txXfrm>
        <a:off x="4382659" y="1474096"/>
        <a:ext cx="1774963" cy="1084057"/>
      </dsp:txXfrm>
    </dsp:sp>
    <dsp:sp modelId="{0FA21F10-F407-4653-A5DD-0F2E155185C6}">
      <dsp:nvSpPr>
        <dsp:cNvPr id="0" name=""/>
        <dsp:cNvSpPr/>
      </dsp:nvSpPr>
      <dsp:spPr>
        <a:xfrm>
          <a:off x="4118629" y="1152491"/>
          <a:ext cx="230302" cy="2303022"/>
        </a:xfrm>
        <a:custGeom>
          <a:avLst/>
          <a:gdLst/>
          <a:ahLst/>
          <a:cxnLst/>
          <a:rect l="0" t="0" r="0" b="0"/>
          <a:pathLst>
            <a:path>
              <a:moveTo>
                <a:pt x="0" y="0"/>
              </a:moveTo>
              <a:lnTo>
                <a:pt x="0" y="2303022"/>
              </a:lnTo>
              <a:lnTo>
                <a:pt x="230302" y="23030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A1B984-ED07-4D7E-8162-877DE1CDC9DA}">
      <dsp:nvSpPr>
        <dsp:cNvPr id="0" name=""/>
        <dsp:cNvSpPr/>
      </dsp:nvSpPr>
      <dsp:spPr>
        <a:xfrm>
          <a:off x="4348932" y="2879758"/>
          <a:ext cx="1842417" cy="1151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de-DE" sz="1400" kern="1200" dirty="0" smtClean="0">
              <a:latin typeface="Calibri" pitchFamily="34" charset="0"/>
              <a:cs typeface="Calibri" pitchFamily="34" charset="0"/>
            </a:rPr>
            <a:t>Limited </a:t>
          </a:r>
          <a:r>
            <a:rPr lang="tr-TR" sz="1400" kern="1200" dirty="0" smtClean="0">
              <a:latin typeface="Calibri" pitchFamily="34" charset="0"/>
              <a:cs typeface="Calibri" pitchFamily="34" charset="0"/>
            </a:rPr>
            <a:t>Ş</a:t>
          </a:r>
          <a:r>
            <a:rPr lang="de-DE" sz="1400" kern="1200" dirty="0" err="1" smtClean="0">
              <a:latin typeface="Calibri" pitchFamily="34" charset="0"/>
              <a:cs typeface="Calibri" pitchFamily="34" charset="0"/>
            </a:rPr>
            <a:t>irketi</a:t>
          </a:r>
          <a:r>
            <a:rPr lang="de-DE" sz="1400" kern="1200" dirty="0" smtClean="0">
              <a:latin typeface="Calibri" pitchFamily="34" charset="0"/>
              <a:cs typeface="Calibri" pitchFamily="34" charset="0"/>
            </a:rPr>
            <a:t> – Ltd. </a:t>
          </a:r>
          <a:r>
            <a:rPr lang="tr-TR" sz="1400" kern="1200" dirty="0" smtClean="0">
              <a:latin typeface="Calibri" pitchFamily="34" charset="0"/>
              <a:cs typeface="Calibri" pitchFamily="34" charset="0"/>
            </a:rPr>
            <a:t>Ş</a:t>
          </a:r>
          <a:r>
            <a:rPr lang="de-DE" sz="1400" kern="1200" dirty="0" err="1" smtClean="0">
              <a:latin typeface="Calibri" pitchFamily="34" charset="0"/>
              <a:cs typeface="Calibri" pitchFamily="34" charset="0"/>
            </a:rPr>
            <a:t>ti</a:t>
          </a:r>
          <a:r>
            <a:rPr lang="de-DE" sz="1400" kern="1200" dirty="0" smtClean="0">
              <a:latin typeface="Calibri" pitchFamily="34" charset="0"/>
              <a:cs typeface="Calibri" pitchFamily="34" charset="0"/>
            </a:rPr>
            <a:t>. (Gesellschaft mit begrenzter Haftung - GmbH nach türkischem Recht)</a:t>
          </a:r>
          <a:endParaRPr lang="de-DE" sz="1400" kern="1200" dirty="0">
            <a:latin typeface="Calibri" pitchFamily="34" charset="0"/>
            <a:cs typeface="Calibri" pitchFamily="34" charset="0"/>
          </a:endParaRPr>
        </a:p>
      </dsp:txBody>
      <dsp:txXfrm>
        <a:off x="4382659" y="2913485"/>
        <a:ext cx="1774963" cy="1084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F1E11-AFC4-4697-B51B-808E37C41FD5}" type="datetimeFigureOut">
              <a:rPr lang="de-DE" smtClean="0"/>
              <a:pPr/>
              <a:t>29.01.2012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E7ACB-E0B7-441F-A414-89AD4199D4FA}" type="slidenum">
              <a:rPr lang="de-DE" smtClean="0"/>
              <a:pPr/>
              <a:t>‹Nr.›</a:t>
            </a:fld>
            <a:endParaRPr lang="de-DE"/>
          </a:p>
        </p:txBody>
      </p:sp>
    </p:spTree>
    <p:extLst>
      <p:ext uri="{BB962C8B-B14F-4D97-AF65-F5344CB8AC3E}">
        <p14:creationId xmlns:p14="http://schemas.microsoft.com/office/powerpoint/2010/main" val="179964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Asgari sayı:</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338</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Anonim şirketin kurulabilmesi için pay sahibi olan bir veya daha fazla kurucunun varlığı şarttır. 330 uncu madde hükmü saklıdır. </a:t>
            </a:r>
          </a:p>
          <a:p>
            <a:r>
              <a:rPr lang="tr-TR" sz="1200" b="0" i="0" kern="1200" dirty="0" smtClean="0">
                <a:solidFill>
                  <a:schemeClr val="tx1"/>
                </a:solidFill>
                <a:latin typeface="+mn-lt"/>
                <a:ea typeface="+mn-ea"/>
                <a:cs typeface="+mn-cs"/>
              </a:rPr>
              <a:t>(2) Pay sahibi sayısı bire düşerse, durum, bu sonucu doğuran işlem tarihinden itibaren yedi gün içinde yönetim kuruluna yazılı olarak bildirilir. Yönetim kurulu bildirimi aldığı tarihten itibaren  yedi  gün içinde, şirketin  tek pay  sahipli bir  anonim  şirket  olduğunu  tescil  ve ilan ettirir. Ayrıca, hem şirketin tek pay sahipli olarak kurulması hem de payların tek kişide toplanması hâlinde tek pay sahibinin adı, yerleşim yeri ve vatandaşlığı da tescil ve ilan edilir. Aksi hâlde doğacak zarardan, bildirimde bulunmayan pay sahibi ve tescil ve ilanı yaptırmayan yönetim kurulu sorumludur.</a:t>
            </a:r>
          </a:p>
          <a:p>
            <a:r>
              <a:rPr lang="tr-TR" sz="1200" b="0" i="0" kern="1200" dirty="0" smtClean="0">
                <a:solidFill>
                  <a:schemeClr val="tx1"/>
                </a:solidFill>
                <a:latin typeface="+mn-lt"/>
                <a:ea typeface="+mn-ea"/>
                <a:cs typeface="+mn-cs"/>
              </a:rPr>
              <a:t>(3)</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Şirket, tek pay sahibi olacak şekilde kendi payını iktisap edemez; ettiremez.</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8</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Madde 478: </a:t>
            </a:r>
            <a:r>
              <a:rPr lang="tr-TR" sz="1200" b="0" i="0" kern="1200" dirty="0" smtClean="0">
                <a:solidFill>
                  <a:schemeClr val="tx1"/>
                </a:solidFill>
                <a:latin typeface="+mn-lt"/>
                <a:ea typeface="+mn-ea"/>
                <a:cs typeface="+mn-cs"/>
              </a:rPr>
              <a:t>Oyda imtiyaz, eşit itibarî değerdeki paylara farklı sayıda oy hakkı verilerek tanınabilir.</a:t>
            </a:r>
          </a:p>
          <a:p>
            <a:r>
              <a:rPr lang="tr-TR" sz="1200" b="0" i="0" kern="1200" dirty="0" smtClean="0">
                <a:solidFill>
                  <a:schemeClr val="tx1"/>
                </a:solidFill>
                <a:latin typeface="+mn-lt"/>
                <a:ea typeface="+mn-ea"/>
                <a:cs typeface="+mn-cs"/>
              </a:rPr>
              <a:t>(2) Bir paya en çok </a:t>
            </a:r>
            <a:r>
              <a:rPr lang="tr-TR" sz="1200" b="0" i="0" kern="1200" dirty="0" err="1" smtClean="0">
                <a:solidFill>
                  <a:schemeClr val="tx1"/>
                </a:solidFill>
                <a:latin typeface="+mn-lt"/>
                <a:ea typeface="+mn-ea"/>
                <a:cs typeface="+mn-cs"/>
              </a:rPr>
              <a:t>onbeş</a:t>
            </a:r>
            <a:r>
              <a:rPr lang="tr-TR" sz="1200" b="0" i="0" kern="1200" dirty="0" smtClean="0">
                <a:solidFill>
                  <a:schemeClr val="tx1"/>
                </a:solidFill>
                <a:latin typeface="+mn-lt"/>
                <a:ea typeface="+mn-ea"/>
                <a:cs typeface="+mn-cs"/>
              </a:rPr>
              <a:t> oy hakkı tanınabilir. Bu sınırlama, kurumlaşmanın gerektirdiği veya haklı bir sebebin ispatlandığı durumlarda uygulanmaz. Bu iki hâlde, şirketin merkezinin bulunduğu yerdeki asliye ticaret mahkemesinin, kurumlaşma projesini veya haklı sebebi inceleyip, bunlara bağlı olarak, sınırlamadan istisna edilme kararını vermesi gerekir. Projede yapılacak her değişiklik mahkeme kararına bağlıdır. Kurumsallaşmanın gerçekleşmeyeceğinin anlaşıldığı veya haklı sebebin ortadan kalktığı hâllerde istisna etme kararı mahkeme tarafından geri alınabilir.</a:t>
            </a:r>
          </a:p>
          <a:p>
            <a:r>
              <a:rPr lang="tr-TR" sz="1200" b="0" i="0" kern="1200" dirty="0" smtClean="0">
                <a:solidFill>
                  <a:schemeClr val="tx1"/>
                </a:solidFill>
                <a:latin typeface="+mn-lt"/>
                <a:ea typeface="+mn-ea"/>
                <a:cs typeface="+mn-cs"/>
              </a:rPr>
              <a:t>(3)</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Oyda imtiyaz aşağıdaki kararlarda kullanılamaz:</a:t>
            </a:r>
          </a:p>
          <a:p>
            <a:r>
              <a:rPr lang="tr-TR" sz="1200" b="0" i="0" kern="1200" dirty="0" smtClean="0">
                <a:solidFill>
                  <a:schemeClr val="tx1"/>
                </a:solidFill>
                <a:latin typeface="+mn-lt"/>
                <a:ea typeface="+mn-ea"/>
                <a:cs typeface="+mn-cs"/>
              </a:rPr>
              <a:t>a) Esas sözleşme değişikliği.</a:t>
            </a:r>
          </a:p>
          <a:p>
            <a:r>
              <a:rPr lang="tr-TR" sz="1200" b="0" i="0" kern="1200" dirty="0" smtClean="0">
                <a:solidFill>
                  <a:schemeClr val="tx1"/>
                </a:solidFill>
                <a:latin typeface="+mn-lt"/>
                <a:ea typeface="+mn-ea"/>
                <a:cs typeface="+mn-cs"/>
              </a:rPr>
              <a:t>b) İşlem denetçilerinin seçimi.</a:t>
            </a:r>
          </a:p>
          <a:p>
            <a:r>
              <a:rPr lang="tr-TR" sz="1200" b="0" i="0" kern="1200" dirty="0" smtClean="0">
                <a:solidFill>
                  <a:schemeClr val="tx1"/>
                </a:solidFill>
                <a:latin typeface="+mn-lt"/>
                <a:ea typeface="+mn-ea"/>
                <a:cs typeface="+mn-cs"/>
              </a:rPr>
              <a:t>c) İbra ve sorumluluk davası açılması.</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21</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Eski TTK</a:t>
            </a:r>
            <a:r>
              <a:rPr lang="tr-TR" sz="1200" b="1" i="0" kern="1200" baseline="0" dirty="0" smtClean="0">
                <a:solidFill>
                  <a:schemeClr val="tx1"/>
                </a:solidFill>
                <a:latin typeface="+mn-lt"/>
                <a:ea typeface="+mn-ea"/>
                <a:cs typeface="+mn-cs"/>
              </a:rPr>
              <a:t> Madde 418: </a:t>
            </a:r>
          </a:p>
          <a:p>
            <a:r>
              <a:rPr lang="tr-TR" sz="1200" b="0" i="0" kern="1200" dirty="0" smtClean="0">
                <a:solidFill>
                  <a:schemeClr val="tx1"/>
                </a:solidFill>
                <a:latin typeface="+mn-lt"/>
                <a:ea typeface="+mn-ea"/>
                <a:cs typeface="+mn-cs"/>
              </a:rPr>
              <a:t>Şirket, devir keyfiyetini esas mukavelede derpiş olunan sebeplerden dolayı pay defterine kayıttan imtina edebilir.</a:t>
            </a:r>
          </a:p>
          <a:p>
            <a:r>
              <a:rPr lang="tr-TR" sz="1200" b="0" i="0" kern="1200" dirty="0" smtClean="0">
                <a:solidFill>
                  <a:schemeClr val="tx1"/>
                </a:solidFill>
                <a:latin typeface="+mn-lt"/>
                <a:ea typeface="+mn-ea"/>
                <a:cs typeface="+mn-cs"/>
              </a:rPr>
              <a:t>             Sebep gösterilmeksizin dahi kayıttan imtina olunabileceği şartının esas mukaveleye konması caizdir.</a:t>
            </a:r>
          </a:p>
          <a:p>
            <a:r>
              <a:rPr lang="tr-TR" sz="1200" b="0" i="0" kern="1200" dirty="0" smtClean="0">
                <a:solidFill>
                  <a:schemeClr val="tx1"/>
                </a:solidFill>
                <a:latin typeface="+mn-lt"/>
                <a:ea typeface="+mn-ea"/>
                <a:cs typeface="+mn-cs"/>
              </a:rPr>
              <a:t>             Hisse senedi karşılığının tamamen ödenmemiş olması halinde şirket teminat talep ve teminat gösterilmediği takdirde kayıttan imtina edebilir.</a:t>
            </a:r>
          </a:p>
          <a:p>
            <a:r>
              <a:rPr lang="tr-TR" sz="1200" b="0" i="0" kern="1200" dirty="0" smtClean="0">
                <a:solidFill>
                  <a:schemeClr val="tx1"/>
                </a:solidFill>
                <a:latin typeface="+mn-lt"/>
                <a:ea typeface="+mn-ea"/>
                <a:cs typeface="+mn-cs"/>
              </a:rPr>
              <a:t>             Hisse senetleri, miras, karı - koca mallarının idaresine ait hükümler veya cebri icra </a:t>
            </a:r>
            <a:r>
              <a:rPr lang="tr-TR" sz="1200" b="0" i="0" kern="1200" dirty="0" err="1" smtClean="0">
                <a:solidFill>
                  <a:schemeClr val="tx1"/>
                </a:solidFill>
                <a:latin typeface="+mn-lt"/>
                <a:ea typeface="+mn-ea"/>
                <a:cs typeface="+mn-cs"/>
              </a:rPr>
              <a:t>yoliyle</a:t>
            </a:r>
            <a:r>
              <a:rPr lang="tr-TR" sz="1200" b="0" i="0" kern="1200" dirty="0" smtClean="0">
                <a:solidFill>
                  <a:schemeClr val="tx1"/>
                </a:solidFill>
                <a:latin typeface="+mn-lt"/>
                <a:ea typeface="+mn-ea"/>
                <a:cs typeface="+mn-cs"/>
              </a:rPr>
              <a:t> iktisap edilmiş ise teminat </a:t>
            </a:r>
            <a:r>
              <a:rPr lang="tr-TR" sz="1200" b="0" i="0" kern="1200" dirty="0" err="1" smtClean="0">
                <a:solidFill>
                  <a:schemeClr val="tx1"/>
                </a:solidFill>
                <a:latin typeface="+mn-lt"/>
                <a:ea typeface="+mn-ea"/>
                <a:cs typeface="+mn-cs"/>
              </a:rPr>
              <a:t>istenemiyeceği</a:t>
            </a:r>
            <a:r>
              <a:rPr lang="tr-TR" sz="1200" b="0" i="0" kern="1200" dirty="0" smtClean="0">
                <a:solidFill>
                  <a:schemeClr val="tx1"/>
                </a:solidFill>
                <a:latin typeface="+mn-lt"/>
                <a:ea typeface="+mn-ea"/>
                <a:cs typeface="+mn-cs"/>
              </a:rPr>
              <a:t> gibi kayıttan imtina olunamaz. Şu kadar ki; idare meclisi azaları veya ortaklar bu hisseleri borsa rayici, bulunmadığı takdirde kayıt için müracaat tarihindeki hakiki değeri üzerinden almaya talip oldukları takdirde kayıttan imtina olunabilir.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22</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a:bodyPr>
          <a:lstStyle/>
          <a:p>
            <a:r>
              <a:rPr lang="tr-TR" sz="1200" b="1" i="0" kern="1200" dirty="0" smtClean="0">
                <a:solidFill>
                  <a:schemeClr val="tx1"/>
                </a:solidFill>
                <a:latin typeface="+mn-lt"/>
                <a:ea typeface="+mn-ea"/>
                <a:cs typeface="+mn-cs"/>
              </a:rPr>
              <a:t>Şirket sözleşmesinde öngörülmeleri şartıyla bağlayıcı olan hükümler</a:t>
            </a:r>
            <a:endParaRPr lang="tr-TR" sz="1200" b="0" i="0" kern="1200" dirty="0" smtClean="0">
              <a:solidFill>
                <a:schemeClr val="tx1"/>
              </a:solidFill>
              <a:latin typeface="+mn-lt"/>
              <a:ea typeface="+mn-ea"/>
              <a:cs typeface="+mn-cs"/>
            </a:endParaRPr>
          </a:p>
          <a:p>
            <a:r>
              <a:rPr lang="tr-TR" sz="1200" b="1" i="0" kern="1200" dirty="0" smtClean="0">
                <a:solidFill>
                  <a:schemeClr val="tx1"/>
                </a:solidFill>
                <a:latin typeface="+mn-lt"/>
                <a:ea typeface="+mn-ea"/>
                <a:cs typeface="+mn-cs"/>
              </a:rPr>
              <a:t>MADDE 577</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Aşağıdaki kayıtlar, şirket sözleşmesinde öngörüldükleri takdirde bağlayıcı hükümlerdir:</a:t>
            </a:r>
          </a:p>
          <a:p>
            <a:r>
              <a:rPr lang="tr-TR" sz="1200" b="0" i="0" kern="1200" dirty="0" smtClean="0">
                <a:solidFill>
                  <a:schemeClr val="tx1"/>
                </a:solidFill>
                <a:latin typeface="+mn-lt"/>
                <a:ea typeface="+mn-ea"/>
                <a:cs typeface="+mn-cs"/>
              </a:rPr>
              <a:t>a) Esas sermaye paylarının devrinin sınırlandırılmasına ilişkin kanuni hükümlerden ayrılan düzenlemeler.</a:t>
            </a:r>
          </a:p>
          <a:p>
            <a:r>
              <a:rPr lang="tr-TR" sz="1200" b="0" i="0" kern="1200" dirty="0" smtClean="0">
                <a:solidFill>
                  <a:schemeClr val="tx1"/>
                </a:solidFill>
                <a:latin typeface="+mn-lt"/>
                <a:ea typeface="+mn-ea"/>
                <a:cs typeface="+mn-cs"/>
              </a:rPr>
              <a:t>b) Ortaklara veya şirkete, esas sermaye payları ile ilgili olarak önerilmeye muhatap olma, önalım, geri alım  ve alım hakları tanınması.</a:t>
            </a:r>
          </a:p>
          <a:p>
            <a:r>
              <a:rPr lang="tr-TR" sz="1200" b="0" i="0" kern="1200" dirty="0" smtClean="0">
                <a:solidFill>
                  <a:schemeClr val="tx1"/>
                </a:solidFill>
                <a:latin typeface="+mn-lt"/>
                <a:ea typeface="+mn-ea"/>
                <a:cs typeface="+mn-cs"/>
              </a:rPr>
              <a:t>c) Ek ödeme yükümlülüklerinin öngörülmesi, bunların şekli ve kapsamı.</a:t>
            </a:r>
          </a:p>
          <a:p>
            <a:r>
              <a:rPr lang="tr-TR" sz="1200" b="0" i="0" kern="1200" dirty="0" smtClean="0">
                <a:solidFill>
                  <a:schemeClr val="tx1"/>
                </a:solidFill>
                <a:latin typeface="+mn-lt"/>
                <a:ea typeface="+mn-ea"/>
                <a:cs typeface="+mn-cs"/>
              </a:rPr>
              <a:t>d) Yan edim yükümlülüklerinin öngörülmesi, bunların şekli ve kapsamı.</a:t>
            </a:r>
          </a:p>
          <a:p>
            <a:r>
              <a:rPr lang="tr-TR" sz="1200" b="0" i="0" kern="1200" dirty="0" smtClean="0">
                <a:solidFill>
                  <a:schemeClr val="tx1"/>
                </a:solidFill>
                <a:latin typeface="+mn-lt"/>
                <a:ea typeface="+mn-ea"/>
                <a:cs typeface="+mn-cs"/>
              </a:rPr>
              <a:t>e) Belirli veya belirlenebilir ortaklara veto hakkı veya bir genel kurul kararının oylanması sonucunda oyların eşit çıkması hâlinde bazı ortaklara üstün oy hakkı tanıyan hükümler.</a:t>
            </a:r>
          </a:p>
          <a:p>
            <a:r>
              <a:rPr lang="tr-TR" sz="1200" b="0" i="0" kern="1200" dirty="0" smtClean="0">
                <a:solidFill>
                  <a:schemeClr val="tx1"/>
                </a:solidFill>
                <a:latin typeface="+mn-lt"/>
                <a:ea typeface="+mn-ea"/>
                <a:cs typeface="+mn-cs"/>
              </a:rPr>
              <a:t>f) Kanunda ya da şirket sözleşmesinde öngörülmüş bulunan yükümlülüklerin hiç ya da zamanında yerine getirilmemeleri hâlinde uygulanabilecek sözleşme cezası hükümleri.</a:t>
            </a:r>
          </a:p>
          <a:p>
            <a:r>
              <a:rPr lang="tr-TR" sz="1200" b="0" i="0" kern="1200" dirty="0" smtClean="0">
                <a:solidFill>
                  <a:schemeClr val="tx1"/>
                </a:solidFill>
                <a:latin typeface="+mn-lt"/>
                <a:ea typeface="+mn-ea"/>
                <a:cs typeface="+mn-cs"/>
              </a:rPr>
              <a:t>g) Kanuni düzenlemeden ayrılan rekabet yasağına ilişkin hükümler.</a:t>
            </a:r>
          </a:p>
          <a:p>
            <a:r>
              <a:rPr lang="tr-TR" sz="1200" b="0" i="0" kern="1200" dirty="0" smtClean="0">
                <a:solidFill>
                  <a:schemeClr val="tx1"/>
                </a:solidFill>
                <a:latin typeface="+mn-lt"/>
                <a:ea typeface="+mn-ea"/>
                <a:cs typeface="+mn-cs"/>
              </a:rPr>
              <a:t>h) Genel kurulun toplantıya çağrılmasına ilişkin özel hak tanıyan hükümler.</a:t>
            </a:r>
          </a:p>
          <a:p>
            <a:r>
              <a:rPr lang="tr-TR" sz="1200" b="0" i="0" kern="1200" dirty="0" smtClean="0">
                <a:solidFill>
                  <a:schemeClr val="tx1"/>
                </a:solidFill>
                <a:latin typeface="+mn-lt"/>
                <a:ea typeface="+mn-ea"/>
                <a:cs typeface="+mn-cs"/>
              </a:rPr>
              <a:t>ı) Genel kurulda karar almaya, oy hakkına ve oy hakkının hesaplanmasına ilişkin kanuni düzenlemeden ayrılan hükümler.</a:t>
            </a:r>
          </a:p>
          <a:p>
            <a:r>
              <a:rPr lang="tr-TR" sz="1200" b="0" i="0" kern="1200" dirty="0" smtClean="0">
                <a:solidFill>
                  <a:schemeClr val="tx1"/>
                </a:solidFill>
                <a:latin typeface="+mn-lt"/>
                <a:ea typeface="+mn-ea"/>
                <a:cs typeface="+mn-cs"/>
              </a:rPr>
              <a:t>i) Şirket yönetiminin üçüncü bir kişiye bırakılmasına ilişkin yetki hükümleri.</a:t>
            </a:r>
          </a:p>
          <a:p>
            <a:r>
              <a:rPr lang="tr-TR" sz="1200" b="0" i="0" kern="1200" dirty="0" smtClean="0">
                <a:solidFill>
                  <a:schemeClr val="tx1"/>
                </a:solidFill>
                <a:latin typeface="+mn-lt"/>
                <a:ea typeface="+mn-ea"/>
                <a:cs typeface="+mn-cs"/>
              </a:rPr>
              <a:t>j) Bilanço kârının kullanılması hakkında kanundan ayrılan hükümler.</a:t>
            </a:r>
          </a:p>
          <a:p>
            <a:r>
              <a:rPr lang="tr-TR" sz="1200" b="0" i="0" kern="1200" dirty="0" smtClean="0">
                <a:solidFill>
                  <a:schemeClr val="tx1"/>
                </a:solidFill>
                <a:latin typeface="+mn-lt"/>
                <a:ea typeface="+mn-ea"/>
                <a:cs typeface="+mn-cs"/>
              </a:rPr>
              <a:t>k) Çıkma hakkının tanınması ile bunun kullanılmasının şartları, bu hâllerde ödenecek olan ayrılma akçesinin türü ve tutarı.</a:t>
            </a:r>
          </a:p>
          <a:p>
            <a:r>
              <a:rPr lang="tr-TR" sz="1200" b="0" i="0" kern="1200" dirty="0" smtClean="0">
                <a:solidFill>
                  <a:schemeClr val="tx1"/>
                </a:solidFill>
                <a:latin typeface="+mn-lt"/>
                <a:ea typeface="+mn-ea"/>
                <a:cs typeface="+mn-cs"/>
              </a:rPr>
              <a:t>l) Ortağın şirketten çıkarılmasına ilişkin özel sebepleri gösteren hükümler.</a:t>
            </a:r>
          </a:p>
          <a:p>
            <a:r>
              <a:rPr lang="tr-TR" sz="1200" b="0" i="0" kern="1200" dirty="0" smtClean="0">
                <a:solidFill>
                  <a:schemeClr val="tx1"/>
                </a:solidFill>
                <a:latin typeface="+mn-lt"/>
                <a:ea typeface="+mn-ea"/>
                <a:cs typeface="+mn-cs"/>
              </a:rPr>
              <a:t>m) Kanunda belirtilenler dışında öngörülen sona erme sebeplerine dair hükümler.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26</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Kurucular beyanı</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349</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Kurucular tarafından, kuruluşa ilişkin bir beyan imzalanır. Beyan, dürüst bir şekilde bilgi verme ilkesine göre, doğru ve eksiksiz olarak hazırlanır. Beyanda, ayni sermaye konuluyor, bir ayın ya da işletme devralınıyorsa, bunlara verilecek karşılığın uygunluğuna; bu tür sermayenin ve devralmanın gerekliliğine, bunların şirkete olan yararlarına ilişkin belgeli, gerekçeli ve kesin ifadeli açıklamalar yer alır. Ayrıca, şirket tarafından iktisap edilen menkul kıymetlerle, bunların iktisap fiyatları, söz konusu menkul kıymetleri çıkaranların son üç yıllık, gereğinde konsolide finansal tablolarının değerlemelerine ve çözümlenmelerine ilişkin bilgiler, şirketin yüklendiği önemli taahhütler, </a:t>
            </a:r>
            <a:r>
              <a:rPr lang="tr-TR" sz="1200" b="0" i="0" kern="1200" dirty="0" err="1" smtClean="0">
                <a:solidFill>
                  <a:schemeClr val="tx1"/>
                </a:solidFill>
                <a:latin typeface="+mn-lt"/>
                <a:ea typeface="+mn-ea"/>
                <a:cs typeface="+mn-cs"/>
              </a:rPr>
              <a:t>makina</a:t>
            </a:r>
            <a:r>
              <a:rPr lang="tr-TR" sz="1200" b="0" i="0" kern="1200" dirty="0" smtClean="0">
                <a:solidFill>
                  <a:schemeClr val="tx1"/>
                </a:solidFill>
                <a:latin typeface="+mn-lt"/>
                <a:ea typeface="+mn-ea"/>
                <a:cs typeface="+mn-cs"/>
              </a:rPr>
              <a:t> ve benzerleri malların ve herhangi bir aktif değerin alımına ilişkin bağlantılar, fiyatlar, komisyonlar ile her türlü borçlar, emsalleriyle karşılaştırılarak, açıklanır.</a:t>
            </a:r>
          </a:p>
          <a:p>
            <a:r>
              <a:rPr lang="tr-TR" sz="1200" b="0" i="0" kern="1200" dirty="0" smtClean="0">
                <a:solidFill>
                  <a:schemeClr val="tx1"/>
                </a:solidFill>
                <a:latin typeface="+mn-lt"/>
                <a:ea typeface="+mn-ea"/>
                <a:cs typeface="+mn-cs"/>
              </a:rPr>
              <a:t>(2) Ayrıca, kuruculara tanınan menfaatler gerekçeleriyle beyanda yer alır. Kimlerin halka arz amacıyla ne miktarda pay taahhüt ettiği, pay taahhüdünde bulunanların birbirleri ile ilişkileri; bunlar bir şirketler topluluğuna dâhil bulunuyorlarsa, topluluk ile ilişkileri, kuruluşu inceleyen işlem denetçisine ve diğer hizmet verenlere ödenen ücretler, emsalleriyle karşılaştırma yapılarak, beyanda açıklanır.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10</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Üyelerin sayısı ve nitelikleri</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359</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Anonim şirketin, esas sözleşmeyle atanmış veya genel kurul tarafından seçilmiş, bir veya daha fazla kişiden oluşan bir yönetim kurulu bulunur. Temsile yetkili en az bir üyenin yerleşme yerinin Türkiye’de bulunması ve Türk vatandaşı olması şarttır.</a:t>
            </a:r>
          </a:p>
          <a:p>
            <a:r>
              <a:rPr lang="tr-TR" sz="1200" b="0" i="0" kern="1200" dirty="0" smtClean="0">
                <a:solidFill>
                  <a:schemeClr val="tx1"/>
                </a:solidFill>
                <a:latin typeface="+mn-lt"/>
                <a:ea typeface="+mn-ea"/>
                <a:cs typeface="+mn-cs"/>
              </a:rPr>
              <a:t>(2) Bir tüzel kişi yönetim kuruluna üye seçildiği takdirde, tüzel kişiyle birlikte, tüzel kişi adına, tüzel kişi tarafından  belirlenen, sadece bir gerçek  kişi de tescil ve ilan olunur;  ayrıca, tescil ve ilanın yapılmış olduğu, şirketin</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internet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sitesinde hemen açıklanır. Tüzel kişi adına sadece, bu tescil edilmiş kişi toplantılara katılıp oy kullanabilir.</a:t>
            </a:r>
          </a:p>
          <a:p>
            <a:r>
              <a:rPr lang="tr-TR" sz="1200" b="0" i="0" kern="1200" dirty="0" smtClean="0">
                <a:solidFill>
                  <a:schemeClr val="tx1"/>
                </a:solidFill>
                <a:latin typeface="+mn-lt"/>
                <a:ea typeface="+mn-ea"/>
                <a:cs typeface="+mn-cs"/>
              </a:rPr>
              <a:t>(3) Yönetim kurulu üyelerinin ve tüzel kişi adına tescil edilecek gerçek kişinin tam ehliyetli olmaları şarttır. Yönetim kurulu üyelerinin en az dörtte birinin yüksek öğrenim görmüş olması zorunludur. Tek üyeli yönetim kurulunda bu zorunluluk aranmaz.</a:t>
            </a:r>
          </a:p>
          <a:p>
            <a:r>
              <a:rPr lang="tr-TR" sz="1200" b="0" i="0" kern="1200" dirty="0" smtClean="0">
                <a:solidFill>
                  <a:schemeClr val="tx1"/>
                </a:solidFill>
                <a:latin typeface="+mn-lt"/>
                <a:ea typeface="+mn-ea"/>
                <a:cs typeface="+mn-cs"/>
              </a:rPr>
              <a:t>(4) Üyeliği sona erdiren sebepler seçilmeye de engeldir.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11</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2. Görev dağılımı</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366</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Yönetim kurulu her yıl üyeleri arasından bir başkan ve bulunmadığı zamanlarda ona vekâlet etmek üzere, en az bir başkan vekili seçer. Esas sözleşmede, başkanın ve başkan vekilinin veya bunlardan birinin, genel kurul tarafından seçilmesi öngörülebilir.</a:t>
            </a:r>
          </a:p>
          <a:p>
            <a:r>
              <a:rPr lang="tr-TR" sz="1200" b="0" i="0" kern="1200" dirty="0" smtClean="0">
                <a:solidFill>
                  <a:schemeClr val="tx1"/>
                </a:solidFill>
                <a:latin typeface="+mn-lt"/>
                <a:ea typeface="+mn-ea"/>
                <a:cs typeface="+mn-cs"/>
              </a:rPr>
              <a:t>(2) Yönetim kurulu, işlerin gidişini izlemek, kendisine sunulacak konularda rapor hazırlamak, kararlarını uygulatmak veya iç denetim  amacıyla içlerinde yönetim kurulu üyelerinin de bulunabileceği komiteler ve komisyonlar kurabilir.</a:t>
            </a:r>
          </a:p>
          <a:p>
            <a:r>
              <a:rPr lang="tr-TR" sz="1200" b="1" i="0" kern="1200" dirty="0" smtClean="0">
                <a:solidFill>
                  <a:schemeClr val="tx1"/>
                </a:solidFill>
                <a:latin typeface="+mn-lt"/>
                <a:ea typeface="+mn-ea"/>
                <a:cs typeface="+mn-cs"/>
              </a:rPr>
              <a:t>3. Yönetimin devri</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367</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Yönetim kurulu esas sözleşmeye konulacak bir hükümle, düzenleyeceği bir iç yönergeye göre, yönetimi, kısmen veya tamamen bir veya birkaç yönetim kurulu üyesine veya üçüncü kişiye devretmeye yetkili kılınabilir. Bu iç yönerge şirketin yönetimini düzenler; bunun için gerekli olan görevleri, tanımlar, yerlerini gösterir, özellikle kimin kime bağlı ve bilgi sunmakla yükümlü olduğunu belirler. Yönetim kurulu, istem üzerine pay sahiplerini ve korunmaya değer menfaatlerini ikna edici bir biçimde ortaya koyan alacaklıları, bu iç yönerge hakkında, yazılı olarak bilgilendirir.</a:t>
            </a:r>
          </a:p>
          <a:p>
            <a:r>
              <a:rPr lang="tr-TR" sz="1200" b="0" i="0" kern="1200" dirty="0" smtClean="0">
                <a:solidFill>
                  <a:schemeClr val="tx1"/>
                </a:solidFill>
                <a:latin typeface="+mn-lt"/>
                <a:ea typeface="+mn-ea"/>
                <a:cs typeface="+mn-cs"/>
              </a:rPr>
              <a:t>(2) Yönetim, devredilmediği takdirde, yönetim kurulunun tüm üyelerine aittir.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12</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IV - Yönetim kurulu toplantıları</a:t>
            </a:r>
            <a:r>
              <a:rPr lang="tr-TR" sz="1200" b="0" i="0" kern="1200" baseline="0" dirty="0" smtClean="0">
                <a:solidFill>
                  <a:schemeClr val="tx1"/>
                </a:solidFill>
                <a:latin typeface="+mn-lt"/>
                <a:ea typeface="+mn-ea"/>
                <a:cs typeface="+mn-cs"/>
              </a:rPr>
              <a:t> - </a:t>
            </a:r>
            <a:r>
              <a:rPr lang="tr-TR" sz="1200" b="1" i="0" kern="1200" dirty="0" smtClean="0">
                <a:solidFill>
                  <a:schemeClr val="tx1"/>
                </a:solidFill>
                <a:latin typeface="+mn-lt"/>
                <a:ea typeface="+mn-ea"/>
                <a:cs typeface="+mn-cs"/>
              </a:rPr>
              <a:t>1. Kararlar</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390</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Esas sözleşmede aksine ağırlaştırıcı bir hüküm bulunmadığı takdirde, yönetim kurulu üye tam sayısının çoğunluğu ile toplanır ve kararlarını toplantıda hazır bulunan üyelerin çoğunluğu ile alır. Bu kural yönetim kurulunun elektronik ortamda yapılması hâlinde de uygulanır.</a:t>
            </a:r>
          </a:p>
          <a:p>
            <a:r>
              <a:rPr lang="tr-TR" sz="1200" b="0" i="0" kern="1200" dirty="0" smtClean="0">
                <a:solidFill>
                  <a:schemeClr val="tx1"/>
                </a:solidFill>
                <a:latin typeface="+mn-lt"/>
                <a:ea typeface="+mn-ea"/>
                <a:cs typeface="+mn-cs"/>
              </a:rPr>
              <a:t>(2) Yönetim kurulu üyeleri birbirlerini temsilen oy veremeyecekleri gibi, toplantılara vekil aracılığıyla da katılamazlar.</a:t>
            </a:r>
          </a:p>
          <a:p>
            <a:r>
              <a:rPr lang="tr-TR" sz="1200" b="0" i="0" kern="1200" dirty="0" smtClean="0">
                <a:solidFill>
                  <a:schemeClr val="tx1"/>
                </a:solidFill>
                <a:latin typeface="+mn-lt"/>
                <a:ea typeface="+mn-ea"/>
                <a:cs typeface="+mn-cs"/>
              </a:rPr>
              <a:t>(3) Oylar eşit olduğu takdirde o konu gelecek toplantıya bırakılır. İkinci toplantıda da eşitlik olursa söz konusu öneri reddedilmiş sayılır.</a:t>
            </a:r>
          </a:p>
          <a:p>
            <a:r>
              <a:rPr lang="tr-TR" sz="1200" b="0" i="0" kern="1200" dirty="0" smtClean="0">
                <a:solidFill>
                  <a:schemeClr val="tx1"/>
                </a:solidFill>
                <a:latin typeface="+mn-lt"/>
                <a:ea typeface="+mn-ea"/>
                <a:cs typeface="+mn-cs"/>
              </a:rPr>
              <a:t>(4) Üyelerden hiçbiri toplantı yapılması isteminde bulunmadığı takdirde, yönetim kurulu kararları, kurul üyelerinden birinin belirli bir konuda yaptığı, karar şeklinde yazılmış önerisine, en az  üye tam sayısının çoğunluğunun yazılı onayı alınmak suretiyle de verilebilir. Aynı önerinin tüm yönetim kurulu üyelerine yapılmış olması bu yolla alınacak kararın geçerlilik şartıdır. Onayların aynı kâğıtta bulunması şart değildir; ancak onay imzalarının bulunduğu kâğıtların tümünün yönetim kurulu karar defterine yapıştırılması veya kabul  edenlerin imzalarını içeren bir karara dönüştürülüp karar defterine geçirilmesi kararın geçerliliği için gereklidir.</a:t>
            </a:r>
          </a:p>
          <a:p>
            <a:r>
              <a:rPr lang="tr-TR" sz="1200" b="0" i="0" kern="1200" dirty="0" smtClean="0">
                <a:solidFill>
                  <a:schemeClr val="tx1"/>
                </a:solidFill>
                <a:latin typeface="+mn-lt"/>
                <a:ea typeface="+mn-ea"/>
                <a:cs typeface="+mn-cs"/>
              </a:rPr>
              <a:t>(5) Kararların geçerliliği yazılıp imza edilmiş olmalarına bağlıdır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13</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Denetleme</a:t>
            </a:r>
            <a:r>
              <a:rPr lang="tr-TR" sz="1200" b="0" i="0" kern="1200" baseline="0" dirty="0" smtClean="0">
                <a:solidFill>
                  <a:schemeClr val="tx1"/>
                </a:solidFill>
                <a:latin typeface="+mn-lt"/>
                <a:ea typeface="+mn-ea"/>
                <a:cs typeface="+mn-cs"/>
              </a:rPr>
              <a:t> - </a:t>
            </a:r>
            <a:r>
              <a:rPr lang="tr-TR" sz="1200" b="1" i="0" kern="1200" dirty="0" smtClean="0">
                <a:solidFill>
                  <a:schemeClr val="tx1"/>
                </a:solidFill>
                <a:latin typeface="+mn-lt"/>
                <a:ea typeface="+mn-ea"/>
                <a:cs typeface="+mn-cs"/>
              </a:rPr>
              <a:t>A) Genel olarak -</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397</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Anonim şirketin ve şirketler topluluğunun finansal tabloları denetçi tarafından, uluslararası denetim standartlarıyla uyumlu Türkiye Denetim Standartlarına göre denetlenir. Yönetim kurulunun yıllık faaliyet raporu içinde yer alan finansal bilgilerin, denetlenen finansal tablolar ile tutarlı olup olmadığı ve gerçeği yansıtıp yansıtmadığı da denetim kapsamı içindedir.</a:t>
            </a:r>
          </a:p>
          <a:p>
            <a:r>
              <a:rPr lang="tr-TR" sz="1200" b="0" i="0" kern="1200" dirty="0" smtClean="0">
                <a:solidFill>
                  <a:schemeClr val="tx1"/>
                </a:solidFill>
                <a:latin typeface="+mn-lt"/>
                <a:ea typeface="+mn-ea"/>
                <a:cs typeface="+mn-cs"/>
              </a:rPr>
              <a:t> (2) Denetçinin denetiminden geçmemiş finansal tablolar ile yönetim kurulunun yıllık faaliyet raporu düzenlenmemiş hükmündedir.</a:t>
            </a:r>
          </a:p>
          <a:p>
            <a:r>
              <a:rPr lang="tr-TR" sz="1200" b="0" i="0" kern="1200" dirty="0" smtClean="0">
                <a:solidFill>
                  <a:schemeClr val="tx1"/>
                </a:solidFill>
                <a:latin typeface="+mn-lt"/>
                <a:ea typeface="+mn-ea"/>
                <a:cs typeface="+mn-cs"/>
              </a:rPr>
              <a:t>(3) Şirketin ve topluluğun finansal tabloları ile yönetim kurulunun yıllık faaliyet raporu, denetleme raporunun sunulmasından sonra değiştirilmişse ve değişiklik denetleme raporlarını etkileyebilecek nitelikteyse, finansal tablolar ile, birinci fıkra çerçevesinde yönetim kurulunun yıllık faaliyet raporu yeniden denetlenir. Yeniden denetleme ve bunun sonucu, raporda özel olarak açıklanır. Denetçi görüşünde de yeniden denetlemeyi yansıtan uygun eklere yer verilir.</a:t>
            </a:r>
          </a:p>
          <a:p>
            <a:endParaRPr lang="tr-TR" b="0"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14</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77500" lnSpcReduction="20000"/>
          </a:bodyPr>
          <a:lstStyle/>
          <a:p>
            <a:r>
              <a:rPr lang="tr-TR" sz="1200" b="1" i="0" kern="1200" dirty="0" smtClean="0">
                <a:solidFill>
                  <a:schemeClr val="tx1"/>
                </a:solidFill>
                <a:latin typeface="+mn-lt"/>
                <a:ea typeface="+mn-ea"/>
                <a:cs typeface="+mn-cs"/>
              </a:rPr>
              <a:t>C) Denetçi</a:t>
            </a:r>
            <a:endParaRPr lang="tr-TR" sz="1200" b="0" i="0" kern="1200" dirty="0" smtClean="0">
              <a:solidFill>
                <a:schemeClr val="tx1"/>
              </a:solidFill>
              <a:latin typeface="+mn-lt"/>
              <a:ea typeface="+mn-ea"/>
              <a:cs typeface="+mn-cs"/>
            </a:endParaRPr>
          </a:p>
          <a:p>
            <a:r>
              <a:rPr lang="tr-TR" sz="1200" b="1" i="0" kern="1200" dirty="0" smtClean="0">
                <a:solidFill>
                  <a:schemeClr val="tx1"/>
                </a:solidFill>
                <a:latin typeface="+mn-lt"/>
                <a:ea typeface="+mn-ea"/>
                <a:cs typeface="+mn-cs"/>
              </a:rPr>
              <a:t>I - Seçim, görevden alma ve sözleşmenin feshi</a:t>
            </a:r>
            <a:endParaRPr lang="tr-TR" sz="1200" b="0" i="0" kern="1200" dirty="0" smtClean="0">
              <a:solidFill>
                <a:schemeClr val="tx1"/>
              </a:solidFill>
              <a:latin typeface="+mn-lt"/>
              <a:ea typeface="+mn-ea"/>
              <a:cs typeface="+mn-cs"/>
            </a:endParaRPr>
          </a:p>
          <a:p>
            <a:r>
              <a:rPr lang="tr-TR" sz="1200" b="1" i="0" kern="1200" dirty="0" smtClean="0">
                <a:solidFill>
                  <a:schemeClr val="tx1"/>
                </a:solidFill>
                <a:latin typeface="+mn-lt"/>
                <a:ea typeface="+mn-ea"/>
                <a:cs typeface="+mn-cs"/>
              </a:rPr>
              <a:t>MADDE 399</a:t>
            </a:r>
            <a:r>
              <a:rPr lang="tr-TR" sz="1200" b="0" i="0" kern="1200" dirty="0" smtClean="0">
                <a:solidFill>
                  <a:schemeClr val="tx1"/>
                </a:solidFill>
                <a:latin typeface="+mn-lt"/>
                <a:ea typeface="+mn-ea"/>
                <a:cs typeface="+mn-cs"/>
              </a:rPr>
              <a:t>-</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(1) Denetçi, şirket genel kurulunca; topluluk denetçisi, ana şirketin genel kurulunca seçilir. Denetçinin, her faaliyet dönemi ve her hâlde görevini yerine getireceği faaliyet dönemi bitmeden seçilmesi şarttır. Seçimden sonra, yönetim kurulu, gecikmeksizin denetleme görevini hangi denetçiye verdiğini ticaret siciline tescil ettirir ve Türkiye Ticaret Sicili Gazetesi ile</a:t>
            </a:r>
            <a:r>
              <a:rPr lang="tr-TR" sz="1200" b="1"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internetsitesinde</a:t>
            </a:r>
            <a:r>
              <a:rPr lang="tr-TR" sz="1200" b="0" i="0" kern="1200" dirty="0" smtClean="0">
                <a:solidFill>
                  <a:schemeClr val="tx1"/>
                </a:solidFill>
                <a:latin typeface="+mn-lt"/>
                <a:ea typeface="+mn-ea"/>
                <a:cs typeface="+mn-cs"/>
              </a:rPr>
              <a:t> ilan eder.</a:t>
            </a:r>
          </a:p>
          <a:p>
            <a:r>
              <a:rPr lang="tr-TR" sz="1200" b="0" i="0" kern="1200" dirty="0" smtClean="0">
                <a:solidFill>
                  <a:schemeClr val="tx1"/>
                </a:solidFill>
                <a:latin typeface="+mn-lt"/>
                <a:ea typeface="+mn-ea"/>
                <a:cs typeface="+mn-cs"/>
              </a:rPr>
              <a:t>(2) Denetçiden denetleme görevi, sadece dördüncü fıkrada öngörüldüğü şekilde ve başka bir denetçi atanmışsa geri alınabilir.</a:t>
            </a:r>
          </a:p>
          <a:p>
            <a:r>
              <a:rPr lang="tr-TR" sz="1200" b="0" i="0" kern="1200" dirty="0" smtClean="0">
                <a:solidFill>
                  <a:schemeClr val="tx1"/>
                </a:solidFill>
                <a:latin typeface="+mn-lt"/>
                <a:ea typeface="+mn-ea"/>
                <a:cs typeface="+mn-cs"/>
              </a:rPr>
              <a:t>(3) Konsolidasyona dâhil olan ana şirketin finansal tablolarını denetlemek için seçilen denetçi, başka bir denetçi seçilmediği takdirde, topluluk finansal tablolarının da denetçisi kabul edilir.</a:t>
            </a:r>
          </a:p>
          <a:p>
            <a:r>
              <a:rPr lang="tr-TR" sz="1200" b="0" i="0" kern="1200" dirty="0" smtClean="0">
                <a:solidFill>
                  <a:schemeClr val="tx1"/>
                </a:solidFill>
                <a:latin typeface="+mn-lt"/>
                <a:ea typeface="+mn-ea"/>
                <a:cs typeface="+mn-cs"/>
              </a:rPr>
              <a:t>(4) Şirketin merkezinin bulunduğu yerdeki asliye ticaret mahkemesi;</a:t>
            </a:r>
          </a:p>
          <a:p>
            <a:r>
              <a:rPr lang="tr-TR" sz="1200" b="0" i="0" kern="1200" dirty="0" smtClean="0">
                <a:solidFill>
                  <a:schemeClr val="tx1"/>
                </a:solidFill>
                <a:latin typeface="+mn-lt"/>
                <a:ea typeface="+mn-ea"/>
                <a:cs typeface="+mn-cs"/>
              </a:rPr>
              <a:t>a) Yönetim kurulunun,</a:t>
            </a:r>
          </a:p>
          <a:p>
            <a:r>
              <a:rPr lang="tr-TR" sz="1200" b="0" i="0" kern="1200" dirty="0" smtClean="0">
                <a:solidFill>
                  <a:schemeClr val="tx1"/>
                </a:solidFill>
                <a:latin typeface="+mn-lt"/>
                <a:ea typeface="+mn-ea"/>
                <a:cs typeface="+mn-cs"/>
              </a:rPr>
              <a:t>b) Sermayenin yüzde onunu, halka açık şirketlerde esas veya çıkarılmış sermayenin yüzde beşini oluşturan pay sahiplerinin,</a:t>
            </a:r>
          </a:p>
          <a:p>
            <a:r>
              <a:rPr lang="tr-TR" sz="1200" b="0" i="0" kern="1200" dirty="0" smtClean="0">
                <a:solidFill>
                  <a:schemeClr val="tx1"/>
                </a:solidFill>
                <a:latin typeface="+mn-lt"/>
                <a:ea typeface="+mn-ea"/>
                <a:cs typeface="+mn-cs"/>
              </a:rPr>
              <a:t>istemi üzerine, ilgilileri ve seçilmiş denetçiyi dinleyerek, seçilmiş denetçinin şahsına ilişkin haklı bir sebebin gerektirmesi, özellikle de onun taraflı davrandığı yönünde bir kuşkunun varlığı hâlinde, başka bir denetçi atayabilir.</a:t>
            </a:r>
          </a:p>
          <a:p>
            <a:r>
              <a:rPr lang="tr-TR" sz="1200" b="0" i="0" kern="1200" dirty="0" smtClean="0">
                <a:solidFill>
                  <a:schemeClr val="tx1"/>
                </a:solidFill>
                <a:latin typeface="+mn-lt"/>
                <a:ea typeface="+mn-ea"/>
                <a:cs typeface="+mn-cs"/>
              </a:rPr>
              <a:t>(5) Görevden alma ve yeni denetçi atama davası, denetçinin seçiminin Türkiye Ticaret Sicili Gazetesinde ilanından itibaren üç hafta içinde açılır. Azlığın bu davayı açabilmesi için, denetçinin seçimine genel kurulda karşı oy vermiş, karşı oyunu tutanağa geçirtmiş ve seçimin yapıldığı genel kurul toplantısı tarihinden itibaren geriye doğru en az üç aydan beri, şirketin pay sahibi sıfatını taşıyor olması şarttır.</a:t>
            </a:r>
          </a:p>
          <a:p>
            <a:r>
              <a:rPr lang="tr-TR" sz="1200" b="0" i="0" kern="1200" dirty="0" smtClean="0">
                <a:solidFill>
                  <a:schemeClr val="tx1"/>
                </a:solidFill>
                <a:latin typeface="+mn-lt"/>
                <a:ea typeface="+mn-ea"/>
                <a:cs typeface="+mn-cs"/>
              </a:rPr>
              <a:t>(6) Faaliyet döneminin dördüncü ayına kadar denetçi seçilememişse, denetçi, yönetim kurulunun, her yönetim kurulu üyesinin veya herhangi bir pay sahibinin istemi üzerine, dördüncü fıkrada gösterilen mahkemece atanır. Aynı hüküm, seçilen denetçinin görevi </a:t>
            </a:r>
            <a:r>
              <a:rPr lang="tr-TR" sz="1200" b="0" i="0" kern="1200" dirty="0" err="1" smtClean="0">
                <a:solidFill>
                  <a:schemeClr val="tx1"/>
                </a:solidFill>
                <a:latin typeface="+mn-lt"/>
                <a:ea typeface="+mn-ea"/>
                <a:cs typeface="+mn-cs"/>
              </a:rPr>
              <a:t>red</a:t>
            </a:r>
            <a:r>
              <a:rPr lang="tr-TR" sz="1200" b="0" i="0" kern="1200" dirty="0" smtClean="0">
                <a:solidFill>
                  <a:schemeClr val="tx1"/>
                </a:solidFill>
                <a:latin typeface="+mn-lt"/>
                <a:ea typeface="+mn-ea"/>
                <a:cs typeface="+mn-cs"/>
              </a:rPr>
              <a:t> veya sözleşmeyi feshetmesi, görevlendirme kararının iptal olunması, butlanı veya denetçinin kanuni sebeplerle veya diğer herhangi bir nedenle görevini yerine getirememesi veya görevini yapmaktan engellenmesi hâllerinde de uygulanır. Mahkemenin kararı kesindir.</a:t>
            </a:r>
          </a:p>
          <a:p>
            <a:r>
              <a:rPr lang="tr-TR" sz="1200" b="0" i="0" kern="1200" dirty="0" smtClean="0">
                <a:solidFill>
                  <a:schemeClr val="tx1"/>
                </a:solidFill>
                <a:latin typeface="+mn-lt"/>
                <a:ea typeface="+mn-ea"/>
                <a:cs typeface="+mn-cs"/>
              </a:rPr>
              <a:t>(7) Denetçinin mahkeme tarafından atanması durumunda, emsal dikkate alınarak, ücreti ile muhtemel giderler için mahkeme veznesine yatırılması gereken ön ödeme mahkemece belirlenir. Bunlara üç iş günü içinde itiraz edilebilir. Mahkeme kararı kesindir.</a:t>
            </a:r>
          </a:p>
          <a:p>
            <a:r>
              <a:rPr lang="tr-TR" sz="1200" b="0" i="0" kern="1200" dirty="0" smtClean="0">
                <a:solidFill>
                  <a:schemeClr val="tx1"/>
                </a:solidFill>
                <a:latin typeface="+mn-lt"/>
                <a:ea typeface="+mn-ea"/>
                <a:cs typeface="+mn-cs"/>
              </a:rPr>
              <a:t>(8) Denetçi denetleme sözleşmesini, sadece haklı bir sebep varsa veya kendisine karşı görevden alınma davası açılmışsa feshedebilir. Görüş yazısının içeriğine ilişkin fikir ayrılıkları ile denetlemenin şirketçe sınırlandırılmış olması veya görüş yazısı vermekten kaçınma haklı sebep sayılamaz. Denetçinin sözleşmeyi feshi yazılı ve gerekçeli olmalıdır. Denetçi fesih tarihine kadar elde ettiği sonuçları genel kurula sunmakla yükümlüdür; bu sonuçlar 402 </a:t>
            </a:r>
            <a:r>
              <a:rPr lang="tr-TR" sz="1200" b="0" i="0" kern="1200" dirty="0" err="1" smtClean="0">
                <a:solidFill>
                  <a:schemeClr val="tx1"/>
                </a:solidFill>
                <a:latin typeface="+mn-lt"/>
                <a:ea typeface="+mn-ea"/>
                <a:cs typeface="+mn-cs"/>
              </a:rPr>
              <a:t>nci</a:t>
            </a:r>
            <a:r>
              <a:rPr lang="tr-TR" sz="1200" b="0" i="0" kern="1200" dirty="0" smtClean="0">
                <a:solidFill>
                  <a:schemeClr val="tx1"/>
                </a:solidFill>
                <a:latin typeface="+mn-lt"/>
                <a:ea typeface="+mn-ea"/>
                <a:cs typeface="+mn-cs"/>
              </a:rPr>
              <a:t> maddeye uygun bir rapor hâline getirilerek genel kurula verilir.</a:t>
            </a:r>
          </a:p>
          <a:p>
            <a:r>
              <a:rPr lang="tr-TR" sz="1200" b="0" i="0" kern="1200" dirty="0" smtClean="0">
                <a:solidFill>
                  <a:schemeClr val="tx1"/>
                </a:solidFill>
                <a:latin typeface="+mn-lt"/>
                <a:ea typeface="+mn-ea"/>
                <a:cs typeface="+mn-cs"/>
              </a:rPr>
              <a:t>(9) Denetçi altıncı fıkra hükmüne göre fesih ihbarında bulunduğu takdirde, yönetim kurulu hemen, geçici bir denetçi seçer ve fesih ihbarını genel kurulun bilgisine, seçtiği denetçiyi de aynı kurulun onayına sunar.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15</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70000" lnSpcReduction="20000"/>
          </a:bodyPr>
          <a:lstStyle/>
          <a:p>
            <a:r>
              <a:rPr lang="tr-TR" sz="1200" b="1" i="0" kern="1200" dirty="0" err="1" smtClean="0">
                <a:solidFill>
                  <a:schemeClr val="tx1"/>
                </a:solidFill>
                <a:latin typeface="+mn-lt"/>
                <a:ea typeface="+mn-ea"/>
                <a:cs typeface="+mn-cs"/>
              </a:rPr>
              <a:t>II</a:t>
            </a:r>
            <a:r>
              <a:rPr lang="tr-TR" sz="1200" b="1" i="0" kern="1200" dirty="0" smtClean="0">
                <a:solidFill>
                  <a:schemeClr val="tx1"/>
                </a:solidFill>
                <a:latin typeface="+mn-lt"/>
                <a:ea typeface="+mn-ea"/>
                <a:cs typeface="+mn-cs"/>
              </a:rPr>
              <a:t> - Denetçi olabilecekler</a:t>
            </a:r>
            <a:r>
              <a:rPr lang="tr-TR" sz="1200" b="0" i="0" kern="1200" baseline="0" dirty="0" smtClean="0">
                <a:solidFill>
                  <a:schemeClr val="tx1"/>
                </a:solidFill>
                <a:latin typeface="+mn-lt"/>
                <a:ea typeface="+mn-ea"/>
                <a:cs typeface="+mn-cs"/>
              </a:rPr>
              <a:t>: </a:t>
            </a:r>
            <a:r>
              <a:rPr lang="tr-TR" sz="1200" b="1" i="0" kern="1200" dirty="0" smtClean="0">
                <a:solidFill>
                  <a:schemeClr val="tx1"/>
                </a:solidFill>
                <a:latin typeface="+mn-lt"/>
                <a:ea typeface="+mn-ea"/>
                <a:cs typeface="+mn-cs"/>
              </a:rPr>
              <a:t>MADDE 400</a:t>
            </a:r>
            <a:r>
              <a:rPr lang="tr-TR" sz="1200" b="0" i="0" kern="1200" dirty="0" smtClean="0">
                <a:solidFill>
                  <a:schemeClr val="tx1"/>
                </a:solidFill>
                <a:latin typeface="+mn-lt"/>
                <a:ea typeface="+mn-ea"/>
                <a:cs typeface="+mn-cs"/>
              </a:rPr>
              <a:t>-</a:t>
            </a:r>
            <a:r>
              <a:rPr lang="tr-TR" sz="1200" b="0" i="0" kern="1200" baseline="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Denetçi, ancak ortakları, yeminli mali müşavir veya serbest muhasebeci mali müşavir unvanını taşıyan bir bağımsız denetleme kuruluşu olabilir. Orta ve küçük ölçekli anonim şirketler, bir veya birden fazla yeminli mali müşaviri veya serbest muhasebeci mali müşaviri denetçi olarak seçebilirler. Bağımsız denetleme kuruluşlarının kuruluş ve çalışma esasları ile denetleme elemanlarının nitelikleri Sanayi ve Ticaret Bakanlığı tarafından hazırlanan, Bakanlar Kurulunca yürürlüğe konulacak bir yönetmelikle düzenlenir. Aşağıdaki hâllerden birinin varlığında, yeminli </a:t>
            </a:r>
            <a:r>
              <a:rPr lang="tr-TR" sz="1200" b="0" i="0" kern="1200" dirty="0" err="1" smtClean="0">
                <a:solidFill>
                  <a:schemeClr val="tx1"/>
                </a:solidFill>
                <a:latin typeface="+mn-lt"/>
                <a:ea typeface="+mn-ea"/>
                <a:cs typeface="+mn-cs"/>
              </a:rPr>
              <a:t>mâlî</a:t>
            </a:r>
            <a:r>
              <a:rPr lang="tr-TR" sz="1200" b="0" i="0" kern="1200" dirty="0" smtClean="0">
                <a:solidFill>
                  <a:schemeClr val="tx1"/>
                </a:solidFill>
                <a:latin typeface="+mn-lt"/>
                <a:ea typeface="+mn-ea"/>
                <a:cs typeface="+mn-cs"/>
              </a:rPr>
              <a:t> müşavir, serbest muhasebeci mali müşavir, bağımsız denetleme kuruluşu ve bunun ortaklarından biri ve bunların ortaklarının yanında çalışan veya bu cümlede anılan kişilerin mesleği birlikte yaptıkları kişi veya kişiler, ilgili şirkette denetçi olamaz. Şöyle ki, önceki cümlede sayılanlardan biri;</a:t>
            </a:r>
          </a:p>
          <a:p>
            <a:r>
              <a:rPr lang="tr-TR" sz="1200" b="0" i="0" kern="1200" dirty="0" smtClean="0">
                <a:solidFill>
                  <a:schemeClr val="tx1"/>
                </a:solidFill>
                <a:latin typeface="+mn-lt"/>
                <a:ea typeface="+mn-ea"/>
                <a:cs typeface="+mn-cs"/>
              </a:rPr>
              <a:t>a) Denetlenecek şirkette pay sahibiyse,</a:t>
            </a:r>
          </a:p>
          <a:p>
            <a:r>
              <a:rPr lang="tr-TR" sz="1200" b="0" i="0" kern="1200" dirty="0" smtClean="0">
                <a:solidFill>
                  <a:schemeClr val="tx1"/>
                </a:solidFill>
                <a:latin typeface="+mn-lt"/>
                <a:ea typeface="+mn-ea"/>
                <a:cs typeface="+mn-cs"/>
              </a:rPr>
              <a:t>b) Denetlenecek şirketin yöneticisi veya çalışanıysa veya denetçi olarak atanmasından önceki üç yıl içinde bu sıfatı taşımışsa,</a:t>
            </a:r>
          </a:p>
          <a:p>
            <a:r>
              <a:rPr lang="tr-TR" sz="1200" b="0" i="0" kern="1200" dirty="0" smtClean="0">
                <a:solidFill>
                  <a:schemeClr val="tx1"/>
                </a:solidFill>
                <a:latin typeface="+mn-lt"/>
                <a:ea typeface="+mn-ea"/>
                <a:cs typeface="+mn-cs"/>
              </a:rPr>
              <a:t>c) Denetlenecek şirketle bağlantısı bulunan bir tüzel kişinin, bir ticaret şirketinin veya bir ticari işletmenin kanuni temsilcisi veya temsilcisi, yönetim kurulu üyesi, yöneticisi veya sahibiyse ya da bunlarda yüzde yirmiden fazla paya sahipse yahut denetlenecek şirketin yönetim kurulu üyesinin veya bir yöneticisinin alt veya üst soyundan biri, eşi veya üçüncü derece dâhil, üçüncü dereceye kadar kan veya kayın </a:t>
            </a:r>
            <a:r>
              <a:rPr lang="tr-TR" sz="1200" b="0" i="0" kern="1200" dirty="0" err="1" smtClean="0">
                <a:solidFill>
                  <a:schemeClr val="tx1"/>
                </a:solidFill>
                <a:latin typeface="+mn-lt"/>
                <a:ea typeface="+mn-ea"/>
                <a:cs typeface="+mn-cs"/>
              </a:rPr>
              <a:t>hısmıysa</a:t>
            </a:r>
            <a:r>
              <a:rPr lang="tr-TR" sz="1200" b="0" i="0" kern="1200" dirty="0" smtClean="0">
                <a:solidFill>
                  <a:schemeClr val="tx1"/>
                </a:solidFill>
                <a:latin typeface="+mn-lt"/>
                <a:ea typeface="+mn-ea"/>
                <a:cs typeface="+mn-cs"/>
              </a:rPr>
              <a:t>,</a:t>
            </a:r>
          </a:p>
          <a:p>
            <a:r>
              <a:rPr lang="tr-TR" sz="1200" b="0" i="0" kern="1200" dirty="0" smtClean="0">
                <a:solidFill>
                  <a:schemeClr val="tx1"/>
                </a:solidFill>
                <a:latin typeface="+mn-lt"/>
                <a:ea typeface="+mn-ea"/>
                <a:cs typeface="+mn-cs"/>
              </a:rPr>
              <a:t>d) Denetlenecek şirketle bağlantı hâlinde bulunan veya böyle bir şirkette yüzde yirmiden fazla paya sahip olan bir işletmede çalışıyorsa veya denetçisi olacağı şirkette yüzde yirmiden fazla paya sahip bir gerçek kişinin yanında herhangi bir şekilde hizmet veriyorsa,</a:t>
            </a:r>
          </a:p>
          <a:p>
            <a:r>
              <a:rPr lang="tr-TR" sz="1200" b="0" i="0" kern="1200" dirty="0" smtClean="0">
                <a:solidFill>
                  <a:schemeClr val="tx1"/>
                </a:solidFill>
                <a:latin typeface="+mn-lt"/>
                <a:ea typeface="+mn-ea"/>
                <a:cs typeface="+mn-cs"/>
              </a:rPr>
              <a:t>e) Denetlenecek şirketin defterlerinin tutulmasında veya finansal tablolarının düzenlenmesinde denetleme dışında faaliyette veya katkıda bulunmuşsa,</a:t>
            </a:r>
          </a:p>
          <a:p>
            <a:r>
              <a:rPr lang="tr-TR" sz="1200" b="0" i="0" kern="1200" dirty="0" smtClean="0">
                <a:solidFill>
                  <a:schemeClr val="tx1"/>
                </a:solidFill>
                <a:latin typeface="+mn-lt"/>
                <a:ea typeface="+mn-ea"/>
                <a:cs typeface="+mn-cs"/>
              </a:rPr>
              <a:t>f) Denetlenecek şirketin defterlerinin tutulmasında veya finansal tablolarının çıkarılmasında denetleme dışında faaliyette veya katkıda bulunduğu için (e) bendine göre denetçi olamayacak gerçek veya tüzel kişinin veya onun ortaklarından birinin kanuni temsilcisi, temsilcisi, çalışanı, yönetim kurulu üyesi, ortağı, sahibi ya da gerçek kişi olarak bizzat kendisi ise,</a:t>
            </a:r>
          </a:p>
          <a:p>
            <a:r>
              <a:rPr lang="tr-TR" sz="1200" b="0" i="0" kern="1200" dirty="0" smtClean="0">
                <a:solidFill>
                  <a:schemeClr val="tx1"/>
                </a:solidFill>
                <a:latin typeface="+mn-lt"/>
                <a:ea typeface="+mn-ea"/>
                <a:cs typeface="+mn-cs"/>
              </a:rPr>
              <a:t>g) (a) ilâ (f) bentlerinde yer alan şartları taşıdığı için denetçi olamayan bir denetçinin nezdinde çalışıyorsa,</a:t>
            </a:r>
          </a:p>
          <a:p>
            <a:r>
              <a:rPr lang="tr-TR" sz="1200" b="0" i="0" kern="1200" dirty="0" smtClean="0">
                <a:solidFill>
                  <a:schemeClr val="tx1"/>
                </a:solidFill>
                <a:latin typeface="+mn-lt"/>
                <a:ea typeface="+mn-ea"/>
                <a:cs typeface="+mn-cs"/>
              </a:rPr>
              <a:t>h) Son beş yıl içinde denetçiliğe ilişkin meslekî faaliyetinden kaynaklanan gelirinin tamamının yüzde otuzundan fazlasını denetlenecek şirkete veya ona yüzde yirmiden fazla pay ile iştirak etmiş bulunan şirketlere verilen denetleme ve danışmanlık faaliyetinden elde etmişse ve bunu cari yılda da elde etmesi bekleniyorsa,</a:t>
            </a:r>
          </a:p>
          <a:p>
            <a:r>
              <a:rPr lang="tr-TR" sz="1200" b="0" i="0" kern="1200" dirty="0" smtClean="0">
                <a:solidFill>
                  <a:schemeClr val="tx1"/>
                </a:solidFill>
                <a:latin typeface="+mn-lt"/>
                <a:ea typeface="+mn-ea"/>
                <a:cs typeface="+mn-cs"/>
              </a:rPr>
              <a:t>denetçi olamaz; ancak, Türkiye Serbest Muhasebeci Mali Müşavirler ve Yeminli Mali Müşavirler Odaları Birliği, katlanılması güç bir durum ortaya çıkacaksa (h) bendindeki yasağın kaldırılması için belli bir süreyle sınırlı olarak onay verebilir.</a:t>
            </a:r>
          </a:p>
          <a:p>
            <a:r>
              <a:rPr lang="tr-TR" sz="1200" b="0" i="0" kern="1200" dirty="0" smtClean="0">
                <a:solidFill>
                  <a:schemeClr val="tx1"/>
                </a:solidFill>
                <a:latin typeface="+mn-lt"/>
                <a:ea typeface="+mn-ea"/>
                <a:cs typeface="+mn-cs"/>
              </a:rPr>
              <a:t>(2) Bir bağımsız denetleme kuruluşunun, bir şirketin denetlenmesi için görevlendirdiği denetçi yedi yıl arka arkaya o şirket için denetleme raporu vermişse, o denetçi en az iki yıl için değiştirilir.</a:t>
            </a:r>
          </a:p>
          <a:p>
            <a:r>
              <a:rPr lang="tr-TR" sz="1200" b="0" i="0" kern="1200" dirty="0" smtClean="0">
                <a:solidFill>
                  <a:schemeClr val="tx1"/>
                </a:solidFill>
                <a:latin typeface="+mn-lt"/>
                <a:ea typeface="+mn-ea"/>
                <a:cs typeface="+mn-cs"/>
              </a:rPr>
              <a:t>(3) Denetçi, denetleme yaptığı şirkete, vergi danışmanlığı ve vergi denetimi dışında, danışmanlık veya hizmet veremez, bunu bir yavru şirketi aracılığıyla yapamaz.</a:t>
            </a:r>
          </a:p>
          <a:p>
            <a:r>
              <a:rPr lang="tr-TR" sz="1200" b="0" i="0" kern="1200" dirty="0" smtClean="0">
                <a:solidFill>
                  <a:schemeClr val="tx1"/>
                </a:solidFill>
                <a:latin typeface="+mn-lt"/>
                <a:ea typeface="+mn-ea"/>
                <a:cs typeface="+mn-cs"/>
              </a:rPr>
              <a:t>(4)</a:t>
            </a:r>
            <a:r>
              <a:rPr lang="tr-TR" sz="1200" b="1" i="0" kern="1200" dirty="0" smtClean="0">
                <a:solidFill>
                  <a:schemeClr val="tx1"/>
                </a:solidFill>
                <a:latin typeface="+mn-lt"/>
                <a:ea typeface="+mn-ea"/>
                <a:cs typeface="+mn-cs"/>
              </a:rPr>
              <a:t> </a:t>
            </a:r>
            <a:r>
              <a:rPr lang="tr-TR" sz="1200" b="0" i="0" kern="1200" dirty="0" smtClean="0">
                <a:solidFill>
                  <a:schemeClr val="tx1"/>
                </a:solidFill>
                <a:latin typeface="+mn-lt"/>
                <a:ea typeface="+mn-ea"/>
                <a:cs typeface="+mn-cs"/>
              </a:rPr>
              <a:t>Bu madde hükümleri, 554 üncü maddede öngörülen işlem denetçilerine de uygulanır. Kanunda veya esas sözleşmede aksi öngörülmemişse, işlem denetçisi genel kurul tarafından atanır ve görevden alınır.</a:t>
            </a:r>
          </a:p>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16</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18</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71600" y="2420888"/>
            <a:ext cx="6480720" cy="648072"/>
          </a:xfrm>
        </p:spPr>
        <p:txBody>
          <a:bodyPr anchor="t" anchorCtr="0"/>
          <a:lstStyle>
            <a:lvl1pPr algn="l">
              <a:defRPr b="0" kern="0" baseline="0">
                <a:solidFill>
                  <a:srgbClr val="353330"/>
                </a:solidFill>
              </a:defRPr>
            </a:lvl1pPr>
          </a:lstStyle>
          <a:p>
            <a:r>
              <a:rPr lang="de-DE" dirty="0" smtClean="0"/>
              <a:t>Titel des Vortrags</a:t>
            </a:r>
            <a:endParaRPr lang="de-DE" dirty="0"/>
          </a:p>
        </p:txBody>
      </p:sp>
      <p:sp>
        <p:nvSpPr>
          <p:cNvPr id="4" name="Datumsplatzhalter 3"/>
          <p:cNvSpPr>
            <a:spLocks noGrp="1"/>
          </p:cNvSpPr>
          <p:nvPr>
            <p:ph type="dt" sz="half" idx="10"/>
          </p:nvPr>
        </p:nvSpPr>
        <p:spPr>
          <a:xfrm>
            <a:off x="251518" y="6309320"/>
            <a:ext cx="2339282" cy="412155"/>
          </a:xfrm>
        </p:spPr>
        <p:txBody>
          <a:bodyPr/>
          <a:lstStyle/>
          <a:p>
            <a:fld id="{E648A7C3-CEC8-4CD0-8E69-D28D5A169D04}" type="datetime1">
              <a:rPr lang="de-DE" smtClean="0"/>
              <a:pPr/>
              <a:t>29.01.2012</a:t>
            </a:fld>
            <a:endParaRPr lang="de-DE" dirty="0"/>
          </a:p>
        </p:txBody>
      </p:sp>
      <p:sp>
        <p:nvSpPr>
          <p:cNvPr id="5" name="Fußzeilenplatzhalter 4"/>
          <p:cNvSpPr>
            <a:spLocks noGrp="1"/>
          </p:cNvSpPr>
          <p:nvPr>
            <p:ph type="ftr" sz="quarter" idx="11"/>
          </p:nvPr>
        </p:nvSpPr>
        <p:spPr>
          <a:xfrm>
            <a:off x="2699792" y="6309320"/>
            <a:ext cx="3744416" cy="412155"/>
          </a:xfrm>
        </p:spPr>
        <p:txBody>
          <a:bodyPr/>
          <a:lstStyle>
            <a:lvl1pPr algn="l">
              <a:defRPr/>
            </a:lvl1pPr>
          </a:lstStyle>
          <a:p>
            <a:r>
              <a:rPr lang="de-DE" dirty="0" smtClean="0"/>
              <a:t>© www.gencer-coll.eu</a:t>
            </a:r>
            <a:endParaRPr lang="de-DE" dirty="0"/>
          </a:p>
        </p:txBody>
      </p:sp>
      <p:sp>
        <p:nvSpPr>
          <p:cNvPr id="6" name="Foliennummernplatzhalter 5"/>
          <p:cNvSpPr>
            <a:spLocks noGrp="1"/>
          </p:cNvSpPr>
          <p:nvPr>
            <p:ph type="sldNum" sz="quarter" idx="12"/>
          </p:nvPr>
        </p:nvSpPr>
        <p:spPr>
          <a:xfrm>
            <a:off x="6553200" y="6309320"/>
            <a:ext cx="2133600" cy="412155"/>
          </a:xfrm>
        </p:spPr>
        <p:txBody>
          <a:bodyPr/>
          <a:lstStyle/>
          <a:p>
            <a:fld id="{BEE2948E-B6F3-4081-9C2A-A2641D91FEA7}" type="slidenum">
              <a:rPr lang="de-DE" smtClean="0"/>
              <a:pPr/>
              <a:t>‹Nr.›</a:t>
            </a:fld>
            <a:endParaRPr lang="de-DE" dirty="0"/>
          </a:p>
        </p:txBody>
      </p:sp>
      <p:pic>
        <p:nvPicPr>
          <p:cNvPr id="14" name="Grafik 13"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8" name="Textplatzhalter 2"/>
          <p:cNvSpPr>
            <a:spLocks noGrp="1"/>
          </p:cNvSpPr>
          <p:nvPr>
            <p:ph idx="1" hasCustomPrompt="1"/>
          </p:nvPr>
        </p:nvSpPr>
        <p:spPr>
          <a:xfrm>
            <a:off x="971600" y="3429001"/>
            <a:ext cx="6480720" cy="1368152"/>
          </a:xfrm>
          <a:prstGeom prst="rect">
            <a:avLst/>
          </a:prstGeom>
        </p:spPr>
        <p:txBody>
          <a:bodyPr vert="horz" lIns="91440" tIns="45720" rIns="91440" bIns="45720" rtlCol="0">
            <a:normAutofit/>
          </a:bodyPr>
          <a:lstStyle>
            <a:lvl1pPr marL="0" indent="0">
              <a:buNone/>
              <a:defRPr sz="2000" kern="0" spc="0" baseline="0"/>
            </a:lvl1pPr>
          </a:lstStyle>
          <a:p>
            <a:pPr lvl="0"/>
            <a:r>
              <a:rPr lang="de-DE" dirty="0" smtClean="0"/>
              <a:t>Untertitel des Vortrags </a:t>
            </a:r>
          </a:p>
          <a:p>
            <a:pPr lvl="0"/>
            <a:r>
              <a:rPr lang="de-DE" dirty="0" smtClean="0"/>
              <a:t>Name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63DEAEF-1637-4FDA-BE0C-BD65E5165450}" type="datetime1">
              <a:rPr lang="de-DE" smtClean="0"/>
              <a:pPr/>
              <a:t>29.01.2012</a:t>
            </a:fld>
            <a:endParaRPr lang="de-DE"/>
          </a:p>
        </p:txBody>
      </p:sp>
      <p:sp>
        <p:nvSpPr>
          <p:cNvPr id="5" name="Fußzeilenplatzhalter 4"/>
          <p:cNvSpPr>
            <a:spLocks noGrp="1"/>
          </p:cNvSpPr>
          <p:nvPr>
            <p:ph type="ftr" sz="quarter" idx="11"/>
          </p:nvPr>
        </p:nvSpPr>
        <p:spPr/>
        <p:txBody>
          <a:bodyPr/>
          <a:lstStyle/>
          <a:p>
            <a:r>
              <a:rPr lang="de-DE" smtClean="0"/>
              <a:t>www.gencer-coll.eu</a:t>
            </a:r>
            <a:endParaRPr lang="de-DE" dirty="0"/>
          </a:p>
        </p:txBody>
      </p:sp>
      <p:sp>
        <p:nvSpPr>
          <p:cNvPr id="6" name="Foliennummernplatzhalter 5"/>
          <p:cNvSpPr>
            <a:spLocks noGrp="1"/>
          </p:cNvSpPr>
          <p:nvPr>
            <p:ph type="sldNum" sz="quarter" idx="12"/>
          </p:nvPr>
        </p:nvSpPr>
        <p:spPr/>
        <p:txBody>
          <a:bodyPr/>
          <a:lstStyle/>
          <a:p>
            <a:fld id="{BEE2948E-B6F3-4081-9C2A-A2641D91FEA7}" type="slidenum">
              <a:rPr lang="de-DE" smtClean="0"/>
              <a:pPr/>
              <a:t>‹Nr.›</a:t>
            </a:fld>
            <a:endParaRPr lang="de-DE"/>
          </a:p>
        </p:txBody>
      </p:sp>
      <p:pic>
        <p:nvPicPr>
          <p:cNvPr id="9" name="Grafik 8"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1" name="Titel 1"/>
          <p:cNvSpPr>
            <a:spLocks noGrp="1"/>
          </p:cNvSpPr>
          <p:nvPr>
            <p:ph type="title" hasCustomPrompt="1"/>
          </p:nvPr>
        </p:nvSpPr>
        <p:spPr>
          <a:xfrm>
            <a:off x="251518" y="1268760"/>
            <a:ext cx="7200802" cy="432048"/>
          </a:xfrm>
        </p:spPr>
        <p:txBody>
          <a:bodyPr anchor="t" anchorCtr="0"/>
          <a:lstStyle>
            <a:lvl1pPr algn="l">
              <a:defRPr sz="2400" b="0"/>
            </a:lvl1pPr>
          </a:lstStyle>
          <a:p>
            <a:r>
              <a:rPr lang="de-DE" dirty="0" smtClean="0"/>
              <a:t>Überschrift</a:t>
            </a:r>
            <a:endParaRPr lang="de-DE" dirty="0"/>
          </a:p>
        </p:txBody>
      </p:sp>
      <p:sp>
        <p:nvSpPr>
          <p:cNvPr id="12" name="Inhaltsplatzhalter 2"/>
          <p:cNvSpPr>
            <a:spLocks noGrp="1"/>
          </p:cNvSpPr>
          <p:nvPr>
            <p:ph sz="half" idx="1"/>
          </p:nvPr>
        </p:nvSpPr>
        <p:spPr>
          <a:xfrm>
            <a:off x="251518" y="1988840"/>
            <a:ext cx="7200802"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CAA3578A-85F5-48B8-8372-2FD459CBD0CA}" type="datetime1">
              <a:rPr lang="de-DE" smtClean="0"/>
              <a:pPr/>
              <a:t>29.01.2012</a:t>
            </a:fld>
            <a:endParaRPr lang="de-DE"/>
          </a:p>
        </p:txBody>
      </p:sp>
      <p:sp>
        <p:nvSpPr>
          <p:cNvPr id="6" name="Fußzeilenplatzhalter 5"/>
          <p:cNvSpPr>
            <a:spLocks noGrp="1"/>
          </p:cNvSpPr>
          <p:nvPr>
            <p:ph type="ftr" sz="quarter" idx="11"/>
          </p:nvPr>
        </p:nvSpPr>
        <p:spPr/>
        <p:txBody>
          <a:bodyPr/>
          <a:lstStyle/>
          <a:p>
            <a:r>
              <a:rPr lang="de-DE" smtClean="0"/>
              <a:t>www.gencer-coll.eu</a:t>
            </a:r>
            <a:endParaRPr lang="de-DE" dirty="0"/>
          </a:p>
        </p:txBody>
      </p:sp>
      <p:sp>
        <p:nvSpPr>
          <p:cNvPr id="7" name="Foliennummernplatzhalter 6"/>
          <p:cNvSpPr>
            <a:spLocks noGrp="1"/>
          </p:cNvSpPr>
          <p:nvPr>
            <p:ph type="sldNum" sz="quarter" idx="12"/>
          </p:nvPr>
        </p:nvSpPr>
        <p:spPr/>
        <p:txBody>
          <a:bodyPr/>
          <a:lstStyle/>
          <a:p>
            <a:fld id="{BEE2948E-B6F3-4081-9C2A-A2641D91FEA7}" type="slidenum">
              <a:rPr lang="de-DE" smtClean="0"/>
              <a:pPr/>
              <a:t>‹Nr.›</a:t>
            </a:fld>
            <a:endParaRPr lang="de-DE"/>
          </a:p>
        </p:txBody>
      </p:sp>
      <p:pic>
        <p:nvPicPr>
          <p:cNvPr id="12" name="Grafik 11"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6" name="Titel 1"/>
          <p:cNvSpPr>
            <a:spLocks noGrp="1"/>
          </p:cNvSpPr>
          <p:nvPr>
            <p:ph type="title" hasCustomPrompt="1"/>
          </p:nvPr>
        </p:nvSpPr>
        <p:spPr>
          <a:xfrm>
            <a:off x="251518" y="1268760"/>
            <a:ext cx="7200802" cy="432048"/>
          </a:xfrm>
        </p:spPr>
        <p:txBody>
          <a:bodyPr anchor="t" anchorCtr="0"/>
          <a:lstStyle>
            <a:lvl1pPr algn="l">
              <a:defRPr sz="2400" b="0"/>
            </a:lvl1pPr>
          </a:lstStyle>
          <a:p>
            <a:r>
              <a:rPr lang="de-DE" dirty="0" smtClean="0"/>
              <a:t>Überschrift</a:t>
            </a:r>
            <a:endParaRPr lang="de-DE" dirty="0"/>
          </a:p>
        </p:txBody>
      </p:sp>
      <p:sp>
        <p:nvSpPr>
          <p:cNvPr id="17" name="Inhaltsplatzhalter 2"/>
          <p:cNvSpPr>
            <a:spLocks noGrp="1"/>
          </p:cNvSpPr>
          <p:nvPr>
            <p:ph sz="half" idx="1"/>
          </p:nvPr>
        </p:nvSpPr>
        <p:spPr>
          <a:xfrm>
            <a:off x="251518" y="1988840"/>
            <a:ext cx="3528394"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sz="half" idx="13"/>
          </p:nvPr>
        </p:nvSpPr>
        <p:spPr>
          <a:xfrm>
            <a:off x="3923928" y="1988840"/>
            <a:ext cx="3528394"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4414" y="0"/>
            <a:ext cx="7258072" cy="1143000"/>
          </a:xfrm>
          <a:prstGeom prst="rect">
            <a:avLst/>
          </a:prstGeom>
        </p:spPr>
        <p:txBody>
          <a:bodyPr vert="horz" lIns="91440" tIns="45720" rIns="91440" bIns="45720" rtlCol="0" anchor="ctr">
            <a:noAutofit/>
          </a:bodyPr>
          <a:lstStyle/>
          <a:p>
            <a:r>
              <a:rPr lang="de-DE" dirty="0" smtClean="0"/>
              <a:t>Überschrift</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pitchFamily="34" charset="0"/>
              </a:defRPr>
            </a:lvl1pPr>
          </a:lstStyle>
          <a:p>
            <a:fld id="{7F64A02F-5D34-4A22-98D8-9A95EB9F56D8}" type="datetime1">
              <a:rPr lang="de-DE" smtClean="0"/>
              <a:pPr/>
              <a:t>29.01.2012</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pitchFamily="34" charset="0"/>
              </a:defRPr>
            </a:lvl1pPr>
          </a:lstStyle>
          <a:p>
            <a:r>
              <a:rPr lang="de-DE" dirty="0" smtClean="0"/>
              <a:t>www.gencer-coll.eu</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pitchFamily="34" charset="0"/>
              </a:defRPr>
            </a:lvl1pPr>
          </a:lstStyle>
          <a:p>
            <a:fld id="{CE27A4D7-4096-4EAF-AA9B-8B264FB55CA8}" type="slidenum">
              <a:rPr lang="de-DE" smtClean="0"/>
              <a:pPr/>
              <a:t>‹Nr.›</a:t>
            </a:fld>
            <a:endParaRPr lang="de-DE" dirty="0"/>
          </a:p>
        </p:txBody>
      </p:sp>
      <p:pic>
        <p:nvPicPr>
          <p:cNvPr id="8" name="Grafik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Lst>
  <p:hf hdr="0"/>
  <p:txStyles>
    <p:titleStyle>
      <a:lvl1pPr algn="l" defTabSz="914400" rtl="0" eaLnBrk="1" latinLnBrk="0" hangingPunct="1">
        <a:spcBef>
          <a:spcPct val="0"/>
        </a:spcBef>
        <a:buNone/>
        <a:defRPr sz="4000" b="1" kern="1200">
          <a:solidFill>
            <a:srgbClr val="7E161A"/>
          </a:solidFill>
          <a:latin typeface="TurkishHlv" pitchFamily="34" charset="0"/>
          <a:ea typeface="+mj-ea"/>
          <a:cs typeface="+mj-cs"/>
        </a:defRPr>
      </a:lvl1pPr>
    </p:titleStyle>
    <p:bodyStyle>
      <a:lvl1pPr marL="342900" indent="-342900" algn="l" defTabSz="914400" rtl="0" eaLnBrk="1" latinLnBrk="0" hangingPunct="1">
        <a:spcBef>
          <a:spcPct val="20000"/>
        </a:spcBef>
        <a:buClr>
          <a:srgbClr val="7E161A"/>
        </a:buClr>
        <a:buSzPct val="140000"/>
        <a:buFont typeface="Arial" pitchFamily="34" charset="0"/>
        <a:buChar char="•"/>
        <a:defRPr sz="3200" kern="1200" spc="-190" baseline="0">
          <a:solidFill>
            <a:srgbClr val="353330"/>
          </a:solidFill>
          <a:latin typeface="TurkishHlv"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spc="-190" baseline="0">
          <a:solidFill>
            <a:srgbClr val="353330"/>
          </a:solidFill>
          <a:latin typeface="TurkishHlv"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spc="-190" baseline="0">
          <a:solidFill>
            <a:srgbClr val="353330"/>
          </a:solidFill>
          <a:latin typeface="TurkishHlv"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971600" y="2420888"/>
            <a:ext cx="6480720" cy="1080120"/>
          </a:xfrm>
        </p:spPr>
        <p:txBody>
          <a:bodyPr/>
          <a:lstStyle/>
          <a:p>
            <a:r>
              <a:rPr lang="de-DE" sz="3200" b="1" dirty="0" smtClean="0">
                <a:solidFill>
                  <a:srgbClr val="7E161A"/>
                </a:solidFill>
                <a:latin typeface="Calibri" pitchFamily="34" charset="0"/>
                <a:cs typeface="Calibri" pitchFamily="34" charset="0"/>
              </a:rPr>
              <a:t>DAS NEUE TÜRKISCHE HANDELSGESETZBUCH</a:t>
            </a:r>
            <a:r>
              <a:rPr lang="de-DE" sz="3200" b="1" dirty="0" smtClean="0">
                <a:latin typeface="Calibri" pitchFamily="34" charset="0"/>
                <a:cs typeface="Calibri" pitchFamily="34" charset="0"/>
              </a:rPr>
              <a:t/>
            </a:r>
            <a:br>
              <a:rPr lang="de-DE" sz="3200" b="1" dirty="0" smtClean="0">
                <a:latin typeface="Calibri" pitchFamily="34" charset="0"/>
                <a:cs typeface="Calibri" pitchFamily="34" charset="0"/>
              </a:rPr>
            </a:br>
            <a:endParaRPr lang="de-DE" sz="3200" b="1" dirty="0">
              <a:latin typeface="Calibri" pitchFamily="34" charset="0"/>
              <a:cs typeface="Calibri" pitchFamily="34" charset="0"/>
            </a:endParaRPr>
          </a:p>
        </p:txBody>
      </p:sp>
      <p:sp>
        <p:nvSpPr>
          <p:cNvPr id="2" name="Datumsplatzhalter 1"/>
          <p:cNvSpPr>
            <a:spLocks noGrp="1"/>
          </p:cNvSpPr>
          <p:nvPr>
            <p:ph type="dt" sz="half" idx="10"/>
          </p:nvPr>
        </p:nvSpPr>
        <p:spPr/>
        <p:txBody>
          <a:bodyPr/>
          <a:lstStyle/>
          <a:p>
            <a:fld id="{CAA3578A-85F5-48B8-8372-2FD459CBD0CA}"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Fußzeilenplatzhalter 2"/>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Foliennummernplatzhalter 3"/>
          <p:cNvSpPr>
            <a:spLocks noGrp="1"/>
          </p:cNvSpPr>
          <p:nvPr>
            <p:ph type="sldNum" sz="quarter" idx="12"/>
          </p:nvPr>
        </p:nvSpPr>
        <p:spPr/>
        <p:txBody>
          <a:bodyPr/>
          <a:lstStyle/>
          <a:p>
            <a:fld id="{BEE2948E-B6F3-4081-9C2A-A2641D91FEA7}" type="slidenum">
              <a:rPr lang="de-DE" smtClean="0"/>
              <a:pPr/>
              <a:t>1</a:t>
            </a:fld>
            <a:endParaRPr lang="de-DE"/>
          </a:p>
        </p:txBody>
      </p:sp>
      <p:sp>
        <p:nvSpPr>
          <p:cNvPr id="9" name="Inhaltsplatzhalter 8"/>
          <p:cNvSpPr>
            <a:spLocks noGrp="1"/>
          </p:cNvSpPr>
          <p:nvPr>
            <p:ph idx="1"/>
          </p:nvPr>
        </p:nvSpPr>
        <p:spPr>
          <a:xfrm>
            <a:off x="971600" y="3356992"/>
            <a:ext cx="6480720" cy="1368152"/>
          </a:xfrm>
        </p:spPr>
        <p:txBody>
          <a:bodyPr>
            <a:normAutofit/>
          </a:bodyPr>
          <a:lstStyle/>
          <a:p>
            <a:endParaRPr lang="tr-TR" sz="2400" b="1" i="1" dirty="0" smtClean="0"/>
          </a:p>
          <a:p>
            <a:r>
              <a:rPr lang="de-DE" sz="2400" b="1" i="1" dirty="0" smtClean="0">
                <a:latin typeface="Calibri" pitchFamily="34" charset="0"/>
                <a:cs typeface="Calibri" pitchFamily="34" charset="0"/>
              </a:rPr>
              <a:t>Das türkische Geschäftsleben wird </a:t>
            </a:r>
            <a:r>
              <a:rPr lang="de-DE" sz="2400" b="1" i="1" dirty="0">
                <a:latin typeface="Calibri" pitchFamily="34" charset="0"/>
                <a:cs typeface="Calibri" pitchFamily="34" charset="0"/>
              </a:rPr>
              <a:t>s</a:t>
            </a:r>
            <a:r>
              <a:rPr lang="de-DE" sz="2400" b="1" i="1" dirty="0" smtClean="0">
                <a:latin typeface="Calibri" pitchFamily="34" charset="0"/>
                <a:cs typeface="Calibri" pitchFamily="34" charset="0"/>
              </a:rPr>
              <a:t>ich</a:t>
            </a:r>
            <a:endParaRPr lang="tr-TR" sz="2400" b="1" i="1" dirty="0" smtClean="0">
              <a:latin typeface="Calibri" pitchFamily="34" charset="0"/>
              <a:cs typeface="Calibri" pitchFamily="34" charset="0"/>
            </a:endParaRPr>
          </a:p>
          <a:p>
            <a:r>
              <a:rPr lang="de-DE" sz="2400" b="1" i="1" dirty="0">
                <a:latin typeface="Calibri" pitchFamily="34" charset="0"/>
                <a:cs typeface="Calibri" pitchFamily="34" charset="0"/>
              </a:rPr>
              <a:t>a</a:t>
            </a:r>
            <a:r>
              <a:rPr lang="de-DE" sz="2400" b="1" i="1" dirty="0" smtClean="0">
                <a:latin typeface="Calibri" pitchFamily="34" charset="0"/>
                <a:cs typeface="Calibri" pitchFamily="34" charset="0"/>
              </a:rPr>
              <a:t>b dem 1. Juli 2012</a:t>
            </a:r>
            <a:r>
              <a:rPr lang="de-DE" sz="2400" b="1" i="1" dirty="0">
                <a:latin typeface="Calibri" pitchFamily="34" charset="0"/>
                <a:cs typeface="Calibri" pitchFamily="34" charset="0"/>
              </a:rPr>
              <a:t> </a:t>
            </a:r>
            <a:r>
              <a:rPr lang="de-DE" sz="2400" b="1" i="1" dirty="0" smtClean="0">
                <a:latin typeface="Calibri" pitchFamily="34" charset="0"/>
                <a:cs typeface="Calibri" pitchFamily="34" charset="0"/>
              </a:rPr>
              <a:t>grundlegend </a:t>
            </a:r>
            <a:r>
              <a:rPr lang="de-DE" sz="2400" b="1" i="1" dirty="0" smtClean="0">
                <a:latin typeface="Calibri" pitchFamily="34" charset="0"/>
                <a:cs typeface="Calibri" pitchFamily="34" charset="0"/>
              </a:rPr>
              <a:t>verändern</a:t>
            </a:r>
            <a:endParaRPr lang="de-DE" sz="2400" b="1" i="1" dirty="0">
              <a:latin typeface="Calibri" pitchFamily="34" charset="0"/>
              <a:cs typeface="Calibri" pitchFamily="34" charset="0"/>
            </a:endParaRPr>
          </a:p>
        </p:txBody>
      </p:sp>
    </p:spTree>
    <p:extLst>
      <p:ext uri="{BB962C8B-B14F-4D97-AF65-F5344CB8AC3E}">
        <p14:creationId xmlns:p14="http://schemas.microsoft.com/office/powerpoint/2010/main" val="737343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10</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Besondere Umstände im Rahmen der Gründung</a:t>
            </a:r>
            <a:r>
              <a:rPr lang="tr-TR" b="1" dirty="0" smtClean="0"/>
              <a:t>	</a:t>
            </a:r>
            <a:br>
              <a:rPr lang="tr-TR" b="1" dirty="0" smtClean="0"/>
            </a:br>
            <a:endParaRPr lang="tr-TR" b="1" dirty="0"/>
          </a:p>
        </p:txBody>
      </p:sp>
      <p:sp>
        <p:nvSpPr>
          <p:cNvPr id="6" name="5 İçerik Yer Tutucusu"/>
          <p:cNvSpPr>
            <a:spLocks noGrp="1"/>
          </p:cNvSpPr>
          <p:nvPr>
            <p:ph sz="half" idx="1"/>
          </p:nvPr>
        </p:nvSpPr>
        <p:spPr>
          <a:xfrm>
            <a:off x="251520" y="1772816"/>
            <a:ext cx="7200802" cy="4032448"/>
          </a:xfrm>
        </p:spPr>
        <p:txBody>
          <a:bodyPr/>
          <a:lstStyle/>
          <a:p>
            <a:endParaRPr lang="tr-TR" b="1" dirty="0" smtClean="0"/>
          </a:p>
          <a:p>
            <a:endParaRPr lang="tr-TR" b="1" dirty="0" smtClean="0"/>
          </a:p>
          <a:p>
            <a:endParaRPr lang="tr-TR" b="1" dirty="0" smtClean="0"/>
          </a:p>
          <a:p>
            <a:endParaRPr lang="tr-TR" b="1" dirty="0" smtClean="0"/>
          </a:p>
          <a:p>
            <a:endParaRPr lang="tr-TR" b="1" dirty="0" smtClean="0"/>
          </a:p>
          <a:p>
            <a:endParaRPr lang="tr-TR" b="1" dirty="0" smtClean="0"/>
          </a:p>
          <a:p>
            <a:endParaRPr lang="tr-TR" b="1"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p:txBody>
      </p:sp>
      <p:graphicFrame>
        <p:nvGraphicFramePr>
          <p:cNvPr id="7" name="6 Tablo"/>
          <p:cNvGraphicFramePr>
            <a:graphicFrameLocks noGrp="1"/>
          </p:cNvGraphicFramePr>
          <p:nvPr>
            <p:extLst>
              <p:ext uri="{D42A27DB-BD31-4B8C-83A1-F6EECF244321}">
                <p14:modId xmlns:p14="http://schemas.microsoft.com/office/powerpoint/2010/main" val="1867987593"/>
              </p:ext>
            </p:extLst>
          </p:nvPr>
        </p:nvGraphicFramePr>
        <p:xfrm>
          <a:off x="611560" y="1844824"/>
          <a:ext cx="7632848" cy="4329644"/>
        </p:xfrm>
        <a:graphic>
          <a:graphicData uri="http://schemas.openxmlformats.org/drawingml/2006/table">
            <a:tbl>
              <a:tblPr firstRow="1" bandRow="1">
                <a:tableStyleId>{5C22544A-7EE6-4342-B048-85BDC9FD1C3A}</a:tableStyleId>
              </a:tblPr>
              <a:tblGrid>
                <a:gridCol w="3816424"/>
                <a:gridCol w="3816424"/>
              </a:tblGrid>
              <a:tr h="397724">
                <a:tc>
                  <a:txBody>
                    <a:bodyPr/>
                    <a:lstStyle/>
                    <a:p>
                      <a:r>
                        <a:rPr lang="de-DE" dirty="0" smtClean="0">
                          <a:latin typeface="Calibri" pitchFamily="34" charset="0"/>
                          <a:cs typeface="Calibri" pitchFamily="34" charset="0"/>
                        </a:rPr>
                        <a:t>Bisheriges</a:t>
                      </a:r>
                      <a:r>
                        <a:rPr lang="tr-TR" dirty="0" smtClean="0">
                          <a:latin typeface="Calibri" pitchFamily="34" charset="0"/>
                          <a:cs typeface="Calibri" pitchFamily="34" charset="0"/>
                        </a:rPr>
                        <a:t> TTK</a:t>
                      </a:r>
                      <a:endParaRPr lang="tr-TR" dirty="0">
                        <a:latin typeface="Calibri" pitchFamily="34" charset="0"/>
                        <a:cs typeface="Calibri" pitchFamily="34" charset="0"/>
                      </a:endParaRPr>
                    </a:p>
                  </a:txBody>
                  <a:tcPr/>
                </a:tc>
                <a:tc>
                  <a:txBody>
                    <a:bodyPr/>
                    <a:lstStyle/>
                    <a:p>
                      <a:r>
                        <a:rPr lang="de-DE" dirty="0" smtClean="0">
                          <a:latin typeface="Calibri" pitchFamily="34" charset="0"/>
                          <a:cs typeface="Calibri" pitchFamily="34" charset="0"/>
                        </a:rPr>
                        <a:t>Neues</a:t>
                      </a:r>
                      <a:r>
                        <a:rPr lang="tr-TR" dirty="0" smtClean="0">
                          <a:latin typeface="Calibri" pitchFamily="34" charset="0"/>
                          <a:cs typeface="Calibri" pitchFamily="34" charset="0"/>
                        </a:rPr>
                        <a:t> TTK</a:t>
                      </a:r>
                      <a:endParaRPr lang="tr-TR" dirty="0">
                        <a:latin typeface="Calibri" pitchFamily="34" charset="0"/>
                        <a:cs typeface="Calibri" pitchFamily="34" charset="0"/>
                      </a:endParaRPr>
                    </a:p>
                  </a:txBody>
                  <a:tcPr/>
                </a:tc>
              </a:tr>
              <a:tr h="3922756">
                <a:tc>
                  <a:txBody>
                    <a:bodyPr/>
                    <a:lstStyle/>
                    <a:p>
                      <a:endParaRPr lang="tr-TR" sz="1800" b="1" i="0" kern="1200" dirty="0" smtClean="0">
                        <a:solidFill>
                          <a:schemeClr val="dk1"/>
                        </a:solidFill>
                        <a:latin typeface="+mn-lt"/>
                        <a:ea typeface="+mn-ea"/>
                        <a:cs typeface="+mn-cs"/>
                      </a:endParaRPr>
                    </a:p>
                    <a:p>
                      <a:endParaRPr lang="tr-TR" sz="1800" b="1" i="0" kern="1200" dirty="0" smtClean="0">
                        <a:solidFill>
                          <a:schemeClr val="dk1"/>
                        </a:solidFill>
                        <a:latin typeface="+mn-lt"/>
                        <a:ea typeface="+mn-ea"/>
                        <a:cs typeface="+mn-cs"/>
                      </a:endParaRPr>
                    </a:p>
                    <a:p>
                      <a:r>
                        <a:rPr lang="de-DE" sz="1800" b="1" i="0" kern="1200" dirty="0" smtClean="0">
                          <a:solidFill>
                            <a:schemeClr val="dk1"/>
                          </a:solidFill>
                          <a:latin typeface="Calibri" pitchFamily="34" charset="0"/>
                          <a:ea typeface="+mn-ea"/>
                          <a:cs typeface="Calibri" pitchFamily="34" charset="0"/>
                        </a:rPr>
                        <a:t>Art.</a:t>
                      </a:r>
                      <a:r>
                        <a:rPr lang="tr-TR" sz="1800" b="1" i="0" kern="1200" dirty="0" smtClean="0">
                          <a:solidFill>
                            <a:schemeClr val="dk1"/>
                          </a:solidFill>
                          <a:latin typeface="Calibri" pitchFamily="34" charset="0"/>
                          <a:ea typeface="+mn-ea"/>
                          <a:cs typeface="Calibri" pitchFamily="34" charset="0"/>
                        </a:rPr>
                        <a:t> 287 – </a:t>
                      </a:r>
                      <a:r>
                        <a:rPr lang="de-DE" sz="1800" b="0" i="0" kern="1200" dirty="0" smtClean="0">
                          <a:solidFill>
                            <a:schemeClr val="dk1"/>
                          </a:solidFill>
                          <a:latin typeface="Calibri" pitchFamily="34" charset="0"/>
                          <a:ea typeface="+mn-ea"/>
                          <a:cs typeface="Calibri" pitchFamily="34" charset="0"/>
                        </a:rPr>
                        <a:t>Vor der Eintragung</a:t>
                      </a:r>
                      <a:r>
                        <a:rPr lang="de-DE" sz="1800" b="0" i="0" kern="1200" baseline="0" dirty="0" smtClean="0">
                          <a:solidFill>
                            <a:schemeClr val="dk1"/>
                          </a:solidFill>
                          <a:latin typeface="Calibri" pitchFamily="34" charset="0"/>
                          <a:ea typeface="+mn-ea"/>
                          <a:cs typeface="Calibri" pitchFamily="34" charset="0"/>
                        </a:rPr>
                        <a:t> ist die Einzahlung des Kapitals nicht zwingend.</a:t>
                      </a:r>
                    </a:p>
                    <a:p>
                      <a:pPr marL="0" marR="0" indent="0" algn="l" defTabSz="914400" rtl="0" eaLnBrk="1" fontAlgn="auto" latinLnBrk="0" hangingPunct="1">
                        <a:lnSpc>
                          <a:spcPct val="100000"/>
                        </a:lnSpc>
                        <a:spcBef>
                          <a:spcPts val="0"/>
                        </a:spcBef>
                        <a:spcAft>
                          <a:spcPts val="0"/>
                        </a:spcAft>
                        <a:buClrTx/>
                        <a:buSzTx/>
                        <a:buFontTx/>
                        <a:buNone/>
                        <a:tabLst/>
                        <a:defRPr/>
                      </a:pPr>
                      <a:r>
                        <a:rPr lang="de-DE" sz="1800" b="0" i="0" kern="1200" baseline="0" dirty="0" smtClean="0">
                          <a:solidFill>
                            <a:schemeClr val="dk1"/>
                          </a:solidFill>
                          <a:latin typeface="Calibri" pitchFamily="34" charset="0"/>
                          <a:ea typeface="+mn-ea"/>
                          <a:cs typeface="Calibri" pitchFamily="34" charset="0"/>
                        </a:rPr>
                        <a:t>Die Einzahlung des Kapitals hat zu dem nach der Gesellschaftssatzung oder durch den Vorstand festgesetzten Datum zu erfolgen.</a:t>
                      </a:r>
                      <a:endParaRPr lang="tr-TR" b="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Einzahlung </a:t>
                      </a:r>
                      <a:r>
                        <a:rPr lang="de-DE" b="1" baseline="0" dirty="0" smtClean="0">
                          <a:latin typeface="Calibri" pitchFamily="34" charset="0"/>
                          <a:cs typeface="Calibri" pitchFamily="34" charset="0"/>
                        </a:rPr>
                        <a:t>des Kapitals</a:t>
                      </a:r>
                      <a:endParaRPr lang="tr-TR" b="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Artikel </a:t>
                      </a:r>
                      <a:r>
                        <a:rPr lang="tr-TR" b="1" baseline="0" dirty="0" smtClean="0">
                          <a:latin typeface="Calibri" pitchFamily="34" charset="0"/>
                          <a:cs typeface="Calibri" pitchFamily="34" charset="0"/>
                        </a:rPr>
                        <a:t>344: </a:t>
                      </a:r>
                      <a:r>
                        <a:rPr lang="de-DE" b="1" dirty="0" smtClean="0">
                          <a:latin typeface="Calibri" pitchFamily="34" charset="0"/>
                          <a:cs typeface="Calibri" pitchFamily="34" charset="0"/>
                        </a:rPr>
                        <a:t>Vor</a:t>
                      </a:r>
                      <a:r>
                        <a:rPr lang="de-DE" b="1" baseline="0" dirty="0" smtClean="0">
                          <a:latin typeface="Calibri" pitchFamily="34" charset="0"/>
                          <a:cs typeface="Calibri" pitchFamily="34" charset="0"/>
                        </a:rPr>
                        <a:t> Eintragung </a:t>
                      </a:r>
                      <a:r>
                        <a:rPr lang="de-DE" b="0" baseline="0" dirty="0" smtClean="0">
                          <a:latin typeface="Calibri" pitchFamily="34" charset="0"/>
                          <a:cs typeface="Calibri" pitchFamily="34" charset="0"/>
                        </a:rPr>
                        <a:t>sind </a:t>
                      </a:r>
                      <a:r>
                        <a:rPr lang="de-DE" b="1" baseline="0" dirty="0" smtClean="0">
                          <a:latin typeface="Calibri" pitchFamily="34" charset="0"/>
                          <a:cs typeface="Calibri" pitchFamily="34" charset="0"/>
                        </a:rPr>
                        <a:t>mindestens 25 % </a:t>
                      </a:r>
                      <a:r>
                        <a:rPr lang="de-DE" b="0" baseline="0" dirty="0" smtClean="0">
                          <a:latin typeface="Calibri" pitchFamily="34" charset="0"/>
                          <a:cs typeface="Calibri" pitchFamily="34" charset="0"/>
                        </a:rPr>
                        <a:t>des festgesetzten Nominalwertes der Anteile einzuzahlen. Der restliche Anteil </a:t>
                      </a:r>
                      <a:r>
                        <a:rPr lang="de-DE" dirty="0" smtClean="0">
                          <a:latin typeface="Calibri" pitchFamily="34" charset="0"/>
                          <a:cs typeface="Calibri" pitchFamily="34" charset="0"/>
                        </a:rPr>
                        <a:t>innerhalb der folgenden </a:t>
                      </a:r>
                      <a:r>
                        <a:rPr lang="de-DE" baseline="0" dirty="0" smtClean="0">
                          <a:latin typeface="Calibri" pitchFamily="34" charset="0"/>
                          <a:cs typeface="Calibri" pitchFamily="34" charset="0"/>
                        </a:rPr>
                        <a:t>24 Monate nach Eintragung. Die Zahlungen erfolgen auf ein auf den Namen des gegründeten Unternehmens geführtes Konto.</a:t>
                      </a: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11</a:t>
            </a:fld>
            <a:endParaRPr lang="de-DE" dirty="0">
              <a:latin typeface="Calibri" pitchFamily="34" charset="0"/>
              <a:cs typeface="Calibri" pitchFamily="34" charset="0"/>
            </a:endParaRPr>
          </a:p>
        </p:txBody>
      </p:sp>
      <p:sp>
        <p:nvSpPr>
          <p:cNvPr id="5" name="4 Başlık"/>
          <p:cNvSpPr>
            <a:spLocks noGrp="1"/>
          </p:cNvSpPr>
          <p:nvPr>
            <p:ph type="title"/>
          </p:nvPr>
        </p:nvSpPr>
        <p:spPr>
          <a:xfrm>
            <a:off x="251520" y="1196752"/>
            <a:ext cx="7200802" cy="432048"/>
          </a:xfrm>
        </p:spPr>
        <p:txBody>
          <a:bodyPr/>
          <a:lstStyle/>
          <a:p>
            <a:r>
              <a:rPr lang="de-DE" b="1" dirty="0" smtClean="0">
                <a:latin typeface="Calibri" pitchFamily="34" charset="0"/>
                <a:cs typeface="Calibri" pitchFamily="34" charset="0"/>
              </a:rPr>
              <a:t>Vorstand</a:t>
            </a:r>
            <a:endParaRPr lang="tr-TR" b="1" dirty="0">
              <a:latin typeface="Calibri" pitchFamily="34" charset="0"/>
              <a:cs typeface="Calibri" pitchFamily="34" charset="0"/>
            </a:endParaRPr>
          </a:p>
        </p:txBody>
      </p:sp>
      <p:sp>
        <p:nvSpPr>
          <p:cNvPr id="6" name="5 İçerik Yer Tutucusu"/>
          <p:cNvSpPr>
            <a:spLocks noGrp="1"/>
          </p:cNvSpPr>
          <p:nvPr>
            <p:ph sz="half" idx="1"/>
          </p:nvPr>
        </p:nvSpPr>
        <p:spPr>
          <a:xfrm>
            <a:off x="251520" y="1772816"/>
            <a:ext cx="7200802" cy="4869160"/>
          </a:xfrm>
        </p:spPr>
        <p:txBody>
          <a:bodyPr/>
          <a:lstStyle/>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pPr>
              <a:buNone/>
            </a:pPr>
            <a:endParaRPr lang="tr-TR" dirty="0" smtClean="0"/>
          </a:p>
          <a:p>
            <a:r>
              <a:rPr lang="tr-TR" dirty="0" smtClean="0"/>
              <a:t>Üyelerin en az </a:t>
            </a:r>
            <a:r>
              <a:rPr lang="tr-TR" b="1" dirty="0" smtClean="0"/>
              <a:t>¼	‘nün yüksek öğrenim </a:t>
            </a:r>
            <a:r>
              <a:rPr lang="tr-TR" dirty="0" smtClean="0"/>
              <a:t>görmüş olması şattır.</a:t>
            </a:r>
          </a:p>
        </p:txBody>
      </p:sp>
      <p:graphicFrame>
        <p:nvGraphicFramePr>
          <p:cNvPr id="7" name="6 Tablo"/>
          <p:cNvGraphicFramePr>
            <a:graphicFrameLocks noGrp="1"/>
          </p:cNvGraphicFramePr>
          <p:nvPr>
            <p:extLst>
              <p:ext uri="{D42A27DB-BD31-4B8C-83A1-F6EECF244321}">
                <p14:modId xmlns:p14="http://schemas.microsoft.com/office/powerpoint/2010/main" val="3483659560"/>
              </p:ext>
            </p:extLst>
          </p:nvPr>
        </p:nvGraphicFramePr>
        <p:xfrm>
          <a:off x="251520" y="1700808"/>
          <a:ext cx="8640960" cy="4496815"/>
        </p:xfrm>
        <a:graphic>
          <a:graphicData uri="http://schemas.openxmlformats.org/drawingml/2006/table">
            <a:tbl>
              <a:tblPr firstRow="1" bandRow="1">
                <a:tableStyleId>{5C22544A-7EE6-4342-B048-85BDC9FD1C3A}</a:tableStyleId>
              </a:tblPr>
              <a:tblGrid>
                <a:gridCol w="3534939"/>
                <a:gridCol w="5106021"/>
              </a:tblGrid>
              <a:tr h="367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r>
              <a:tr h="1195124">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312:</a:t>
                      </a:r>
                    </a:p>
                    <a:p>
                      <a:r>
                        <a:rPr lang="de-DE" dirty="0" smtClean="0">
                          <a:latin typeface="Calibri" pitchFamily="34" charset="0"/>
                          <a:cs typeface="Calibri" pitchFamily="34" charset="0"/>
                        </a:rPr>
                        <a:t>Das Gremium besteht aus </a:t>
                      </a:r>
                      <a:r>
                        <a:rPr lang="de-DE" b="1" dirty="0" smtClean="0">
                          <a:latin typeface="Calibri" pitchFamily="34" charset="0"/>
                          <a:cs typeface="Calibri" pitchFamily="34" charset="0"/>
                        </a:rPr>
                        <a:t>mindestens 3 Personen.</a:t>
                      </a:r>
                      <a:endParaRPr lang="tr-TR" b="1"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Art.</a:t>
                      </a:r>
                      <a:r>
                        <a:rPr lang="tr-TR" b="1" dirty="0" smtClean="0">
                          <a:latin typeface="Calibri" pitchFamily="34" charset="0"/>
                          <a:cs typeface="Calibri" pitchFamily="34" charset="0"/>
                        </a:rPr>
                        <a:t> 359: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Der Vorstand kann aus </a:t>
                      </a:r>
                      <a:r>
                        <a:rPr lang="de-DE" b="1" dirty="0" smtClean="0">
                          <a:latin typeface="Calibri" pitchFamily="34" charset="0"/>
                          <a:cs typeface="Calibri" pitchFamily="34" charset="0"/>
                        </a:rPr>
                        <a:t>einer</a:t>
                      </a:r>
                      <a:r>
                        <a:rPr lang="de-DE" dirty="0" smtClean="0">
                          <a:latin typeface="Calibri" pitchFamily="34" charset="0"/>
                          <a:cs typeface="Calibri" pitchFamily="34" charset="0"/>
                        </a:rPr>
                        <a:t> oder mehreren Personen bestehen. Die maximale Amtszeit des Vorstand beträgt </a:t>
                      </a:r>
                      <a:r>
                        <a:rPr lang="de-DE" b="1" dirty="0" smtClean="0">
                          <a:latin typeface="Calibri" pitchFamily="34" charset="0"/>
                          <a:cs typeface="Calibri" pitchFamily="34" charset="0"/>
                        </a:rPr>
                        <a:t>3 Jahre</a:t>
                      </a:r>
                      <a:r>
                        <a:rPr lang="de-DE" dirty="0" smtClean="0">
                          <a:latin typeface="Calibri" pitchFamily="34" charset="0"/>
                          <a:cs typeface="Calibri" pitchFamily="34" charset="0"/>
                        </a:rPr>
                        <a:t>.</a:t>
                      </a:r>
                      <a:endParaRPr lang="tr-TR" dirty="0" smtClean="0">
                        <a:latin typeface="Calibri" pitchFamily="34" charset="0"/>
                        <a:cs typeface="Calibri" pitchFamily="34" charset="0"/>
                      </a:endParaRPr>
                    </a:p>
                  </a:txBody>
                  <a:tcPr/>
                </a:tc>
              </a:tr>
              <a:tr h="1430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Mindestens ein vertretungsbefugter Vorstand muss seinen </a:t>
                      </a:r>
                      <a:r>
                        <a:rPr lang="de-DE" b="1" dirty="0" smtClean="0">
                          <a:latin typeface="Calibri" pitchFamily="34" charset="0"/>
                          <a:cs typeface="Calibri" pitchFamily="34" charset="0"/>
                        </a:rPr>
                        <a:t>Wohnsitz in der Türkei</a:t>
                      </a:r>
                      <a:r>
                        <a:rPr lang="de-DE" b="1" baseline="0" dirty="0" smtClean="0">
                          <a:latin typeface="Calibri" pitchFamily="34" charset="0"/>
                          <a:cs typeface="Calibri" pitchFamily="34" charset="0"/>
                        </a:rPr>
                        <a:t> haben und türkischer Staatsangehöriger</a:t>
                      </a:r>
                      <a:r>
                        <a:rPr lang="de-DE" baseline="0" dirty="0" smtClean="0">
                          <a:latin typeface="Calibri" pitchFamily="34" charset="0"/>
                          <a:cs typeface="Calibri" pitchFamily="34" charset="0"/>
                        </a:rPr>
                        <a:t> sein</a:t>
                      </a:r>
                      <a:r>
                        <a:rPr lang="tr-TR" dirty="0" smtClean="0">
                          <a:latin typeface="Calibri" pitchFamily="34" charset="0"/>
                          <a:cs typeface="Calibri" pitchFamily="34" charset="0"/>
                        </a:rPr>
                        <a:t>.</a:t>
                      </a:r>
                      <a:r>
                        <a:rPr lang="de-DE" dirty="0" smtClean="0">
                          <a:latin typeface="Calibri" pitchFamily="34" charset="0"/>
                          <a:cs typeface="Calibri" pitchFamily="34" charset="0"/>
                        </a:rPr>
                        <a:t> Juristische Personen</a:t>
                      </a:r>
                      <a:r>
                        <a:rPr lang="de-DE" baseline="0" dirty="0" smtClean="0">
                          <a:latin typeface="Calibri" pitchFamily="34" charset="0"/>
                          <a:cs typeface="Calibri" pitchFamily="34" charset="0"/>
                        </a:rPr>
                        <a:t> können ebenfalls als Mitglied des Vorstandes gewählt werden.</a:t>
                      </a:r>
                      <a:endParaRPr lang="tr-TR" dirty="0" smtClean="0">
                        <a:latin typeface="Calibri" pitchFamily="34" charset="0"/>
                        <a:cs typeface="Calibri" pitchFamily="34" charset="0"/>
                      </a:endParaRPr>
                    </a:p>
                  </a:txBody>
                  <a:tcPr/>
                </a:tc>
              </a:tr>
              <a:tr h="1470921">
                <a:tc>
                  <a:txBody>
                    <a:bodyPr/>
                    <a:lstStyle/>
                    <a:p>
                      <a:endParaRPr lang="tr-TR" dirty="0" smtClean="0"/>
                    </a:p>
                    <a:p>
                      <a:r>
                        <a:rPr lang="de-DE" dirty="0" smtClean="0">
                          <a:latin typeface="Calibri" pitchFamily="34" charset="0"/>
                          <a:cs typeface="Calibri" pitchFamily="34" charset="0"/>
                        </a:rPr>
                        <a:t>Jedes Vorstandsmitglied </a:t>
                      </a:r>
                      <a:r>
                        <a:rPr lang="de-DE" b="1" dirty="0" smtClean="0">
                          <a:latin typeface="Calibri" pitchFamily="34" charset="0"/>
                          <a:cs typeface="Calibri" pitchFamily="34" charset="0"/>
                        </a:rPr>
                        <a:t>muss  gleichzeitig</a:t>
                      </a:r>
                      <a:r>
                        <a:rPr lang="de-DE" b="1" baseline="0" dirty="0" smtClean="0">
                          <a:latin typeface="Calibri" pitchFamily="34" charset="0"/>
                          <a:cs typeface="Calibri" pitchFamily="34" charset="0"/>
                        </a:rPr>
                        <a:t> Aktionär sein. Eine Hochschulbildung wird nicht vorausgesetzt.</a:t>
                      </a:r>
                      <a:endParaRPr lang="tr-TR" b="1" dirty="0">
                        <a:latin typeface="Calibri" pitchFamily="34" charset="0"/>
                        <a:cs typeface="Calibri" pitchFamily="34" charset="0"/>
                      </a:endParaRPr>
                    </a:p>
                  </a:txBody>
                  <a:tcPr/>
                </a:tc>
                <a:tc>
                  <a:txBody>
                    <a:bodyPr/>
                    <a:lstStyle/>
                    <a:p>
                      <a:pPr>
                        <a:buNone/>
                      </a:pPr>
                      <a:endParaRPr lang="tr-TR" dirty="0" smtClean="0"/>
                    </a:p>
                    <a:p>
                      <a:r>
                        <a:rPr lang="de-DE" dirty="0" smtClean="0">
                          <a:latin typeface="Calibri" pitchFamily="34" charset="0"/>
                          <a:cs typeface="Calibri" pitchFamily="34" charset="0"/>
                        </a:rPr>
                        <a:t>Das Vorstandsmitglied</a:t>
                      </a:r>
                      <a:r>
                        <a:rPr lang="de-DE" baseline="0" dirty="0" smtClean="0">
                          <a:latin typeface="Calibri" pitchFamily="34" charset="0"/>
                          <a:cs typeface="Calibri" pitchFamily="34" charset="0"/>
                        </a:rPr>
                        <a:t> </a:t>
                      </a:r>
                      <a:r>
                        <a:rPr lang="de-DE" b="1" baseline="0" dirty="0" smtClean="0">
                          <a:latin typeface="Calibri" pitchFamily="34" charset="0"/>
                          <a:cs typeface="Calibri" pitchFamily="34" charset="0"/>
                        </a:rPr>
                        <a:t>muss nicht gleichzeitig Aktionär sein. Mindestens ein Vorstandsmitglied muss eine Hochschuldbildung aufweisen können.</a:t>
                      </a:r>
                      <a:endParaRPr lang="tr-TR" b="1" dirty="0" smtClean="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12</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Vertretungsbefugnis</a:t>
            </a:r>
            <a:endParaRPr lang="tr-TR" b="1" dirty="0">
              <a:latin typeface="Calibri" pitchFamily="34" charset="0"/>
              <a:cs typeface="Calibri" pitchFamily="34" charset="0"/>
            </a:endParaRPr>
          </a:p>
        </p:txBody>
      </p:sp>
      <p:sp>
        <p:nvSpPr>
          <p:cNvPr id="6" name="5 İçerik Yer Tutucusu"/>
          <p:cNvSpPr>
            <a:spLocks noGrp="1"/>
          </p:cNvSpPr>
          <p:nvPr>
            <p:ph sz="half" idx="1"/>
          </p:nvPr>
        </p:nvSpPr>
        <p:spPr/>
        <p:txBody>
          <a:bodyPr/>
          <a:lstStyle/>
          <a:p>
            <a:endParaRPr lang="tr-TR" dirty="0" smtClean="0"/>
          </a:p>
          <a:p>
            <a:endParaRPr lang="tr-TR" dirty="0" smtClean="0"/>
          </a:p>
          <a:p>
            <a:pPr>
              <a:buNone/>
            </a:pPr>
            <a:endParaRPr lang="tr-TR" dirty="0" smtClean="0"/>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822342563"/>
              </p:ext>
            </p:extLst>
          </p:nvPr>
        </p:nvGraphicFramePr>
        <p:xfrm>
          <a:off x="323528" y="1772816"/>
          <a:ext cx="8424936" cy="4297680"/>
        </p:xfrm>
        <a:graphic>
          <a:graphicData uri="http://schemas.openxmlformats.org/drawingml/2006/table">
            <a:tbl>
              <a:tblPr firstRow="1" bandRow="1">
                <a:tableStyleId>{5C22544A-7EE6-4342-B048-85BDC9FD1C3A}</a:tableStyleId>
              </a:tblPr>
              <a:tblGrid>
                <a:gridCol w="2705255"/>
                <a:gridCol w="5719681"/>
              </a:tblGrid>
              <a:tr h="339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r>
              <a:tr h="3908594">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319: </a:t>
                      </a:r>
                      <a:r>
                        <a:rPr lang="de-DE" dirty="0" smtClean="0">
                          <a:latin typeface="Calibri" pitchFamily="34" charset="0"/>
                          <a:cs typeface="Calibri" pitchFamily="34" charset="0"/>
                        </a:rPr>
                        <a:t>Die Unternehmensführung</a:t>
                      </a:r>
                      <a:r>
                        <a:rPr lang="de-DE" baseline="0" dirty="0" smtClean="0">
                          <a:latin typeface="Calibri" pitchFamily="34" charset="0"/>
                          <a:cs typeface="Calibri" pitchFamily="34" charset="0"/>
                        </a:rPr>
                        <a:t> wird durch den Vorstand ausgeübt, das Erfordernis der zwei Unterschriften und das Innehaben der Vertretungsbefugnis mindestens eines Vorstandes ist nicht erforderlich.</a:t>
                      </a:r>
                      <a:endParaRPr lang="tr-TR" dirty="0">
                        <a:latin typeface="Calibri" pitchFamily="34" charset="0"/>
                        <a:cs typeface="Calibri" pitchFamily="34" charset="0"/>
                      </a:endParaRPr>
                    </a:p>
                  </a:txBody>
                  <a:tcPr/>
                </a:tc>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370: </a:t>
                      </a:r>
                      <a:r>
                        <a:rPr lang="de-DE" b="1" dirty="0" smtClean="0">
                          <a:latin typeface="Calibri" pitchFamily="34" charset="0"/>
                          <a:cs typeface="Calibri" pitchFamily="34" charset="0"/>
                        </a:rPr>
                        <a:t>Soweit nicht anders in dem Gesellschaftsvertrag vorgesehen</a:t>
                      </a:r>
                      <a:r>
                        <a:rPr lang="de-DE" b="1" baseline="0" dirty="0" smtClean="0">
                          <a:latin typeface="Calibri" pitchFamily="34" charset="0"/>
                          <a:cs typeface="Calibri" pitchFamily="34" charset="0"/>
                        </a:rPr>
                        <a:t> </a:t>
                      </a:r>
                      <a:r>
                        <a:rPr lang="de-DE" b="0" baseline="0" dirty="0" smtClean="0">
                          <a:latin typeface="Calibri" pitchFamily="34" charset="0"/>
                          <a:cs typeface="Calibri" pitchFamily="34" charset="0"/>
                        </a:rPr>
                        <a:t>oder der Vorstand nicht lediglich aus einem Mitglied besteht, sind für die Vertretungsbefugnis </a:t>
                      </a:r>
                      <a:r>
                        <a:rPr lang="de-DE" b="1" baseline="0" dirty="0" smtClean="0">
                          <a:latin typeface="Calibri" pitchFamily="34" charset="0"/>
                          <a:cs typeface="Calibri" pitchFamily="34" charset="0"/>
                        </a:rPr>
                        <a:t>mindestens zwei Unterschriften erforderlich. </a:t>
                      </a:r>
                      <a:endParaRPr lang="tr-TR" b="1" dirty="0" smtClean="0">
                        <a:latin typeface="Calibri" pitchFamily="34" charset="0"/>
                        <a:cs typeface="Calibri" pitchFamily="34" charset="0"/>
                      </a:endParaRPr>
                    </a:p>
                    <a:p>
                      <a:endParaRPr lang="tr-TR" dirty="0" smtClean="0">
                        <a:latin typeface="Calibri" pitchFamily="34" charset="0"/>
                        <a:cs typeface="Calibri" pitchFamily="34" charset="0"/>
                      </a:endParaRPr>
                    </a:p>
                    <a:p>
                      <a:r>
                        <a:rPr lang="de-DE" dirty="0" smtClean="0">
                          <a:latin typeface="Calibri" pitchFamily="34" charset="0"/>
                          <a:cs typeface="Calibri" pitchFamily="34" charset="0"/>
                        </a:rPr>
                        <a:t>Der Vorstand</a:t>
                      </a:r>
                      <a:r>
                        <a:rPr lang="de-DE" baseline="0" dirty="0" smtClean="0">
                          <a:latin typeface="Calibri" pitchFamily="34" charset="0"/>
                          <a:cs typeface="Calibri" pitchFamily="34" charset="0"/>
                        </a:rPr>
                        <a:t> ist befugt, einem oder mehreren Vorstandsmitgliedern oder einem Vorsitzenden die Vertretungsbefugnis zu übertragen </a:t>
                      </a:r>
                      <a:r>
                        <a:rPr lang="de-DE" b="1" baseline="0" dirty="0" smtClean="0">
                          <a:latin typeface="Calibri" pitchFamily="34" charset="0"/>
                          <a:cs typeface="Calibri" pitchFamily="34" charset="0"/>
                        </a:rPr>
                        <a:t>(Vollziehungsausschuss)</a:t>
                      </a:r>
                      <a:r>
                        <a:rPr lang="de-DE" b="0" baseline="0" dirty="0" smtClean="0">
                          <a:latin typeface="Calibri" pitchFamily="34" charset="0"/>
                          <a:cs typeface="Calibri" pitchFamily="34" charset="0"/>
                        </a:rPr>
                        <a:t>. Die nicht übertragbaren Kompetenzen sind gesetzlich festgelegt.</a:t>
                      </a:r>
                      <a:endParaRPr lang="tr-TR" b="1" dirty="0" smtClean="0">
                        <a:latin typeface="Calibri" pitchFamily="34" charset="0"/>
                        <a:cs typeface="Calibri" pitchFamily="34" charset="0"/>
                      </a:endParaRPr>
                    </a:p>
                    <a:p>
                      <a:endParaRPr lang="tr-TR" b="1" dirty="0" smtClean="0">
                        <a:latin typeface="Calibri" pitchFamily="34" charset="0"/>
                        <a:cs typeface="Calibri" pitchFamily="34" charset="0"/>
                      </a:endParaRPr>
                    </a:p>
                    <a:p>
                      <a:r>
                        <a:rPr lang="de-DE" b="1" dirty="0" smtClean="0">
                          <a:latin typeface="Calibri" pitchFamily="34" charset="0"/>
                          <a:cs typeface="Calibri" pitchFamily="34" charset="0"/>
                        </a:rPr>
                        <a:t>Zwingend erforderlich ist, dass</a:t>
                      </a:r>
                      <a:r>
                        <a:rPr lang="de-DE" b="1" baseline="0" dirty="0" smtClean="0">
                          <a:latin typeface="Calibri" pitchFamily="34" charset="0"/>
                          <a:cs typeface="Calibri" pitchFamily="34" charset="0"/>
                        </a:rPr>
                        <a:t> mindestens ein Vorstandmitglied die Vertretungsbefugnis inne hat.</a:t>
                      </a:r>
                      <a:endParaRPr lang="tr-TR" dirty="0" smtClean="0">
                        <a:latin typeface="Calibri" pitchFamily="34" charset="0"/>
                        <a:cs typeface="Calibri" pitchFamily="34" charset="0"/>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13</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Sitzungen des Vorstandes</a:t>
            </a:r>
            <a:endParaRPr lang="tr-TR" b="1" dirty="0">
              <a:latin typeface="Calibri" pitchFamily="34" charset="0"/>
              <a:cs typeface="Calibri" pitchFamily="34" charset="0"/>
            </a:endParaRPr>
          </a:p>
        </p:txBody>
      </p:sp>
      <p:sp>
        <p:nvSpPr>
          <p:cNvPr id="6" name="5 İçerik Yer Tutucusu"/>
          <p:cNvSpPr>
            <a:spLocks noGrp="1"/>
          </p:cNvSpPr>
          <p:nvPr>
            <p:ph sz="half" idx="1"/>
          </p:nvPr>
        </p:nvSpPr>
        <p:spPr>
          <a:xfrm>
            <a:off x="251520" y="1844824"/>
            <a:ext cx="7200802" cy="4032448"/>
          </a:xfrm>
        </p:spPr>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179243571"/>
              </p:ext>
            </p:extLst>
          </p:nvPr>
        </p:nvGraphicFramePr>
        <p:xfrm>
          <a:off x="323528" y="1772816"/>
          <a:ext cx="8496944" cy="4846320"/>
        </p:xfrm>
        <a:graphic>
          <a:graphicData uri="http://schemas.openxmlformats.org/drawingml/2006/table">
            <a:tbl>
              <a:tblPr firstRow="1" bandRow="1">
                <a:tableStyleId>{5C22544A-7EE6-4342-B048-85BDC9FD1C3A}</a:tableStyleId>
              </a:tblPr>
              <a:tblGrid>
                <a:gridCol w="3167043"/>
                <a:gridCol w="5329901"/>
              </a:tblGrid>
              <a:tr h="351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r>
              <a:tr h="4041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Art.</a:t>
                      </a:r>
                      <a:r>
                        <a:rPr lang="tr-TR" b="1" dirty="0" smtClean="0">
                          <a:latin typeface="Calibri" pitchFamily="34" charset="0"/>
                          <a:cs typeface="Calibri" pitchFamily="34" charset="0"/>
                        </a:rPr>
                        <a:t> 390</a:t>
                      </a:r>
                      <a:r>
                        <a:rPr lang="tr-TR" dirty="0" smtClean="0">
                          <a:latin typeface="Calibri" pitchFamily="34" charset="0"/>
                          <a:cs typeface="Calibri" pitchFamily="34" charset="0"/>
                        </a:rPr>
                        <a:t>:</a:t>
                      </a:r>
                      <a:r>
                        <a:rPr lang="de-DE" dirty="0" smtClean="0">
                          <a:latin typeface="Calibri" pitchFamily="34" charset="0"/>
                          <a:cs typeface="Calibri" pitchFamily="34" charset="0"/>
                        </a:rPr>
                        <a:t> Eine Beschlussfassung per</a:t>
                      </a:r>
                      <a:r>
                        <a:rPr lang="de-DE" baseline="0" dirty="0" smtClean="0">
                          <a:latin typeface="Calibri" pitchFamily="34" charset="0"/>
                          <a:cs typeface="Calibri" pitchFamily="34" charset="0"/>
                        </a:rPr>
                        <a:t> </a:t>
                      </a:r>
                      <a:r>
                        <a:rPr lang="de-DE" dirty="0" smtClean="0">
                          <a:latin typeface="Calibri" pitchFamily="34" charset="0"/>
                          <a:cs typeface="Calibri" pitchFamily="34" charset="0"/>
                        </a:rPr>
                        <a:t>elektronischer Kommunikation ist bei Vorlage der </a:t>
                      </a:r>
                      <a:r>
                        <a:rPr lang="de-DE" baseline="0" dirty="0" smtClean="0">
                          <a:latin typeface="Calibri" pitchFamily="34" charset="0"/>
                          <a:cs typeface="Calibri" pitchFamily="34" charset="0"/>
                        </a:rPr>
                        <a:t>schriftlichen Zustimmung der Mehrheit der Vorstandsmitglieder möglich.</a:t>
                      </a: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Derartige Beschlüsse sind nachträglich</a:t>
                      </a:r>
                      <a:r>
                        <a:rPr lang="de-DE" baseline="0" dirty="0" smtClean="0">
                          <a:latin typeface="Calibri" pitchFamily="34" charset="0"/>
                          <a:cs typeface="Calibri" pitchFamily="34" charset="0"/>
                        </a:rPr>
                        <a:t> schriftlich abzufassen, mit den Originalunterschriften der abstimmenden Mitglieder zu unterzeichnen und im Beschlussheft einzutragen. </a:t>
                      </a:r>
                    </a:p>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Wirksamkeitsvoraussetzung</a:t>
                      </a:r>
                      <a:r>
                        <a:rPr lang="de-DE" b="1" baseline="0" dirty="0" smtClean="0">
                          <a:latin typeface="Calibri" pitchFamily="34" charset="0"/>
                          <a:cs typeface="Calibri" pitchFamily="34" charset="0"/>
                        </a:rPr>
                        <a:t> für den Beschluss ist, dass der Antrag hinsichtlich des Beschlusses sämtlichen Vorstandsmitgliedern übermittelt wurde. </a:t>
                      </a:r>
                      <a:endParaRPr lang="tr-TR" b="1"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Die Wirksamkeit der Beschlüsse setzt die nachträgliche Schriftlichkeit und Unterzeichnung im Original voraus.</a:t>
                      </a:r>
                      <a:endParaRPr lang="tr-TR"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14</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Aufsicht</a:t>
            </a:r>
            <a:endParaRPr lang="tr-TR" b="1" dirty="0">
              <a:latin typeface="Calibri" pitchFamily="34" charset="0"/>
              <a:cs typeface="Calibri" pitchFamily="34" charset="0"/>
            </a:endParaRPr>
          </a:p>
        </p:txBody>
      </p:sp>
      <p:sp>
        <p:nvSpPr>
          <p:cNvPr id="6" name="5 İçerik Yer Tutucusu"/>
          <p:cNvSpPr>
            <a:spLocks noGrp="1"/>
          </p:cNvSpPr>
          <p:nvPr>
            <p:ph sz="half" idx="1"/>
          </p:nvPr>
        </p:nvSpPr>
        <p:spPr/>
        <p:txBody>
          <a:bodyPr/>
          <a:lstStyle/>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pPr>
              <a:buNone/>
            </a:pPr>
            <a:endParaRPr lang="tr-TR" dirty="0" smtClean="0"/>
          </a:p>
        </p:txBody>
      </p:sp>
      <p:graphicFrame>
        <p:nvGraphicFramePr>
          <p:cNvPr id="7" name="6 Tablo"/>
          <p:cNvGraphicFramePr>
            <a:graphicFrameLocks noGrp="1"/>
          </p:cNvGraphicFramePr>
          <p:nvPr>
            <p:extLst>
              <p:ext uri="{D42A27DB-BD31-4B8C-83A1-F6EECF244321}">
                <p14:modId xmlns:p14="http://schemas.microsoft.com/office/powerpoint/2010/main" val="3271927313"/>
              </p:ext>
            </p:extLst>
          </p:nvPr>
        </p:nvGraphicFramePr>
        <p:xfrm>
          <a:off x="323528" y="1772816"/>
          <a:ext cx="8568952" cy="4444499"/>
        </p:xfrm>
        <a:graphic>
          <a:graphicData uri="http://schemas.openxmlformats.org/drawingml/2006/table">
            <a:tbl>
              <a:tblPr firstRow="1" bandRow="1">
                <a:tableStyleId>{5C22544A-7EE6-4342-B048-85BDC9FD1C3A}</a:tableStyleId>
              </a:tblPr>
              <a:tblGrid>
                <a:gridCol w="3816424"/>
                <a:gridCol w="4752528"/>
              </a:tblGrid>
              <a:tr h="313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r>
              <a:tr h="4078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Art.</a:t>
                      </a:r>
                      <a:r>
                        <a:rPr lang="tr-TR" b="1" dirty="0" smtClean="0">
                          <a:latin typeface="Calibri" pitchFamily="34" charset="0"/>
                          <a:cs typeface="Calibri" pitchFamily="34" charset="0"/>
                        </a:rPr>
                        <a:t> 397</a:t>
                      </a:r>
                      <a:r>
                        <a:rPr lang="tr-TR" dirty="0" smtClean="0">
                          <a:latin typeface="Calibri" pitchFamily="34" charset="0"/>
                          <a:cs typeface="Calibri" pitchFamily="34" charset="0"/>
                        </a:rPr>
                        <a:t>: </a:t>
                      </a:r>
                      <a:r>
                        <a:rPr lang="de-DE" dirty="0" smtClean="0">
                          <a:latin typeface="Calibri" pitchFamily="34" charset="0"/>
                          <a:cs typeface="Calibri" pitchFamily="34" charset="0"/>
                        </a:rPr>
                        <a:t>Die</a:t>
                      </a:r>
                      <a:r>
                        <a:rPr lang="de-DE" baseline="0" dirty="0" smtClean="0">
                          <a:latin typeface="Calibri" pitchFamily="34" charset="0"/>
                          <a:cs typeface="Calibri" pitchFamily="34" charset="0"/>
                        </a:rPr>
                        <a:t> finanziellen Abschlüsse werden durch den Abschlussprüfer </a:t>
                      </a:r>
                      <a:r>
                        <a:rPr lang="de-DE" b="1" baseline="0" dirty="0" smtClean="0">
                          <a:latin typeface="Calibri" pitchFamily="34" charset="0"/>
                          <a:cs typeface="Calibri" pitchFamily="34" charset="0"/>
                        </a:rPr>
                        <a:t>den internationalen Prüfungsstandards entsprechend</a:t>
                      </a:r>
                      <a:r>
                        <a:rPr lang="de-DE" baseline="0" dirty="0" smtClean="0">
                          <a:latin typeface="Calibri" pitchFamily="34" charset="0"/>
                          <a:cs typeface="Calibri" pitchFamily="34" charset="0"/>
                        </a:rPr>
                        <a:t> </a:t>
                      </a:r>
                      <a:r>
                        <a:rPr lang="de-DE" b="1" baseline="0" dirty="0" smtClean="0">
                          <a:latin typeface="Calibri" pitchFamily="34" charset="0"/>
                          <a:cs typeface="Calibri" pitchFamily="34" charset="0"/>
                        </a:rPr>
                        <a:t>nach den türkischen Prüfungsstandards</a:t>
                      </a:r>
                      <a:r>
                        <a:rPr lang="de-DE" baseline="0" dirty="0" smtClean="0">
                          <a:latin typeface="Calibri" pitchFamily="34" charset="0"/>
                          <a:cs typeface="Calibri" pitchFamily="34" charset="0"/>
                        </a:rPr>
                        <a:t> geprüft.</a:t>
                      </a: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Die </a:t>
                      </a:r>
                      <a:r>
                        <a:rPr lang="de-DE" b="1" dirty="0" smtClean="0">
                          <a:latin typeface="Calibri" pitchFamily="34" charset="0"/>
                          <a:cs typeface="Calibri" pitchFamily="34" charset="0"/>
                        </a:rPr>
                        <a:t>finanziellen Abschlüsse des Unternehmens und der</a:t>
                      </a:r>
                      <a:r>
                        <a:rPr lang="de-DE" b="1" baseline="0" dirty="0" smtClean="0">
                          <a:latin typeface="Calibri" pitchFamily="34" charset="0"/>
                          <a:cs typeface="Calibri" pitchFamily="34" charset="0"/>
                        </a:rPr>
                        <a:t> Bericht der Aktivitäten des Vorstandes </a:t>
                      </a:r>
                      <a:r>
                        <a:rPr lang="de-DE" baseline="0" dirty="0" smtClean="0">
                          <a:latin typeface="Calibri" pitchFamily="34" charset="0"/>
                          <a:cs typeface="Calibri" pitchFamily="34" charset="0"/>
                        </a:rPr>
                        <a:t>werden geprüft.</a:t>
                      </a: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Ferner wird geprüft, ob</a:t>
                      </a:r>
                      <a:r>
                        <a:rPr lang="de-DE" baseline="0" dirty="0" smtClean="0">
                          <a:latin typeface="Calibri" pitchFamily="34" charset="0"/>
                          <a:cs typeface="Calibri" pitchFamily="34" charset="0"/>
                        </a:rPr>
                        <a:t> und inwiefern der Vorstand Vorkehrungen gegen die das Unternehmen konkret oder potentiell gefährdenden Risiken eingerichtet hat.</a:t>
                      </a:r>
                      <a:endParaRPr lang="tr-TR" dirty="0" smtClean="0">
                        <a:latin typeface="Calibri" pitchFamily="34" charset="0"/>
                        <a:cs typeface="Calibri" pitchFamily="34" charset="0"/>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15</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Aufsichtsrat</a:t>
            </a:r>
            <a:endParaRPr lang="tr-TR" b="1" dirty="0">
              <a:latin typeface="Calibri" pitchFamily="34" charset="0"/>
              <a:cs typeface="Calibri" pitchFamily="34" charset="0"/>
            </a:endParaRPr>
          </a:p>
        </p:txBody>
      </p:sp>
      <p:sp>
        <p:nvSpPr>
          <p:cNvPr id="6" name="5 İçerik Yer Tutucusu"/>
          <p:cNvSpPr>
            <a:spLocks noGrp="1"/>
          </p:cNvSpPr>
          <p:nvPr>
            <p:ph sz="half" idx="1"/>
          </p:nvPr>
        </p:nvSpPr>
        <p:spPr/>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145303781"/>
              </p:ext>
            </p:extLst>
          </p:nvPr>
        </p:nvGraphicFramePr>
        <p:xfrm>
          <a:off x="395536" y="1844824"/>
          <a:ext cx="8064896" cy="4572000"/>
        </p:xfrm>
        <a:graphic>
          <a:graphicData uri="http://schemas.openxmlformats.org/drawingml/2006/table">
            <a:tbl>
              <a:tblPr firstRow="1" bandRow="1">
                <a:tableStyleId>{5C22544A-7EE6-4342-B048-85BDC9FD1C3A}</a:tableStyleId>
              </a:tblPr>
              <a:tblGrid>
                <a:gridCol w="4032448"/>
                <a:gridCol w="4032448"/>
              </a:tblGrid>
              <a:tr h="363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lang="tr-TR" dirty="0"/>
                    </a:p>
                  </a:txBody>
                  <a:tcPr/>
                </a:tc>
              </a:tr>
              <a:tr h="3813454">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347: </a:t>
                      </a:r>
                      <a:r>
                        <a:rPr lang="de-DE" dirty="0" smtClean="0">
                          <a:latin typeface="Calibri" pitchFamily="34" charset="0"/>
                          <a:cs typeface="Calibri" pitchFamily="34" charset="0"/>
                        </a:rPr>
                        <a:t>Nimmt</a:t>
                      </a:r>
                      <a:r>
                        <a:rPr lang="de-DE" baseline="0" dirty="0" smtClean="0">
                          <a:latin typeface="Calibri" pitchFamily="34" charset="0"/>
                          <a:cs typeface="Calibri" pitchFamily="34" charset="0"/>
                        </a:rPr>
                        <a:t> die Aufgaben als Organ des Unternehmens war.</a:t>
                      </a:r>
                      <a:endParaRPr lang="tr-TR" baseline="0" dirty="0" smtClean="0">
                        <a:latin typeface="Calibri" pitchFamily="34" charset="0"/>
                        <a:cs typeface="Calibri" pitchFamily="34" charset="0"/>
                      </a:endParaRPr>
                    </a:p>
                    <a:p>
                      <a:endParaRPr lang="tr-TR" baseline="0" dirty="0" smtClean="0">
                        <a:latin typeface="Calibri" pitchFamily="34" charset="0"/>
                        <a:cs typeface="Calibri" pitchFamily="34" charset="0"/>
                      </a:endParaRPr>
                    </a:p>
                    <a:p>
                      <a:r>
                        <a:rPr lang="de-DE" baseline="0" dirty="0" smtClean="0">
                          <a:latin typeface="Calibri" pitchFamily="34" charset="0"/>
                          <a:cs typeface="Calibri" pitchFamily="34" charset="0"/>
                        </a:rPr>
                        <a:t>Es gelten keine zwingenden Qualifikationen für die Ausübung des Amtes als Aufsichtsratsmitglied.</a:t>
                      </a:r>
                      <a:endParaRPr lang="tr-TR"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latin typeface="Calibri" pitchFamily="34" charset="0"/>
                          <a:cs typeface="Calibri" pitchFamily="34" charset="0"/>
                        </a:rPr>
                        <a:t>Art.</a:t>
                      </a:r>
                      <a:r>
                        <a:rPr lang="tr-TR" b="1" dirty="0" smtClean="0">
                          <a:latin typeface="Calibri" pitchFamily="34" charset="0"/>
                          <a:cs typeface="Calibri" pitchFamily="34" charset="0"/>
                        </a:rPr>
                        <a:t> 399: </a:t>
                      </a:r>
                      <a:r>
                        <a:rPr lang="de-DE" b="0" dirty="0" smtClean="0">
                          <a:latin typeface="Calibri" pitchFamily="34" charset="0"/>
                          <a:cs typeface="Calibri" pitchFamily="34" charset="0"/>
                        </a:rPr>
                        <a:t>Die</a:t>
                      </a:r>
                      <a:r>
                        <a:rPr lang="de-DE" b="0" baseline="0" dirty="0" smtClean="0">
                          <a:latin typeface="Calibri" pitchFamily="34" charset="0"/>
                          <a:cs typeface="Calibri" pitchFamily="34" charset="0"/>
                        </a:rPr>
                        <a:t> Aufsicht wird nicht mehr durch ein </a:t>
                      </a:r>
                      <a:r>
                        <a:rPr lang="de-DE" dirty="0" smtClean="0">
                          <a:latin typeface="Calibri" pitchFamily="34" charset="0"/>
                          <a:cs typeface="Calibri" pitchFamily="34" charset="0"/>
                        </a:rPr>
                        <a:t>Organ des Unternehmens ausgeübt. </a:t>
                      </a:r>
                      <a:endParaRPr lang="tr-TR" baseline="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baseline="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0" baseline="0" dirty="0" smtClean="0">
                          <a:latin typeface="Calibri" pitchFamily="34" charset="0"/>
                          <a:cs typeface="Calibri" pitchFamily="34" charset="0"/>
                        </a:rPr>
                        <a:t>Es wurde eine </a:t>
                      </a:r>
                      <a:r>
                        <a:rPr lang="de-DE" b="1" baseline="0" dirty="0" smtClean="0">
                          <a:latin typeface="Calibri" pitchFamily="34" charset="0"/>
                          <a:cs typeface="Calibri" pitchFamily="34" charset="0"/>
                        </a:rPr>
                        <a:t>unabhängige</a:t>
                      </a:r>
                      <a:r>
                        <a:rPr lang="de-DE" b="0" baseline="0" dirty="0" smtClean="0">
                          <a:latin typeface="Calibri" pitchFamily="34" charset="0"/>
                          <a:cs typeface="Calibri" pitchFamily="34" charset="0"/>
                        </a:rPr>
                        <a:t> Institution der </a:t>
                      </a:r>
                      <a:r>
                        <a:rPr lang="de-DE" b="1" baseline="0" dirty="0" smtClean="0">
                          <a:latin typeface="Calibri" pitchFamily="34" charset="0"/>
                          <a:cs typeface="Calibri" pitchFamily="34" charset="0"/>
                        </a:rPr>
                        <a:t>Wirtschaftsprüfung</a:t>
                      </a:r>
                      <a:r>
                        <a:rPr lang="de-DE" b="0" baseline="0" dirty="0" smtClean="0">
                          <a:latin typeface="Calibri" pitchFamily="34" charset="0"/>
                          <a:cs typeface="Calibri" pitchFamily="34" charset="0"/>
                        </a:rPr>
                        <a:t> eingerichtet</a:t>
                      </a:r>
                      <a:r>
                        <a:rPr lang="tr-TR" b="0" baseline="0" dirty="0" smtClean="0">
                          <a:latin typeface="Calibri" pitchFamily="34" charset="0"/>
                          <a:cs typeface="Calibri"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Die Suspendierung erfolgt ausschließlich </a:t>
                      </a:r>
                      <a:r>
                        <a:rPr lang="de-DE" b="1" dirty="0" smtClean="0">
                          <a:latin typeface="Calibri" pitchFamily="34" charset="0"/>
                          <a:cs typeface="Calibri" pitchFamily="34" charset="0"/>
                        </a:rPr>
                        <a:t>durch ein Gericht</a:t>
                      </a:r>
                      <a:r>
                        <a:rPr lang="de-DE" dirty="0" smtClean="0">
                          <a:latin typeface="Calibri" pitchFamily="34" charset="0"/>
                          <a:cs typeface="Calibri" pitchFamily="34" charset="0"/>
                        </a:rPr>
                        <a:t>.</a:t>
                      </a:r>
                      <a:endParaRPr lang="tr-TR" b="1"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Sofern innerhalb der Frist kein Wirtschaftsprüfer bestimmt wurde,</a:t>
                      </a:r>
                      <a:r>
                        <a:rPr lang="de-DE" baseline="0" dirty="0" smtClean="0">
                          <a:latin typeface="Calibri" pitchFamily="34" charset="0"/>
                          <a:cs typeface="Calibri" pitchFamily="34" charset="0"/>
                        </a:rPr>
                        <a:t> wird dieser auf Antrag des Vorstandes oder eines der Aktionäre durch ein Gericht bestellt.</a:t>
                      </a:r>
                      <a:endParaRPr lang="tr-TR" dirty="0" smtClean="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16</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t>Prüfereigenschaft</a:t>
            </a:r>
            <a:endParaRPr lang="tr-TR" b="1" dirty="0"/>
          </a:p>
        </p:txBody>
      </p:sp>
      <p:sp>
        <p:nvSpPr>
          <p:cNvPr id="6" name="5 İçerik Yer Tutucusu"/>
          <p:cNvSpPr>
            <a:spLocks noGrp="1"/>
          </p:cNvSpPr>
          <p:nvPr>
            <p:ph sz="half" idx="1"/>
          </p:nvPr>
        </p:nvSpPr>
        <p:spPr>
          <a:xfrm>
            <a:off x="755576" y="1340768"/>
            <a:ext cx="7200802" cy="4032448"/>
          </a:xfrm>
        </p:spPr>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a:p>
            <a:endParaRPr lang="tr-TR" kern="1200" dirty="0" smtClean="0">
              <a:solidFill>
                <a:schemeClr val="tx1"/>
              </a:solidFill>
            </a:endParaRPr>
          </a:p>
        </p:txBody>
      </p:sp>
      <p:graphicFrame>
        <p:nvGraphicFramePr>
          <p:cNvPr id="7" name="6 Tablo"/>
          <p:cNvGraphicFramePr>
            <a:graphicFrameLocks noGrp="1"/>
          </p:cNvGraphicFramePr>
          <p:nvPr>
            <p:extLst>
              <p:ext uri="{D42A27DB-BD31-4B8C-83A1-F6EECF244321}">
                <p14:modId xmlns:p14="http://schemas.microsoft.com/office/powerpoint/2010/main" val="3752266924"/>
              </p:ext>
            </p:extLst>
          </p:nvPr>
        </p:nvGraphicFramePr>
        <p:xfrm>
          <a:off x="395536" y="1737361"/>
          <a:ext cx="8208912" cy="4429140"/>
        </p:xfrm>
        <a:graphic>
          <a:graphicData uri="http://schemas.openxmlformats.org/drawingml/2006/table">
            <a:tbl>
              <a:tblPr firstRow="1" bandRow="1">
                <a:tableStyleId>{5C22544A-7EE6-4342-B048-85BDC9FD1C3A}</a:tableStyleId>
              </a:tblPr>
              <a:tblGrid>
                <a:gridCol w="3312368"/>
                <a:gridCol w="4896544"/>
              </a:tblGrid>
              <a:tr h="364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ea typeface="+mn-ea"/>
                        <a:cs typeface="+mn-cs"/>
                      </a:endParaRPr>
                    </a:p>
                  </a:txBody>
                  <a:tcPr/>
                </a:tc>
              </a:tr>
              <a:tr h="4063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400 :</a:t>
                      </a:r>
                      <a:r>
                        <a:rPr lang="de-DE" b="1" dirty="0" smtClean="0">
                          <a:latin typeface="Calibri" pitchFamily="34" charset="0"/>
                          <a:cs typeface="Calibri" pitchFamily="34" charset="0"/>
                        </a:rPr>
                        <a:t> </a:t>
                      </a:r>
                      <a:r>
                        <a:rPr lang="de-DE" dirty="0" smtClean="0">
                          <a:latin typeface="Calibri" pitchFamily="34" charset="0"/>
                          <a:cs typeface="Calibri" pitchFamily="34" charset="0"/>
                        </a:rPr>
                        <a:t>Prüfer kann nur sein, wer </a:t>
                      </a:r>
                      <a:r>
                        <a:rPr lang="de-DE" baseline="0" dirty="0" smtClean="0">
                          <a:latin typeface="Calibri" pitchFamily="34" charset="0"/>
                          <a:cs typeface="Calibri" pitchFamily="34" charset="0"/>
                        </a:rPr>
                        <a:t>den Titel eines </a:t>
                      </a:r>
                      <a:r>
                        <a:rPr lang="de-DE" b="1" baseline="0" dirty="0" smtClean="0">
                          <a:latin typeface="Calibri" pitchFamily="34" charset="0"/>
                          <a:cs typeface="Calibri" pitchFamily="34" charset="0"/>
                        </a:rPr>
                        <a:t>vereidigten Wirtschaftsprüfers bzw. unabhängigen Wirtschaftsprüfers/freien Buchhalters und Steuerberaters </a:t>
                      </a:r>
                      <a:r>
                        <a:rPr lang="de-DE" baseline="0" dirty="0" smtClean="0">
                          <a:latin typeface="Calibri" pitchFamily="34" charset="0"/>
                          <a:cs typeface="Calibri" pitchFamily="34" charset="0"/>
                        </a:rPr>
                        <a:t>inne hat. </a:t>
                      </a:r>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kern="120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kern="1200" dirty="0" smtClean="0">
                          <a:solidFill>
                            <a:schemeClr val="tx1"/>
                          </a:solidFill>
                          <a:latin typeface="Calibri" pitchFamily="34" charset="0"/>
                          <a:cs typeface="Calibri" pitchFamily="34" charset="0"/>
                        </a:rPr>
                        <a:t>Mittlere und kleine Aktiengesellschaften</a:t>
                      </a:r>
                      <a:r>
                        <a:rPr lang="de-DE" kern="1200" baseline="0" dirty="0" smtClean="0">
                          <a:solidFill>
                            <a:schemeClr val="tx1"/>
                          </a:solidFill>
                          <a:latin typeface="Calibri" pitchFamily="34" charset="0"/>
                          <a:cs typeface="Calibri" pitchFamily="34" charset="0"/>
                        </a:rPr>
                        <a:t> können einen oder mehrere vereidigte bzw. unabhängige Wirtschaftsprüfer/freien Buchhalter und Steuerberater bestimmen</a:t>
                      </a:r>
                      <a:r>
                        <a:rPr lang="tr-TR" kern="1200" dirty="0" smtClean="0">
                          <a:solidFill>
                            <a:schemeClr val="tx1"/>
                          </a:solidFill>
                          <a:latin typeface="Calibri" pitchFamily="34" charset="0"/>
                          <a:cs typeface="Calibri" pitchFamily="34" charset="0"/>
                        </a:rPr>
                        <a:t>.</a:t>
                      </a:r>
                    </a:p>
                    <a:p>
                      <a:endParaRPr lang="tr-TR"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kern="1200" dirty="0" smtClean="0">
                          <a:solidFill>
                            <a:schemeClr val="tx1"/>
                          </a:solidFill>
                          <a:latin typeface="Calibri" pitchFamily="34" charset="0"/>
                          <a:cs typeface="Calibri" pitchFamily="34" charset="0"/>
                        </a:rPr>
                        <a:t>Die Berufung eines Prüfers, </a:t>
                      </a:r>
                      <a:r>
                        <a:rPr lang="de-DE" b="1" kern="1200" dirty="0" smtClean="0">
                          <a:solidFill>
                            <a:schemeClr val="tx1"/>
                          </a:solidFill>
                          <a:latin typeface="Calibri" pitchFamily="34" charset="0"/>
                          <a:cs typeface="Calibri" pitchFamily="34" charset="0"/>
                        </a:rPr>
                        <a:t>der im Allgemeinen</a:t>
                      </a:r>
                      <a:r>
                        <a:rPr lang="de-DE" b="1" kern="1200" baseline="0" dirty="0" smtClean="0">
                          <a:solidFill>
                            <a:schemeClr val="tx1"/>
                          </a:solidFill>
                          <a:latin typeface="Calibri" pitchFamily="34" charset="0"/>
                          <a:cs typeface="Calibri" pitchFamily="34" charset="0"/>
                        </a:rPr>
                        <a:t> mit dem Unternehmen in Verbindung steht, ist untersagt.</a:t>
                      </a:r>
                      <a:endParaRPr lang="tr-TR" b="1" dirty="0" smtClean="0">
                        <a:latin typeface="Calibri" pitchFamily="34" charset="0"/>
                        <a:cs typeface="Calibri" pitchFamily="34" charset="0"/>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17</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Sonderprüfer</a:t>
            </a:r>
            <a:endParaRPr lang="tr-TR" b="1" dirty="0"/>
          </a:p>
        </p:txBody>
      </p:sp>
      <p:graphicFrame>
        <p:nvGraphicFramePr>
          <p:cNvPr id="9" name="8 Tablo"/>
          <p:cNvGraphicFramePr>
            <a:graphicFrameLocks noGrp="1"/>
          </p:cNvGraphicFramePr>
          <p:nvPr>
            <p:extLst>
              <p:ext uri="{D42A27DB-BD31-4B8C-83A1-F6EECF244321}">
                <p14:modId xmlns:p14="http://schemas.microsoft.com/office/powerpoint/2010/main" val="1552863004"/>
              </p:ext>
            </p:extLst>
          </p:nvPr>
        </p:nvGraphicFramePr>
        <p:xfrm>
          <a:off x="323528" y="1700808"/>
          <a:ext cx="8568952" cy="4297680"/>
        </p:xfrm>
        <a:graphic>
          <a:graphicData uri="http://schemas.openxmlformats.org/drawingml/2006/table">
            <a:tbl>
              <a:tblPr firstRow="1" bandRow="1">
                <a:tableStyleId>{5C22544A-7EE6-4342-B048-85BDC9FD1C3A}</a:tableStyleId>
              </a:tblPr>
              <a:tblGrid>
                <a:gridCol w="3739180"/>
                <a:gridCol w="4829772"/>
              </a:tblGrid>
              <a:tr h="293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ea typeface="+mn-ea"/>
                        <a:cs typeface="+mn-cs"/>
                      </a:endParaRPr>
                    </a:p>
                  </a:txBody>
                  <a:tcPr/>
                </a:tc>
              </a:tr>
              <a:tr h="3594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b="1" dirty="0"/>
                    </a:p>
                  </a:txBody>
                  <a:tcPr/>
                </a:tc>
                <a:tc>
                  <a:txBody>
                    <a:bodyPr/>
                    <a:lstStyle/>
                    <a:p>
                      <a:r>
                        <a:rPr lang="de-DE" b="1" dirty="0" smtClean="0"/>
                        <a:t>Art.</a:t>
                      </a:r>
                      <a:r>
                        <a:rPr lang="tr-TR" b="1" dirty="0" smtClean="0"/>
                        <a:t> 406: </a:t>
                      </a:r>
                      <a:r>
                        <a:rPr lang="de-DE" b="0" dirty="0" smtClean="0"/>
                        <a:t>B</a:t>
                      </a:r>
                      <a:r>
                        <a:rPr lang="de-DE" b="0" baseline="0" dirty="0" smtClean="0"/>
                        <a:t>ei </a:t>
                      </a:r>
                      <a:r>
                        <a:rPr lang="de-DE" b="1" baseline="0" dirty="0" smtClean="0"/>
                        <a:t>besonderen Angelegenheiten </a:t>
                      </a:r>
                      <a:r>
                        <a:rPr lang="de-DE" b="0" baseline="0" dirty="0" smtClean="0"/>
                        <a:t>ist durch Gesetz die Einholung eines Gutachtens eines vom unabhängigen Prüfer zu unterscheidenden </a:t>
                      </a:r>
                      <a:r>
                        <a:rPr lang="de-DE" b="1" baseline="0" dirty="0" smtClean="0"/>
                        <a:t>Sonderprüfers</a:t>
                      </a:r>
                      <a:r>
                        <a:rPr lang="de-DE" b="0" baseline="0" dirty="0" smtClean="0"/>
                        <a:t> vorgeschrieben.</a:t>
                      </a:r>
                      <a:endParaRPr lang="tr-TR" b="0" dirty="0" smtClean="0"/>
                    </a:p>
                    <a:p>
                      <a:pPr>
                        <a:buNone/>
                      </a:pPr>
                      <a:endParaRPr lang="tr-TR"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0" dirty="0" smtClean="0"/>
                        <a:t>Dies gilt sowohl für die A.</a:t>
                      </a:r>
                      <a:r>
                        <a:rPr lang="de-DE" sz="1800" kern="1200" dirty="0" smtClean="0">
                          <a:solidFill>
                            <a:schemeClr val="dk1"/>
                          </a:solidFill>
                          <a:effectLst/>
                          <a:latin typeface="+mn-lt"/>
                          <a:ea typeface="+mn-ea"/>
                          <a:cs typeface="+mn-cs"/>
                        </a:rPr>
                        <a:t>Þ.,</a:t>
                      </a:r>
                      <a:r>
                        <a:rPr lang="de-DE" sz="1800" kern="1200" baseline="0" dirty="0" smtClean="0">
                          <a:solidFill>
                            <a:schemeClr val="dk1"/>
                          </a:solidFill>
                          <a:effectLst/>
                          <a:latin typeface="+mn-lt"/>
                          <a:ea typeface="+mn-ea"/>
                          <a:cs typeface="+mn-cs"/>
                        </a:rPr>
                        <a:t> </a:t>
                      </a:r>
                      <a:r>
                        <a:rPr lang="de-DE" b="0" baseline="0" dirty="0" smtClean="0"/>
                        <a:t>als auch für die Ltd. </a:t>
                      </a:r>
                      <a:r>
                        <a:rPr lang="de-DE" sz="1800" kern="1200" dirty="0" err="1" smtClean="0">
                          <a:solidFill>
                            <a:schemeClr val="dk1"/>
                          </a:solidFill>
                          <a:effectLst/>
                          <a:latin typeface="+mn-lt"/>
                          <a:ea typeface="+mn-ea"/>
                          <a:cs typeface="+mn-cs"/>
                        </a:rPr>
                        <a:t>Þti</a:t>
                      </a:r>
                      <a:r>
                        <a:rPr lang="de-DE" sz="1800" kern="1200" dirty="0" smtClean="0">
                          <a:solidFill>
                            <a:schemeClr val="dk1"/>
                          </a:solidFill>
                          <a:effectLst/>
                          <a:latin typeface="+mn-lt"/>
                          <a:ea typeface="+mn-ea"/>
                          <a:cs typeface="+mn-cs"/>
                        </a:rPr>
                        <a:t>.</a:t>
                      </a:r>
                      <a:endParaRPr lang="tr-TR" b="0" dirty="0" smtClean="0"/>
                    </a:p>
                    <a:p>
                      <a:endParaRPr lang="tr-TR" b="0" dirty="0" smtClean="0"/>
                    </a:p>
                    <a:p>
                      <a:r>
                        <a:rPr lang="de-DE" b="0" baseline="0" dirty="0" smtClean="0"/>
                        <a:t>Ziel des neuen Gesetzes ist es, hinsichtlich einzelner Geschäfte, die </a:t>
                      </a:r>
                      <a:r>
                        <a:rPr lang="de-DE" b="1" baseline="0" dirty="0" smtClean="0"/>
                        <a:t>einer ausführlicheren Überprüfung</a:t>
                      </a:r>
                      <a:r>
                        <a:rPr lang="de-DE" b="0" baseline="0" dirty="0" smtClean="0"/>
                        <a:t> bedürfen, das ordentliche Zustandekommen der benannten Geschäftshandlungen zu gewährleisten.</a:t>
                      </a:r>
                      <a:endParaRPr lang="tr-TR" b="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18</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Geschäfte der Sonderprüfung</a:t>
            </a:r>
            <a:endParaRPr lang="tr-TR" b="1" dirty="0">
              <a:latin typeface="Calibri" pitchFamily="34" charset="0"/>
              <a:cs typeface="Calibri" pitchFamily="34" charset="0"/>
            </a:endParaRPr>
          </a:p>
        </p:txBody>
      </p:sp>
      <p:sp>
        <p:nvSpPr>
          <p:cNvPr id="6" name="5 İçerik Yer Tutucusu"/>
          <p:cNvSpPr>
            <a:spLocks noGrp="1"/>
          </p:cNvSpPr>
          <p:nvPr>
            <p:ph sz="half" idx="1"/>
          </p:nvPr>
        </p:nvSpPr>
        <p:spPr/>
        <p:txBody>
          <a:bodyPr/>
          <a:lstStyle/>
          <a:p>
            <a:endParaRPr lang="tr-TR" dirty="0" smtClean="0"/>
          </a:p>
          <a:p>
            <a:endParaRPr lang="tr-TR" dirty="0" smtClean="0"/>
          </a:p>
          <a:p>
            <a:endParaRPr lang="tr-TR" dirty="0" smtClean="0"/>
          </a:p>
          <a:p>
            <a:r>
              <a:rPr lang="tr-TR" dirty="0" smtClean="0"/>
              <a:t> </a:t>
            </a:r>
            <a:endParaRPr lang="tr-TR" dirty="0"/>
          </a:p>
        </p:txBody>
      </p:sp>
      <p:graphicFrame>
        <p:nvGraphicFramePr>
          <p:cNvPr id="8" name="7 Tablo"/>
          <p:cNvGraphicFramePr>
            <a:graphicFrameLocks noGrp="1"/>
          </p:cNvGraphicFramePr>
          <p:nvPr>
            <p:extLst>
              <p:ext uri="{D42A27DB-BD31-4B8C-83A1-F6EECF244321}">
                <p14:modId xmlns:p14="http://schemas.microsoft.com/office/powerpoint/2010/main" val="4202259419"/>
              </p:ext>
            </p:extLst>
          </p:nvPr>
        </p:nvGraphicFramePr>
        <p:xfrm>
          <a:off x="323528" y="1772816"/>
          <a:ext cx="7992888" cy="4392488"/>
        </p:xfrm>
        <a:graphic>
          <a:graphicData uri="http://schemas.openxmlformats.org/drawingml/2006/table">
            <a:tbl>
              <a:tblPr firstRow="1" bandRow="1">
                <a:tableStyleId>{5C22544A-7EE6-4342-B048-85BDC9FD1C3A}</a:tableStyleId>
              </a:tblPr>
              <a:tblGrid>
                <a:gridCol w="3996444"/>
                <a:gridCol w="3996444"/>
              </a:tblGrid>
              <a:tr h="433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ea typeface="+mn-ea"/>
                        <a:cs typeface="+mn-cs"/>
                      </a:endParaRPr>
                    </a:p>
                  </a:txBody>
                  <a:tcPr/>
                </a:tc>
              </a:tr>
              <a:tr h="3958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dirty="0" smtClean="0"/>
                        <a:t>Gründung</a:t>
                      </a:r>
                      <a:r>
                        <a:rPr lang="de-DE" baseline="0" dirty="0" smtClean="0"/>
                        <a:t> der Gesellschaft</a:t>
                      </a:r>
                      <a:r>
                        <a:rPr lang="tr-TR" dirty="0" smtClean="0"/>
                        <a:t>, </a:t>
                      </a:r>
                    </a:p>
                    <a:p>
                      <a:endParaRPr lang="tr-TR" dirty="0" smtClean="0"/>
                    </a:p>
                    <a:p>
                      <a:r>
                        <a:rPr lang="de-DE" dirty="0" smtClean="0"/>
                        <a:t>Kapitalerhöhungen</a:t>
                      </a:r>
                      <a:r>
                        <a:rPr lang="tr-TR" dirty="0" smtClean="0"/>
                        <a:t>, </a:t>
                      </a:r>
                      <a:r>
                        <a:rPr lang="tr-TR" baseline="0" dirty="0" smtClean="0"/>
                        <a:t> </a:t>
                      </a:r>
                    </a:p>
                    <a:p>
                      <a:endParaRPr lang="tr-TR" baseline="0" dirty="0" smtClean="0"/>
                    </a:p>
                    <a:p>
                      <a:r>
                        <a:rPr lang="de-DE" dirty="0" smtClean="0"/>
                        <a:t>Kapitalminderungen</a:t>
                      </a:r>
                      <a:r>
                        <a:rPr lang="tr-TR" dirty="0" smtClean="0"/>
                        <a:t>, </a:t>
                      </a:r>
                    </a:p>
                    <a:p>
                      <a:endParaRPr lang="tr-TR" dirty="0" smtClean="0"/>
                    </a:p>
                    <a:p>
                      <a:r>
                        <a:rPr lang="de-DE" dirty="0" smtClean="0"/>
                        <a:t>Fusionen</a:t>
                      </a:r>
                      <a:r>
                        <a:rPr lang="tr-TR" dirty="0" smtClean="0"/>
                        <a:t>, </a:t>
                      </a:r>
                      <a:r>
                        <a:rPr lang="de-DE" dirty="0" smtClean="0"/>
                        <a:t>Aufspaltungen</a:t>
                      </a:r>
                      <a:r>
                        <a:rPr lang="tr-TR" dirty="0" smtClean="0"/>
                        <a:t>, </a:t>
                      </a:r>
                      <a:r>
                        <a:rPr lang="de-DE" dirty="0" smtClean="0"/>
                        <a:t>Unternehmensformänderungen</a:t>
                      </a:r>
                      <a:endParaRPr lang="tr-TR" dirty="0" smtClean="0"/>
                    </a:p>
                    <a:p>
                      <a:endParaRPr lang="tr-TR" dirty="0" smtClean="0"/>
                    </a:p>
                    <a:p>
                      <a:r>
                        <a:rPr lang="de-DE" dirty="0" smtClean="0"/>
                        <a:t>Emission von Wertpapieren</a:t>
                      </a:r>
                      <a:r>
                        <a:rPr lang="tr-TR" dirty="0" smtClean="0"/>
                        <a:t> </a:t>
                      </a:r>
                      <a:r>
                        <a:rPr lang="de-DE" dirty="0" smtClean="0"/>
                        <a:t>oder</a:t>
                      </a:r>
                      <a:r>
                        <a:rPr lang="tr-TR" dirty="0" smtClean="0"/>
                        <a:t> </a:t>
                      </a:r>
                    </a:p>
                    <a:p>
                      <a:endParaRPr lang="tr-TR" dirty="0" smtClean="0"/>
                    </a:p>
                    <a:p>
                      <a:r>
                        <a:rPr lang="de-DE" dirty="0" smtClean="0"/>
                        <a:t>jedwede auf ein anderes Unternehmen bezogene</a:t>
                      </a:r>
                      <a:r>
                        <a:rPr lang="de-DE" baseline="0" dirty="0" smtClean="0"/>
                        <a:t> Prozesse oder Entscheidungen</a:t>
                      </a:r>
                      <a:endParaRPr lang="tr-T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19</a:t>
            </a:fld>
            <a:endParaRPr lang="de-DE" dirty="0">
              <a:latin typeface="Calibri" pitchFamily="34" charset="0"/>
              <a:cs typeface="Calibri" pitchFamily="34" charset="0"/>
            </a:endParaRPr>
          </a:p>
        </p:txBody>
      </p:sp>
      <p:sp>
        <p:nvSpPr>
          <p:cNvPr id="5" name="4 Başlık"/>
          <p:cNvSpPr>
            <a:spLocks noGrp="1"/>
          </p:cNvSpPr>
          <p:nvPr>
            <p:ph type="title"/>
          </p:nvPr>
        </p:nvSpPr>
        <p:spPr>
          <a:xfrm>
            <a:off x="251520" y="1124744"/>
            <a:ext cx="7200802" cy="432048"/>
          </a:xfrm>
        </p:spPr>
        <p:txBody>
          <a:bodyPr/>
          <a:lstStyle/>
          <a:p>
            <a:r>
              <a:rPr lang="de-DE" b="1" dirty="0" smtClean="0"/>
              <a:t>Generalversammlung</a:t>
            </a:r>
            <a:endParaRPr lang="tr-TR" b="1" dirty="0"/>
          </a:p>
        </p:txBody>
      </p:sp>
      <p:sp>
        <p:nvSpPr>
          <p:cNvPr id="6" name="5 İçerik Yer Tutucusu"/>
          <p:cNvSpPr>
            <a:spLocks noGrp="1"/>
          </p:cNvSpPr>
          <p:nvPr>
            <p:ph sz="half" idx="1"/>
          </p:nvPr>
        </p:nvSpPr>
        <p:spPr>
          <a:xfrm>
            <a:off x="611560" y="1340768"/>
            <a:ext cx="7200802" cy="4032448"/>
          </a:xfrm>
        </p:spPr>
        <p:txBody>
          <a:bodyPr/>
          <a:lstStyle/>
          <a:p>
            <a:pPr marL="0" indent="0">
              <a:buNone/>
            </a:pPr>
            <a:endParaRPr lang="tr-TR" dirty="0" smtClean="0"/>
          </a:p>
          <a:p>
            <a:pPr>
              <a:buNone/>
            </a:pPr>
            <a:endParaRPr lang="tr-TR" dirty="0" smtClean="0"/>
          </a:p>
          <a:p>
            <a:r>
              <a:rPr lang="tr-TR" dirty="0" smtClean="0"/>
              <a:t>.</a:t>
            </a:r>
          </a:p>
          <a:p>
            <a:pPr>
              <a:buNone/>
            </a:pPr>
            <a:endParaRPr lang="tr-TR" dirty="0" smtClean="0"/>
          </a:p>
          <a:p>
            <a:r>
              <a:rPr lang="tr-TR" dirty="0" smtClean="0"/>
              <a:t>.</a:t>
            </a:r>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742299697"/>
              </p:ext>
            </p:extLst>
          </p:nvPr>
        </p:nvGraphicFramePr>
        <p:xfrm>
          <a:off x="323528" y="1556792"/>
          <a:ext cx="8496944" cy="4572000"/>
        </p:xfrm>
        <a:graphic>
          <a:graphicData uri="http://schemas.openxmlformats.org/drawingml/2006/table">
            <a:tbl>
              <a:tblPr firstRow="1" bandRow="1">
                <a:tableStyleId>{5C22544A-7EE6-4342-B048-85BDC9FD1C3A}</a:tableStyleId>
              </a:tblPr>
              <a:tblGrid>
                <a:gridCol w="3980550"/>
                <a:gridCol w="4516394"/>
              </a:tblGrid>
              <a:tr h="3423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ea typeface="+mn-ea"/>
                        <a:cs typeface="+mn-cs"/>
                      </a:endParaRPr>
                    </a:p>
                  </a:txBody>
                  <a:tcPr/>
                </a:tc>
              </a:tr>
              <a:tr h="4194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i="0" kern="1200" dirty="0" smtClean="0">
                          <a:solidFill>
                            <a:schemeClr val="dk1"/>
                          </a:solidFill>
                          <a:latin typeface="Calibri" pitchFamily="34" charset="0"/>
                          <a:ea typeface="+mn-ea"/>
                          <a:cs typeface="Calibri" pitchFamily="34" charset="0"/>
                        </a:rPr>
                        <a:t>Art.</a:t>
                      </a:r>
                      <a:r>
                        <a:rPr lang="tr-TR" sz="1800" b="1" i="0" kern="1200" dirty="0" smtClean="0">
                          <a:solidFill>
                            <a:schemeClr val="dk1"/>
                          </a:solidFill>
                          <a:latin typeface="Calibri" pitchFamily="34" charset="0"/>
                          <a:ea typeface="+mn-ea"/>
                          <a:cs typeface="Calibri" pitchFamily="34" charset="0"/>
                        </a:rPr>
                        <a:t> 360</a:t>
                      </a:r>
                      <a:r>
                        <a:rPr lang="de-DE" sz="1800" b="1" i="0" kern="1200" dirty="0" smtClean="0">
                          <a:solidFill>
                            <a:schemeClr val="dk1"/>
                          </a:solidFill>
                          <a:latin typeface="Calibri" pitchFamily="34" charset="0"/>
                          <a:ea typeface="+mn-ea"/>
                          <a:cs typeface="Calibri" pitchFamily="34" charset="0"/>
                        </a:rPr>
                        <a:t>:</a:t>
                      </a:r>
                      <a:r>
                        <a:rPr lang="de-DE" sz="1800" b="1" i="0" kern="1200" baseline="0" dirty="0" smtClean="0">
                          <a:solidFill>
                            <a:schemeClr val="dk1"/>
                          </a:solidFill>
                          <a:latin typeface="Calibri" pitchFamily="34" charset="0"/>
                          <a:ea typeface="+mn-ea"/>
                          <a:cs typeface="Calibri" pitchFamily="34" charset="0"/>
                        </a:rPr>
                        <a:t> </a:t>
                      </a:r>
                      <a:r>
                        <a:rPr lang="de-DE" sz="1800" b="0" i="0" kern="1200" baseline="0" dirty="0" smtClean="0">
                          <a:solidFill>
                            <a:schemeClr val="dk1"/>
                          </a:solidFill>
                          <a:latin typeface="Calibri" pitchFamily="34" charset="0"/>
                          <a:ea typeface="+mn-ea"/>
                          <a:cs typeface="Calibri" pitchFamily="34" charset="0"/>
                        </a:rPr>
                        <a:t>Die im Zusammenhang mit den Geschäften des Unternehmens stehenden Rechte wie die Ernennung der Vorstände, die Entlastung des Vorstands hinsichtlich der Rechnungslegung und der Gewinnverteilung werden durch die Aktionäre in der Generalversammlung ausgeübt. </a:t>
                      </a:r>
                      <a:endParaRPr lang="tr-TR" sz="1800" b="1" kern="1200" dirty="0" smtClean="0">
                        <a:solidFill>
                          <a:schemeClr val="dk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dk1"/>
                        </a:solidFill>
                        <a:latin typeface="Calibri" pitchFamily="34" charset="0"/>
                        <a:ea typeface="+mn-ea"/>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weitere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smtClean="0"/>
                    </a:p>
                    <a:p>
                      <a:endParaRPr lang="tr-TR" dirty="0"/>
                    </a:p>
                  </a:txBody>
                  <a:tcPr/>
                </a:tc>
                <a:tc>
                  <a:txBody>
                    <a:bodyPr/>
                    <a:lstStyle/>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407:</a:t>
                      </a:r>
                      <a:r>
                        <a:rPr lang="tr-TR" b="1" baseline="0" dirty="0" smtClean="0">
                          <a:latin typeface="Calibri" pitchFamily="34" charset="0"/>
                          <a:cs typeface="Calibri" pitchFamily="34" charset="0"/>
                        </a:rPr>
                        <a:t> </a:t>
                      </a:r>
                      <a:r>
                        <a:rPr lang="de-DE" b="0" baseline="0" dirty="0" smtClean="0">
                          <a:latin typeface="Calibri" pitchFamily="34" charset="0"/>
                          <a:cs typeface="Calibri" pitchFamily="34" charset="0"/>
                        </a:rPr>
                        <a:t>Die Aktionäre üben ihre im Zusammenhang mit den Geschäften des Unternehmens stehenden Rechte im Rahmen der Generalversammlung aus.</a:t>
                      </a:r>
                      <a:endParaRPr lang="tr-TR" b="1" baseline="0" dirty="0" smtClean="0">
                        <a:latin typeface="Calibri" pitchFamily="34" charset="0"/>
                        <a:cs typeface="Calibri" pitchFamily="34" charset="0"/>
                      </a:endParaRPr>
                    </a:p>
                    <a:p>
                      <a:endParaRPr lang="tr-TR" b="1" baseline="0" dirty="0" smtClean="0">
                        <a:latin typeface="Calibri" pitchFamily="34" charset="0"/>
                        <a:cs typeface="Calibri" pitchFamily="34" charset="0"/>
                      </a:endParaRPr>
                    </a:p>
                    <a:p>
                      <a:r>
                        <a:rPr lang="de-DE" dirty="0" smtClean="0">
                          <a:latin typeface="Calibri" pitchFamily="34" charset="0"/>
                          <a:cs typeface="Calibri" pitchFamily="34" charset="0"/>
                        </a:rPr>
                        <a:t>Neben</a:t>
                      </a:r>
                      <a:r>
                        <a:rPr lang="de-DE" baseline="0" dirty="0" smtClean="0">
                          <a:latin typeface="Calibri" pitchFamily="34" charset="0"/>
                          <a:cs typeface="Calibri" pitchFamily="34" charset="0"/>
                        </a:rPr>
                        <a:t> den delegierten Mitgliedern muss während der Generalversammlung </a:t>
                      </a:r>
                      <a:r>
                        <a:rPr lang="de-DE" b="1" baseline="0" dirty="0" smtClean="0">
                          <a:latin typeface="Calibri" pitchFamily="34" charset="0"/>
                          <a:cs typeface="Calibri" pitchFamily="34" charset="0"/>
                        </a:rPr>
                        <a:t>mindestens ein Vorstandsmitglied </a:t>
                      </a:r>
                      <a:r>
                        <a:rPr lang="de-DE" baseline="0" dirty="0" smtClean="0">
                          <a:latin typeface="Calibri" pitchFamily="34" charset="0"/>
                          <a:cs typeface="Calibri" pitchFamily="34" charset="0"/>
                        </a:rPr>
                        <a:t>anwesend sein.</a:t>
                      </a:r>
                      <a:endParaRPr lang="tr-TR" dirty="0" smtClean="0">
                        <a:latin typeface="Calibri" pitchFamily="34" charset="0"/>
                        <a:cs typeface="Calibri" pitchFamily="34" charset="0"/>
                      </a:endParaRPr>
                    </a:p>
                    <a:p>
                      <a:endParaRPr lang="tr-TR" dirty="0" smtClean="0">
                        <a:latin typeface="Calibri" pitchFamily="34" charset="0"/>
                        <a:cs typeface="Calibri" pitchFamily="34" charset="0"/>
                      </a:endParaRPr>
                    </a:p>
                    <a:p>
                      <a:r>
                        <a:rPr lang="de-DE" b="0" dirty="0" smtClean="0">
                          <a:latin typeface="Calibri" pitchFamily="34" charset="0"/>
                          <a:cs typeface="Calibri" pitchFamily="34" charset="0"/>
                        </a:rPr>
                        <a:t>Der </a:t>
                      </a:r>
                      <a:r>
                        <a:rPr lang="de-DE" b="1" dirty="0" smtClean="0">
                          <a:latin typeface="Calibri" pitchFamily="34" charset="0"/>
                          <a:cs typeface="Calibri" pitchFamily="34" charset="0"/>
                        </a:rPr>
                        <a:t>Wirtschaftsprüfer</a:t>
                      </a:r>
                      <a:r>
                        <a:rPr lang="de-DE" b="0" dirty="0" smtClean="0">
                          <a:latin typeface="Calibri" pitchFamily="34" charset="0"/>
                          <a:cs typeface="Calibri" pitchFamily="34" charset="0"/>
                        </a:rPr>
                        <a:t> und - bei Angelegenheiten</a:t>
                      </a:r>
                      <a:r>
                        <a:rPr lang="de-DE" b="0" baseline="0" dirty="0" smtClean="0">
                          <a:latin typeface="Calibri" pitchFamily="34" charset="0"/>
                          <a:cs typeface="Calibri" pitchFamily="34" charset="0"/>
                        </a:rPr>
                        <a:t> im Rahmens seines Zuständigkeitsbereichs - der </a:t>
                      </a:r>
                      <a:r>
                        <a:rPr lang="de-DE" b="1" baseline="0" dirty="0" smtClean="0">
                          <a:latin typeface="Calibri" pitchFamily="34" charset="0"/>
                          <a:cs typeface="Calibri" pitchFamily="34" charset="0"/>
                        </a:rPr>
                        <a:t>Sonderprüfer</a:t>
                      </a:r>
                      <a:r>
                        <a:rPr lang="de-DE" b="0" baseline="0" dirty="0" smtClean="0">
                          <a:latin typeface="Calibri" pitchFamily="34" charset="0"/>
                          <a:cs typeface="Calibri" pitchFamily="34" charset="0"/>
                        </a:rPr>
                        <a:t> müssen während der Hauptversammlung ebenfalls anwesend sein.</a:t>
                      </a:r>
                      <a:endParaRPr lang="tr-TR" b="0"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29.01.2012</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2</a:t>
            </a:fld>
            <a:endParaRPr lang="de-DE"/>
          </a:p>
        </p:txBody>
      </p:sp>
      <p:sp>
        <p:nvSpPr>
          <p:cNvPr id="5" name="Titel 4"/>
          <p:cNvSpPr>
            <a:spLocks noGrp="1"/>
          </p:cNvSpPr>
          <p:nvPr>
            <p:ph type="title"/>
          </p:nvPr>
        </p:nvSpPr>
        <p:spPr/>
        <p:txBody>
          <a:bodyPr/>
          <a:lstStyle/>
          <a:p>
            <a:r>
              <a:rPr lang="de-DE" b="1" dirty="0" smtClean="0">
                <a:latin typeface="Calibri" pitchFamily="34" charset="0"/>
                <a:cs typeface="Calibri" pitchFamily="34" charset="0"/>
              </a:rPr>
              <a:t>Vortragsinhalt</a:t>
            </a:r>
            <a:endParaRPr lang="de-DE" b="1" dirty="0">
              <a:latin typeface="Calibri" pitchFamily="34" charset="0"/>
              <a:cs typeface="Calibri" pitchFamily="34" charset="0"/>
            </a:endParaRPr>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600373831"/>
              </p:ext>
            </p:extLst>
          </p:nvPr>
        </p:nvGraphicFramePr>
        <p:xfrm>
          <a:off x="250825" y="1989138"/>
          <a:ext cx="7200900" cy="403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4459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20</a:t>
            </a:fld>
            <a:endParaRPr lang="de-DE" dirty="0">
              <a:latin typeface="Calibri"/>
              <a:cs typeface="Calibri"/>
            </a:endParaRPr>
          </a:p>
        </p:txBody>
      </p:sp>
      <p:sp>
        <p:nvSpPr>
          <p:cNvPr id="5" name="4 Başlık"/>
          <p:cNvSpPr>
            <a:spLocks noGrp="1"/>
          </p:cNvSpPr>
          <p:nvPr>
            <p:ph type="title"/>
          </p:nvPr>
        </p:nvSpPr>
        <p:spPr/>
        <p:txBody>
          <a:bodyPr/>
          <a:lstStyle/>
          <a:p>
            <a:r>
              <a:rPr lang="tr-TR" b="1" dirty="0" smtClean="0">
                <a:latin typeface="Calibri"/>
                <a:cs typeface="Calibri"/>
              </a:rPr>
              <a:t>Vorzugsaktien</a:t>
            </a:r>
            <a:endParaRPr lang="tr-TR" b="1" dirty="0">
              <a:latin typeface="Calibri"/>
              <a:cs typeface="Calibri"/>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4119403075"/>
              </p:ext>
            </p:extLst>
          </p:nvPr>
        </p:nvGraphicFramePr>
        <p:xfrm>
          <a:off x="395536" y="1772816"/>
          <a:ext cx="8065590" cy="4577080"/>
        </p:xfrm>
        <a:graphic>
          <a:graphicData uri="http://schemas.openxmlformats.org/drawingml/2006/table">
            <a:tbl>
              <a:tblPr firstRow="1" bandRow="1">
                <a:tableStyleId>{5C22544A-7EE6-4342-B048-85BDC9FD1C3A}</a:tableStyleId>
              </a:tblPr>
              <a:tblGrid>
                <a:gridCol w="2808312"/>
                <a:gridCol w="5257278"/>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latin typeface="Calibri" pitchFamily="34" charset="0"/>
                        <a:ea typeface="+mn-ea"/>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a:ln>
                          <a:noFill/>
                        </a:ln>
                        <a:solidFill>
                          <a:srgbClr val="F9F4E6"/>
                        </a:solidFill>
                        <a:effectLst/>
                        <a:uLnTx/>
                        <a:uFillTx/>
                        <a:ea typeface="+mn-ea"/>
                        <a:cs typeface="+mn-cs"/>
                      </a:endParaRPr>
                    </a:p>
                  </a:txBody>
                  <a:tcPr/>
                </a:tc>
              </a:tr>
              <a:tr h="370840">
                <a:tc>
                  <a:txBody>
                    <a:bodyPr/>
                    <a:lstStyle/>
                    <a:p>
                      <a:r>
                        <a:rPr lang="tr-TR" sz="1800" b="1" i="0" kern="1200" dirty="0" smtClean="0">
                          <a:solidFill>
                            <a:schemeClr val="dk1"/>
                          </a:solidFill>
                          <a:latin typeface="Calibri"/>
                          <a:ea typeface="+mn-ea"/>
                          <a:cs typeface="Calibri"/>
                        </a:rPr>
                        <a:t>Art. 401: </a:t>
                      </a:r>
                      <a:r>
                        <a:rPr lang="de-DE" sz="1800" b="0" i="0" kern="1200" baseline="0" dirty="0" smtClean="0">
                          <a:solidFill>
                            <a:srgbClr val="353330"/>
                          </a:solidFill>
                          <a:latin typeface="Calibri"/>
                          <a:ea typeface="+mn-ea"/>
                          <a:cs typeface="Calibri"/>
                        </a:rPr>
                        <a:t>Auf Grundlage der Satzung können bestimmten Aktien Sonderrechte, namentlich höhere bzw. bevorzugte Dividenden beinhalten oder die vorrangige Behandlung bei der Liquidation der Gesellschaft gewährleisten.</a:t>
                      </a:r>
                      <a:endParaRPr lang="tr-TR" dirty="0">
                        <a:solidFill>
                          <a:srgbClr val="FF0000"/>
                        </a:solidFill>
                        <a:latin typeface="Calibri"/>
                        <a:cs typeface="Calibri"/>
                      </a:endParaRPr>
                    </a:p>
                  </a:txBody>
                  <a:tcPr/>
                </a:tc>
                <a:tc>
                  <a:txBody>
                    <a:bodyPr/>
                    <a:lstStyle/>
                    <a:p>
                      <a:r>
                        <a:rPr lang="tr-TR" sz="1800" b="1" i="0" kern="1200" dirty="0" smtClean="0">
                          <a:solidFill>
                            <a:schemeClr val="dk1"/>
                          </a:solidFill>
                          <a:latin typeface="Calibri"/>
                          <a:ea typeface="+mn-ea"/>
                          <a:cs typeface="Calibri"/>
                        </a:rPr>
                        <a:t>Art. 478: </a:t>
                      </a:r>
                      <a:r>
                        <a:rPr lang="tr-TR" sz="1800" b="0" i="0" kern="1200" dirty="0" smtClean="0">
                          <a:solidFill>
                            <a:schemeClr val="dk1"/>
                          </a:solidFill>
                          <a:latin typeface="Calibri"/>
                          <a:ea typeface="+mn-ea"/>
                          <a:cs typeface="Calibri"/>
                        </a:rPr>
                        <a:t>Durch den Gründungsvertrag oder der Änderung des Gesellschaftsvertrages können </a:t>
                      </a:r>
                      <a:r>
                        <a:rPr lang="de-DE" sz="1800" b="0" i="0" kern="1200" dirty="0" smtClean="0">
                          <a:solidFill>
                            <a:schemeClr val="dk1"/>
                          </a:solidFill>
                          <a:latin typeface="Calibri"/>
                          <a:ea typeface="+mn-ea"/>
                          <a:cs typeface="Calibri"/>
                        </a:rPr>
                        <a:t>bestimmten</a:t>
                      </a:r>
                      <a:r>
                        <a:rPr lang="de-DE" sz="1800" b="0" i="0" kern="1200" baseline="0" dirty="0" smtClean="0">
                          <a:solidFill>
                            <a:schemeClr val="dk1"/>
                          </a:solidFill>
                          <a:latin typeface="Calibri"/>
                          <a:ea typeface="+mn-ea"/>
                          <a:cs typeface="Calibri"/>
                        </a:rPr>
                        <a:t> </a:t>
                      </a:r>
                      <a:r>
                        <a:rPr lang="tr-TR" sz="1800" b="0" i="0" kern="1200" dirty="0" smtClean="0">
                          <a:solidFill>
                            <a:schemeClr val="dk1"/>
                          </a:solidFill>
                          <a:latin typeface="Calibri"/>
                          <a:ea typeface="+mn-ea"/>
                          <a:cs typeface="Calibri"/>
                        </a:rPr>
                        <a:t>Beteiligungen Sonderrechte zuteil werden.</a:t>
                      </a:r>
                    </a:p>
                    <a:p>
                      <a:endParaRPr lang="tr-TR" sz="1800" b="0" i="0" kern="1200" dirty="0" smtClean="0">
                        <a:solidFill>
                          <a:srgbClr val="FF0000"/>
                        </a:solidFill>
                        <a:latin typeface="Calibri"/>
                        <a:ea typeface="+mn-ea"/>
                        <a:cs typeface="Calibri"/>
                      </a:endParaRPr>
                    </a:p>
                    <a:p>
                      <a:r>
                        <a:rPr lang="de-DE" sz="1800" b="1" i="0" kern="1200" dirty="0" smtClean="0">
                          <a:solidFill>
                            <a:srgbClr val="353330"/>
                          </a:solidFill>
                          <a:latin typeface="Calibri"/>
                          <a:ea typeface="+mn-ea"/>
                          <a:cs typeface="Calibri"/>
                        </a:rPr>
                        <a:t>Vorzüge:</a:t>
                      </a:r>
                      <a:r>
                        <a:rPr lang="tr-TR" sz="1800" b="1" i="0" kern="120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Bei dem Recht auf Gewinnausschüttung</a:t>
                      </a:r>
                      <a:r>
                        <a:rPr lang="tr-TR" sz="1800" b="1" i="0" kern="120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Ausschüttung von Liquidationsanteilen</a:t>
                      </a:r>
                      <a:r>
                        <a:rPr lang="tr-TR" sz="1800" b="1" i="0" kern="120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Vorkaufsrechten</a:t>
                      </a:r>
                      <a:r>
                        <a:rPr lang="tr-TR" sz="1800" b="1" i="0" kern="120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und</a:t>
                      </a:r>
                      <a:r>
                        <a:rPr lang="de-DE" sz="1800" b="1" i="0" kern="1200" baseline="0" dirty="0" smtClean="0">
                          <a:solidFill>
                            <a:srgbClr val="353330"/>
                          </a:solidFill>
                          <a:latin typeface="Calibri"/>
                          <a:ea typeface="+mn-ea"/>
                          <a:cs typeface="Calibri"/>
                        </a:rPr>
                        <a:t> dem</a:t>
                      </a:r>
                      <a:r>
                        <a:rPr lang="tr-TR" sz="1800" b="1" i="0" kern="120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Wahlrecht</a:t>
                      </a:r>
                      <a:r>
                        <a:rPr lang="de-DE" sz="1800" b="1" i="0" kern="1200" baseline="0" dirty="0" smtClean="0">
                          <a:solidFill>
                            <a:srgbClr val="353330"/>
                          </a:solidFill>
                          <a:latin typeface="Calibri"/>
                          <a:ea typeface="+mn-ea"/>
                          <a:cs typeface="Calibri"/>
                        </a:rPr>
                        <a:t> </a:t>
                      </a:r>
                      <a:r>
                        <a:rPr lang="de-DE" sz="1800" b="1" i="0" kern="1200" dirty="0" smtClean="0">
                          <a:solidFill>
                            <a:srgbClr val="353330"/>
                          </a:solidFill>
                          <a:latin typeface="Calibri"/>
                          <a:ea typeface="+mn-ea"/>
                          <a:cs typeface="Calibri"/>
                        </a:rPr>
                        <a:t>gewährleisten</a:t>
                      </a:r>
                      <a:r>
                        <a:rPr lang="de-DE" sz="1800" b="1" i="0" kern="1200" baseline="0" dirty="0" smtClean="0">
                          <a:solidFill>
                            <a:srgbClr val="353330"/>
                          </a:solidFill>
                          <a:latin typeface="Calibri"/>
                          <a:ea typeface="+mn-ea"/>
                          <a:cs typeface="Calibri"/>
                        </a:rPr>
                        <a:t> solche Aktien das Recht der bevorzugten Behandlung oder ein im Gesetz nicht vorgesehenes weiteres Anteilsrecht.</a:t>
                      </a:r>
                      <a:endParaRPr lang="tr-TR" sz="1800" b="1" i="0" kern="1200" dirty="0" smtClean="0">
                        <a:solidFill>
                          <a:srgbClr val="353330"/>
                        </a:solidFill>
                        <a:latin typeface="Calibri"/>
                        <a:ea typeface="+mn-ea"/>
                        <a:cs typeface="Calibri"/>
                      </a:endParaRPr>
                    </a:p>
                    <a:p>
                      <a:endParaRPr lang="tr-TR" sz="1800" b="1" i="0" kern="1200" dirty="0" smtClean="0">
                        <a:solidFill>
                          <a:schemeClr val="dk1"/>
                        </a:solidFill>
                        <a:latin typeface="Calibri"/>
                        <a:ea typeface="+mn-ea"/>
                        <a:cs typeface="Calibri"/>
                      </a:endParaRPr>
                    </a:p>
                    <a:p>
                      <a:r>
                        <a:rPr lang="tr-TR" sz="1800" b="0" i="0" kern="1200" dirty="0" smtClean="0">
                          <a:solidFill>
                            <a:schemeClr val="dk1"/>
                          </a:solidFill>
                          <a:latin typeface="Calibri"/>
                          <a:ea typeface="+mn-ea"/>
                          <a:cs typeface="Calibri"/>
                        </a:rPr>
                        <a:t>Abweichend vom </a:t>
                      </a:r>
                      <a:r>
                        <a:rPr lang="de-DE" sz="1800" b="0" i="0" kern="1200" dirty="0" smtClean="0">
                          <a:solidFill>
                            <a:schemeClr val="dk1"/>
                          </a:solidFill>
                          <a:latin typeface="Calibri"/>
                          <a:ea typeface="+mn-ea"/>
                          <a:cs typeface="Calibri"/>
                        </a:rPr>
                        <a:t>bisherigen </a:t>
                      </a:r>
                      <a:r>
                        <a:rPr lang="tr-TR" sz="1800" b="0" i="0" kern="1200" dirty="0" smtClean="0">
                          <a:solidFill>
                            <a:schemeClr val="dk1"/>
                          </a:solidFill>
                          <a:latin typeface="Calibri"/>
                          <a:ea typeface="+mn-ea"/>
                          <a:cs typeface="Calibri"/>
                        </a:rPr>
                        <a:t>Gesetz sind die </a:t>
                      </a:r>
                      <a:r>
                        <a:rPr lang="de-DE" sz="1800" b="0" i="0" kern="1200" dirty="0" smtClean="0">
                          <a:solidFill>
                            <a:schemeClr val="dk1"/>
                          </a:solidFill>
                          <a:latin typeface="Calibri"/>
                          <a:ea typeface="+mn-ea"/>
                          <a:cs typeface="Calibri"/>
                        </a:rPr>
                        <a:t>Vorzugsrechte</a:t>
                      </a:r>
                      <a:r>
                        <a:rPr lang="tr-TR" sz="1800" b="0" i="0" kern="1200" dirty="0" smtClean="0">
                          <a:solidFill>
                            <a:schemeClr val="dk1"/>
                          </a:solidFill>
                          <a:latin typeface="Calibri"/>
                          <a:ea typeface="+mn-ea"/>
                          <a:cs typeface="Calibri"/>
                        </a:rPr>
                        <a:t> definiert.</a:t>
                      </a: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 -coll.eu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21</a:t>
            </a:fld>
            <a:endParaRPr lang="de-DE" dirty="0">
              <a:latin typeface="Calibri"/>
              <a:cs typeface="Calibri"/>
            </a:endParaRPr>
          </a:p>
        </p:txBody>
      </p:sp>
      <p:sp>
        <p:nvSpPr>
          <p:cNvPr id="5" name="4 Başlık"/>
          <p:cNvSpPr>
            <a:spLocks noGrp="1"/>
          </p:cNvSpPr>
          <p:nvPr>
            <p:ph type="title"/>
          </p:nvPr>
        </p:nvSpPr>
        <p:spPr/>
        <p:txBody>
          <a:bodyPr/>
          <a:lstStyle/>
          <a:p>
            <a:r>
              <a:rPr lang="tr-TR" b="1" dirty="0" smtClean="0">
                <a:latin typeface="Calibri"/>
                <a:cs typeface="Calibri"/>
              </a:rPr>
              <a:t>Anteile</a:t>
            </a:r>
            <a:r>
              <a:rPr lang="de-DE" b="1" dirty="0" smtClean="0">
                <a:latin typeface="Calibri"/>
                <a:cs typeface="Calibri"/>
              </a:rPr>
              <a:t> mit Wahlrechtsprivileg</a:t>
            </a:r>
            <a:endParaRPr lang="tr-TR" b="1" dirty="0">
              <a:latin typeface="Calibri"/>
              <a:cs typeface="Calibri"/>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1777634354"/>
              </p:ext>
            </p:extLst>
          </p:nvPr>
        </p:nvGraphicFramePr>
        <p:xfrm>
          <a:off x="251520" y="1700808"/>
          <a:ext cx="8065590" cy="4028440"/>
        </p:xfrm>
        <a:graphic>
          <a:graphicData uri="http://schemas.openxmlformats.org/drawingml/2006/table">
            <a:tbl>
              <a:tblPr firstRow="1" bandRow="1">
                <a:tableStyleId>{5C22544A-7EE6-4342-B048-85BDC9FD1C3A}</a:tableStyleId>
              </a:tblPr>
              <a:tblGrid>
                <a:gridCol w="4032795"/>
                <a:gridCol w="4032795"/>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tr-TR" sz="1800" b="1" i="0" kern="1200" dirty="0" smtClean="0">
                          <a:solidFill>
                            <a:schemeClr val="dk1"/>
                          </a:solidFill>
                          <a:latin typeface="Calibri"/>
                          <a:ea typeface="+mn-ea"/>
                          <a:cs typeface="Calibri"/>
                        </a:rPr>
                        <a:t>Art. 479: </a:t>
                      </a:r>
                      <a:r>
                        <a:rPr lang="de-DE" sz="1800" b="0" i="0" kern="1200" dirty="0" smtClean="0">
                          <a:solidFill>
                            <a:srgbClr val="353330"/>
                          </a:solidFill>
                          <a:latin typeface="Calibri"/>
                          <a:ea typeface="+mn-ea"/>
                          <a:cs typeface="Calibri"/>
                        </a:rPr>
                        <a:t>Das</a:t>
                      </a:r>
                      <a:r>
                        <a:rPr lang="de-DE" sz="1800" b="0" i="0" kern="1200" baseline="0" dirty="0" smtClean="0">
                          <a:solidFill>
                            <a:srgbClr val="353330"/>
                          </a:solidFill>
                          <a:latin typeface="Calibri"/>
                          <a:ea typeface="+mn-ea"/>
                          <a:cs typeface="Calibri"/>
                        </a:rPr>
                        <a:t> Wahlrechtsprivileg  gewährleistet bei gleichen Anteilen an Aktien ein mehrfaches Stimmrecht. </a:t>
                      </a:r>
                      <a:r>
                        <a:rPr lang="de-DE" sz="1800" b="1" i="0" kern="1200" dirty="0" smtClean="0">
                          <a:solidFill>
                            <a:srgbClr val="353330"/>
                          </a:solidFill>
                          <a:latin typeface="Calibri"/>
                          <a:ea typeface="+mn-ea"/>
                          <a:cs typeface="Calibri"/>
                        </a:rPr>
                        <a:t>Pro Aktie sind maximal 15 Stimmrechte möglich. </a:t>
                      </a:r>
                      <a:r>
                        <a:rPr lang="de-DE" sz="1800" b="0" i="0" kern="1200" dirty="0" smtClean="0">
                          <a:solidFill>
                            <a:srgbClr val="353330"/>
                          </a:solidFill>
                          <a:latin typeface="Calibri"/>
                          <a:ea typeface="+mn-ea"/>
                          <a:cs typeface="Calibri"/>
                        </a:rPr>
                        <a:t>Diese Grenze gilt nicht, wenn </a:t>
                      </a:r>
                      <a:r>
                        <a:rPr lang="de-DE" sz="1800" b="0" i="0" kern="1200" baseline="0" dirty="0" smtClean="0">
                          <a:solidFill>
                            <a:srgbClr val="353330"/>
                          </a:solidFill>
                          <a:latin typeface="Calibri"/>
                          <a:ea typeface="+mn-ea"/>
                          <a:cs typeface="Calibri"/>
                        </a:rPr>
                        <a:t>ein berechtigter Grund vorliegt.</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1" i="0" kern="1200" dirty="0" smtClean="0">
                          <a:solidFill>
                            <a:srgbClr val="353330"/>
                          </a:solidFill>
                          <a:latin typeface="Calibri"/>
                          <a:ea typeface="+mn-ea"/>
                          <a:cs typeface="Calibri"/>
                        </a:rPr>
                        <a:t>Das Wahlrechtsprivileg</a:t>
                      </a:r>
                      <a:r>
                        <a:rPr lang="de-DE" sz="1800" b="1" i="0" kern="1200" baseline="0" dirty="0" smtClean="0">
                          <a:solidFill>
                            <a:srgbClr val="353330"/>
                          </a:solidFill>
                          <a:latin typeface="Calibri"/>
                          <a:ea typeface="+mn-ea"/>
                          <a:cs typeface="Calibri"/>
                        </a:rPr>
                        <a:t> ist bei folgenden Entscheidungen nicht anwendbar:</a:t>
                      </a:r>
                      <a:endParaRPr lang="tr-TR" sz="1800" b="1" i="0" kern="1200" dirty="0" smtClean="0">
                        <a:solidFill>
                          <a:srgbClr val="353330"/>
                        </a:solidFill>
                        <a:latin typeface="Calibri"/>
                        <a:ea typeface="+mn-ea"/>
                        <a:cs typeface="Calibri"/>
                      </a:endParaRPr>
                    </a:p>
                    <a:p>
                      <a:r>
                        <a:rPr lang="tr-TR" sz="1800" b="0" i="0" kern="1200" dirty="0" smtClean="0">
                          <a:solidFill>
                            <a:srgbClr val="353330"/>
                          </a:solidFill>
                          <a:latin typeface="Calibri"/>
                          <a:ea typeface="+mn-ea"/>
                          <a:cs typeface="Calibri"/>
                        </a:rPr>
                        <a:t>a) </a:t>
                      </a:r>
                      <a:r>
                        <a:rPr lang="de-DE" sz="1800" b="0" i="0" kern="1200" dirty="0" smtClean="0">
                          <a:solidFill>
                            <a:srgbClr val="353330"/>
                          </a:solidFill>
                          <a:latin typeface="Calibri"/>
                          <a:ea typeface="+mn-ea"/>
                          <a:cs typeface="Calibri"/>
                        </a:rPr>
                        <a:t>Änderungen</a:t>
                      </a:r>
                      <a:r>
                        <a:rPr lang="de-DE" sz="1800" b="0" i="0" kern="1200" baseline="0" dirty="0" smtClean="0">
                          <a:solidFill>
                            <a:srgbClr val="353330"/>
                          </a:solidFill>
                          <a:latin typeface="Calibri"/>
                          <a:ea typeface="+mn-ea"/>
                          <a:cs typeface="Calibri"/>
                        </a:rPr>
                        <a:t> des Gesellschaftsvertrags;</a:t>
                      </a:r>
                      <a:endParaRPr lang="tr-TR" sz="1800" b="0" i="0" kern="1200" dirty="0" smtClean="0">
                        <a:solidFill>
                          <a:srgbClr val="353330"/>
                        </a:solidFill>
                        <a:latin typeface="Calibri"/>
                        <a:ea typeface="+mn-ea"/>
                        <a:cs typeface="Calibri"/>
                      </a:endParaRPr>
                    </a:p>
                    <a:p>
                      <a:r>
                        <a:rPr lang="tr-TR" sz="1800" b="0" i="0" kern="1200" dirty="0" smtClean="0">
                          <a:solidFill>
                            <a:srgbClr val="353330"/>
                          </a:solidFill>
                          <a:latin typeface="Calibri"/>
                          <a:ea typeface="+mn-ea"/>
                          <a:cs typeface="Calibri"/>
                        </a:rPr>
                        <a:t>b) </a:t>
                      </a:r>
                      <a:r>
                        <a:rPr lang="de-DE" sz="1800" b="0" i="0" kern="1200" dirty="0" smtClean="0">
                          <a:solidFill>
                            <a:srgbClr val="353330"/>
                          </a:solidFill>
                          <a:latin typeface="Calibri"/>
                          <a:ea typeface="+mn-ea"/>
                          <a:cs typeface="Calibri"/>
                        </a:rPr>
                        <a:t>Wahl</a:t>
                      </a:r>
                      <a:r>
                        <a:rPr lang="de-DE" sz="1800" b="0" i="0" kern="1200" baseline="0" dirty="0" smtClean="0">
                          <a:solidFill>
                            <a:srgbClr val="353330"/>
                          </a:solidFill>
                          <a:latin typeface="Calibri"/>
                          <a:ea typeface="+mn-ea"/>
                          <a:cs typeface="Calibri"/>
                        </a:rPr>
                        <a:t> des Verfahrensprüfers;</a:t>
                      </a:r>
                      <a:endParaRPr lang="tr-TR" sz="1800" b="0" i="0" kern="1200" dirty="0" smtClean="0">
                        <a:solidFill>
                          <a:srgbClr val="353330"/>
                        </a:solidFill>
                        <a:latin typeface="Calibri"/>
                        <a:ea typeface="+mn-ea"/>
                        <a:cs typeface="Calibri"/>
                      </a:endParaRPr>
                    </a:p>
                    <a:p>
                      <a:r>
                        <a:rPr lang="tr-TR" sz="1800" b="0" i="0" kern="1200" dirty="0" smtClean="0">
                          <a:solidFill>
                            <a:srgbClr val="353330"/>
                          </a:solidFill>
                          <a:latin typeface="Calibri"/>
                          <a:ea typeface="+mn-ea"/>
                          <a:cs typeface="Calibri"/>
                        </a:rPr>
                        <a:t>c) </a:t>
                      </a:r>
                      <a:r>
                        <a:rPr lang="de-DE" sz="1800" b="0" i="0" kern="1200" dirty="0" smtClean="0">
                          <a:solidFill>
                            <a:srgbClr val="353330"/>
                          </a:solidFill>
                          <a:latin typeface="Calibri"/>
                          <a:ea typeface="+mn-ea"/>
                          <a:cs typeface="Calibri"/>
                        </a:rPr>
                        <a:t>Haftungs- und </a:t>
                      </a:r>
                      <a:r>
                        <a:rPr lang="de-DE" sz="1800" b="0" i="0" kern="1200" dirty="0" err="1" smtClean="0">
                          <a:solidFill>
                            <a:srgbClr val="353330"/>
                          </a:solidFill>
                          <a:latin typeface="Calibri"/>
                          <a:ea typeface="+mn-ea"/>
                          <a:cs typeface="Calibri"/>
                        </a:rPr>
                        <a:t>Enthaftungsklagen</a:t>
                      </a:r>
                      <a:r>
                        <a:rPr lang="tr-TR" sz="1800" b="0" i="0" kern="1200" dirty="0" smtClean="0">
                          <a:solidFill>
                            <a:srgbClr val="353330"/>
                          </a:solidFill>
                          <a:latin typeface="Calibri"/>
                          <a:ea typeface="+mn-ea"/>
                          <a:cs typeface="Calibri"/>
                        </a:rPr>
                        <a:t>.</a:t>
                      </a: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22</a:t>
            </a:fld>
            <a:endParaRPr lang="de-DE" dirty="0">
              <a:latin typeface="Calibri" pitchFamily="34" charset="0"/>
              <a:cs typeface="Calibri" pitchFamily="34" charset="0"/>
            </a:endParaRPr>
          </a:p>
        </p:txBody>
      </p:sp>
      <p:sp>
        <p:nvSpPr>
          <p:cNvPr id="5" name="4 Başlık"/>
          <p:cNvSpPr>
            <a:spLocks noGrp="1"/>
          </p:cNvSpPr>
          <p:nvPr>
            <p:ph type="title"/>
          </p:nvPr>
        </p:nvSpPr>
        <p:spPr>
          <a:xfrm>
            <a:off x="251520" y="1052736"/>
            <a:ext cx="7200802" cy="432048"/>
          </a:xfrm>
        </p:spPr>
        <p:txBody>
          <a:bodyPr/>
          <a:lstStyle/>
          <a:p>
            <a:r>
              <a:rPr lang="tr-TR" b="1" dirty="0" smtClean="0">
                <a:latin typeface="Calibri"/>
                <a:cs typeface="Calibri"/>
              </a:rPr>
              <a:t>Übertragungsbeschränkungen von Anteilen</a:t>
            </a:r>
            <a:r>
              <a:rPr lang="de-DE" b="1" dirty="0" smtClean="0">
                <a:latin typeface="Calibri"/>
                <a:cs typeface="Calibri"/>
              </a:rPr>
              <a:t> </a:t>
            </a:r>
            <a:r>
              <a:rPr lang="tr-TR" b="1" dirty="0" smtClean="0">
                <a:latin typeface="Calibri"/>
                <a:cs typeface="Calibri"/>
              </a:rPr>
              <a:t>- 1</a:t>
            </a:r>
            <a:endParaRPr lang="tr-TR" b="1" dirty="0">
              <a:latin typeface="Calibri"/>
              <a:cs typeface="Calibri"/>
            </a:endParaRPr>
          </a:p>
        </p:txBody>
      </p:sp>
      <p:sp>
        <p:nvSpPr>
          <p:cNvPr id="6" name="5 İçerik Yer Tutucusu"/>
          <p:cNvSpPr>
            <a:spLocks noGrp="1"/>
          </p:cNvSpPr>
          <p:nvPr>
            <p:ph sz="half" idx="1"/>
          </p:nvPr>
        </p:nvSpPr>
        <p:spPr/>
        <p:txBody>
          <a:bodyPr/>
          <a:lstStyle/>
          <a:p>
            <a:pPr>
              <a:buNone/>
            </a:pPr>
            <a:endParaRPr lang="tr-TR" dirty="0" smtClean="0"/>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2141218905"/>
              </p:ext>
            </p:extLst>
          </p:nvPr>
        </p:nvGraphicFramePr>
        <p:xfrm>
          <a:off x="179512" y="1556793"/>
          <a:ext cx="8784976" cy="4559886"/>
        </p:xfrm>
        <a:graphic>
          <a:graphicData uri="http://schemas.openxmlformats.org/drawingml/2006/table">
            <a:tbl>
              <a:tblPr firstRow="1" bandRow="1">
                <a:tableStyleId>{5C22544A-7EE6-4342-B048-85BDC9FD1C3A}</a:tableStyleId>
              </a:tblPr>
              <a:tblGrid>
                <a:gridCol w="4392488"/>
                <a:gridCol w="4392488"/>
              </a:tblGrid>
              <a:tr h="3423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4194126">
                <a:tc>
                  <a:txBody>
                    <a:bodyPr/>
                    <a:lstStyle/>
                    <a:p>
                      <a:r>
                        <a:rPr lang="de-DE" sz="1600" b="1" dirty="0" smtClean="0">
                          <a:solidFill>
                            <a:srgbClr val="353330"/>
                          </a:solidFill>
                          <a:latin typeface="Calibri"/>
                          <a:cs typeface="Calibri"/>
                        </a:rPr>
                        <a:t>Gesetzliche</a:t>
                      </a:r>
                      <a:r>
                        <a:rPr lang="de-DE" sz="1600" b="1" baseline="0" dirty="0" smtClean="0">
                          <a:solidFill>
                            <a:srgbClr val="353330"/>
                          </a:solidFill>
                          <a:latin typeface="Calibri"/>
                          <a:cs typeface="Calibri"/>
                        </a:rPr>
                        <a:t> Einschränkungen:</a:t>
                      </a:r>
                      <a:endParaRPr lang="tr-TR" sz="1600" b="1" baseline="0" dirty="0" smtClean="0">
                        <a:solidFill>
                          <a:srgbClr val="353330"/>
                        </a:solidFill>
                        <a:latin typeface="Calibri"/>
                        <a:cs typeface="Calibri"/>
                      </a:endParaRPr>
                    </a:p>
                    <a:p>
                      <a:r>
                        <a:rPr lang="de-DE" sz="1600" b="0" i="0" kern="1200" dirty="0" smtClean="0">
                          <a:solidFill>
                            <a:srgbClr val="353330"/>
                          </a:solidFill>
                          <a:latin typeface="Calibri"/>
                          <a:ea typeface="+mn-ea"/>
                          <a:cs typeface="Calibri"/>
                        </a:rPr>
                        <a:t>Sofern die Valuta</a:t>
                      </a:r>
                      <a:r>
                        <a:rPr lang="de-DE" sz="1600" b="0" i="0" kern="1200" baseline="0" dirty="0" smtClean="0">
                          <a:solidFill>
                            <a:srgbClr val="353330"/>
                          </a:solidFill>
                          <a:latin typeface="Calibri"/>
                          <a:ea typeface="+mn-ea"/>
                          <a:cs typeface="Calibri"/>
                        </a:rPr>
                        <a:t> der Aktien nicht vollständig bezahlt ist, kann die Gesellschaft für den Fall, dass Sicherheiten gefordert und nicht vorgelegt werden, die Zeichnung verweigern.</a:t>
                      </a:r>
                      <a:endParaRPr lang="tr-TR" sz="1600" b="0" i="0" kern="1200" dirty="0" smtClean="0">
                        <a:solidFill>
                          <a:srgbClr val="353330"/>
                        </a:solidFill>
                        <a:latin typeface="Calibri"/>
                        <a:ea typeface="+mn-ea"/>
                        <a:cs typeface="Calibri"/>
                      </a:endParaRPr>
                    </a:p>
                    <a:p>
                      <a:endParaRPr lang="tr-TR" sz="1600" b="0" i="0" kern="1200" dirty="0" smtClean="0">
                        <a:solidFill>
                          <a:srgbClr val="FF0000"/>
                        </a:solidFill>
                        <a:latin typeface="Calibri"/>
                        <a:ea typeface="+mn-ea"/>
                        <a:cs typeface="Calibri"/>
                      </a:endParaRPr>
                    </a:p>
                    <a:p>
                      <a:r>
                        <a:rPr lang="de-DE" sz="1600" b="0" i="0" kern="1200" dirty="0" smtClean="0">
                          <a:solidFill>
                            <a:srgbClr val="353330"/>
                          </a:solidFill>
                          <a:latin typeface="Calibri"/>
                          <a:ea typeface="+mn-ea"/>
                          <a:cs typeface="Calibri"/>
                        </a:rPr>
                        <a:t>Sind die Aktien</a:t>
                      </a:r>
                      <a:r>
                        <a:rPr lang="de-DE" sz="1600" b="0" i="0" kern="1200" baseline="0" dirty="0" smtClean="0">
                          <a:solidFill>
                            <a:srgbClr val="353330"/>
                          </a:solidFill>
                          <a:latin typeface="Calibri"/>
                          <a:ea typeface="+mn-ea"/>
                          <a:cs typeface="Calibri"/>
                        </a:rPr>
                        <a:t> durch Erbschaft, eheliche Vermögenswerte oder Zwangsvollstreckung erworben, ist die Verweigerung der Eintragung mangels Sicherheiten nicht möglich.</a:t>
                      </a:r>
                      <a:r>
                        <a:rPr lang="tr-TR" sz="1600" b="0" i="0" kern="1200" dirty="0" smtClean="0">
                          <a:solidFill>
                            <a:srgbClr val="FF0000"/>
                          </a:solidFill>
                          <a:latin typeface="+mn-lt"/>
                          <a:ea typeface="+mn-ea"/>
                          <a:cs typeface="+mn-cs"/>
                        </a:rPr>
                        <a:t>     </a:t>
                      </a:r>
                      <a:endParaRPr lang="tr-TR" sz="16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smtClean="0">
                          <a:ln>
                            <a:noFill/>
                          </a:ln>
                          <a:solidFill>
                            <a:srgbClr val="353330"/>
                          </a:solidFill>
                          <a:effectLst/>
                          <a:uLnTx/>
                          <a:uFillTx/>
                          <a:latin typeface="Calibri"/>
                          <a:ea typeface="+mn-ea"/>
                          <a:cs typeface="Calibri"/>
                        </a:rPr>
                        <a:t>Gesetzliche Einschränkungen:</a:t>
                      </a:r>
                      <a:endParaRPr kumimoji="0" lang="tr-TR" sz="1600" b="1" i="0" u="none" strike="noStrike" kern="1200" cap="none" spc="0" normalizeH="0" baseline="0" noProof="0" dirty="0" smtClean="0">
                        <a:ln>
                          <a:noFill/>
                        </a:ln>
                        <a:solidFill>
                          <a:srgbClr val="353330"/>
                        </a:solidFill>
                        <a:effectLst/>
                        <a:uLnTx/>
                        <a:uFillTx/>
                        <a:latin typeface="Calibri"/>
                        <a:ea typeface="+mn-ea"/>
                        <a:cs typeface="Calibri"/>
                      </a:endParaRPr>
                    </a:p>
                    <a:p>
                      <a:endParaRPr lang="tr-TR" sz="1600" b="1" i="0" kern="1200" dirty="0" smtClean="0">
                        <a:solidFill>
                          <a:srgbClr val="FF0000"/>
                        </a:solidFill>
                        <a:latin typeface="Calibri"/>
                        <a:ea typeface="+mn-ea"/>
                        <a:cs typeface="Calibri"/>
                      </a:endParaRPr>
                    </a:p>
                    <a:p>
                      <a:r>
                        <a:rPr lang="de-DE" sz="1600" b="1" i="0" kern="1200" dirty="0" smtClean="0">
                          <a:solidFill>
                            <a:srgbClr val="353330"/>
                          </a:solidFill>
                          <a:latin typeface="Calibri"/>
                          <a:ea typeface="+mn-ea"/>
                          <a:cs typeface="Calibri"/>
                        </a:rPr>
                        <a:t>Art.</a:t>
                      </a:r>
                      <a:r>
                        <a:rPr lang="tr-TR" sz="1600" b="1" i="0" kern="1200" baseline="0" dirty="0" smtClean="0">
                          <a:solidFill>
                            <a:srgbClr val="353330"/>
                          </a:solidFill>
                          <a:latin typeface="Calibri"/>
                          <a:ea typeface="+mn-ea"/>
                          <a:cs typeface="Calibri"/>
                        </a:rPr>
                        <a:t> 491:</a:t>
                      </a:r>
                      <a:r>
                        <a:rPr lang="de-DE" sz="1600" b="1" i="0" kern="1200" baseline="0" dirty="0" smtClean="0">
                          <a:solidFill>
                            <a:srgbClr val="353330"/>
                          </a:solidFill>
                          <a:latin typeface="Calibri"/>
                          <a:ea typeface="+mn-ea"/>
                          <a:cs typeface="Calibri"/>
                        </a:rPr>
                        <a:t> </a:t>
                      </a:r>
                      <a:r>
                        <a:rPr kumimoji="0" lang="de-DE" sz="1600" b="0" i="0" u="none" strike="noStrike" kern="1200" cap="none" spc="0" normalizeH="0" baseline="0" noProof="0" dirty="0" smtClean="0">
                          <a:ln>
                            <a:noFill/>
                          </a:ln>
                          <a:solidFill>
                            <a:srgbClr val="353330"/>
                          </a:solidFill>
                          <a:effectLst/>
                          <a:uLnTx/>
                          <a:uFillTx/>
                          <a:latin typeface="Calibri"/>
                          <a:ea typeface="+mn-ea"/>
                          <a:cs typeface="Calibri"/>
                        </a:rPr>
                        <a:t>Sofern die Valuta der Aktien nicht vollständig bezahlt ist, können diese nur mit der Zustimmung der Gesellschaft übertragen werden, es sei denn die Übertragung erfolgt durch Erbschaft, Erbschaftsauseinandersetzung, Auseinandersetzung  im eheliche Güterrecht</a:t>
                      </a:r>
                      <a:r>
                        <a:rPr lang="tr-TR" sz="1600" b="0" i="0" kern="1200" dirty="0" smtClean="0">
                          <a:solidFill>
                            <a:srgbClr val="FF0000"/>
                          </a:solidFill>
                          <a:latin typeface="Calibri"/>
                          <a:ea typeface="+mn-ea"/>
                          <a:cs typeface="Calibri"/>
                        </a:rPr>
                        <a:t> </a:t>
                      </a:r>
                      <a:r>
                        <a:rPr lang="de-DE" sz="1600" b="0" i="0" kern="1200" dirty="0" smtClean="0">
                          <a:solidFill>
                            <a:srgbClr val="353330"/>
                          </a:solidFill>
                          <a:latin typeface="Calibri"/>
                          <a:ea typeface="+mn-ea"/>
                          <a:cs typeface="Calibri"/>
                        </a:rPr>
                        <a:t>oder im Rahmen der Zwangsvollstreckung.</a:t>
                      </a:r>
                    </a:p>
                    <a:p>
                      <a:endParaRPr lang="tr-TR" sz="1600" b="0" i="0" kern="1200" dirty="0" smtClean="0">
                        <a:solidFill>
                          <a:srgbClr val="FF0000"/>
                        </a:solidFill>
                        <a:latin typeface="Calibri"/>
                        <a:ea typeface="+mn-ea"/>
                        <a:cs typeface="Calibri"/>
                      </a:endParaRPr>
                    </a:p>
                    <a:p>
                      <a:r>
                        <a:rPr lang="de-DE" sz="1600" b="1" i="0" kern="1200" dirty="0" smtClean="0">
                          <a:solidFill>
                            <a:srgbClr val="353330"/>
                          </a:solidFill>
                          <a:latin typeface="Calibri"/>
                          <a:ea typeface="+mn-ea"/>
                          <a:cs typeface="Calibri"/>
                        </a:rPr>
                        <a:t>Das Unternehmen</a:t>
                      </a:r>
                      <a:r>
                        <a:rPr lang="de-DE" sz="1600" b="1" i="0" kern="1200" baseline="0" dirty="0" smtClean="0">
                          <a:solidFill>
                            <a:srgbClr val="353330"/>
                          </a:solidFill>
                          <a:latin typeface="Calibri"/>
                          <a:ea typeface="+mn-ea"/>
                          <a:cs typeface="Calibri"/>
                        </a:rPr>
                        <a:t> kann lediglich, sofern die Bonität des Erwerbers zweifelhaft ist und die seitens des Unternehmens geforderten Sicherheiten nicht beigebracht werden, die Zustimmung verweigern.</a:t>
                      </a:r>
                      <a:endParaRPr lang="tr-TR" sz="1600" b="1" i="0" kern="1200" dirty="0" smtClean="0">
                        <a:solidFill>
                          <a:srgbClr val="353330"/>
                        </a:solidFill>
                        <a:latin typeface="Calibri"/>
                        <a:ea typeface="+mn-ea"/>
                        <a:cs typeface="Calibri"/>
                      </a:endParaRPr>
                    </a:p>
                    <a:p>
                      <a:endParaRPr lang="tr-TR"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23</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tr-TR" b="1" dirty="0" smtClean="0">
                <a:latin typeface="Calibri"/>
                <a:cs typeface="Calibri"/>
              </a:rPr>
              <a:t>Übertragungsbeschränkungen von Anteilen</a:t>
            </a:r>
            <a:r>
              <a:rPr lang="de-DE" b="1" dirty="0" smtClean="0">
                <a:latin typeface="Calibri"/>
                <a:cs typeface="Calibri"/>
              </a:rPr>
              <a:t> </a:t>
            </a:r>
            <a:r>
              <a:rPr lang="tr-TR" b="1" dirty="0" smtClean="0">
                <a:latin typeface="Calibri"/>
                <a:cs typeface="Calibri"/>
              </a:rPr>
              <a:t>- 2</a:t>
            </a:r>
            <a:r>
              <a:rPr lang="tr-TR" b="1" dirty="0" smtClean="0"/>
              <a:t> </a:t>
            </a:r>
            <a:endParaRPr lang="tr-TR" b="1" dirty="0"/>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1327422393"/>
              </p:ext>
            </p:extLst>
          </p:nvPr>
        </p:nvGraphicFramePr>
        <p:xfrm>
          <a:off x="250821" y="1989138"/>
          <a:ext cx="8785674" cy="4137395"/>
        </p:xfrm>
        <a:graphic>
          <a:graphicData uri="http://schemas.openxmlformats.org/drawingml/2006/table">
            <a:tbl>
              <a:tblPr firstRow="1" bandRow="1">
                <a:tableStyleId>{5C22544A-7EE6-4342-B048-85BDC9FD1C3A}</a:tableStyleId>
              </a:tblPr>
              <a:tblGrid>
                <a:gridCol w="4033147"/>
                <a:gridCol w="4752527"/>
              </a:tblGrid>
              <a:tr h="33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71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rgbClr val="353330"/>
                          </a:solidFill>
                          <a:latin typeface="Calibri"/>
                          <a:cs typeface="Calibri"/>
                        </a:rPr>
                        <a:t>Einschränkungen durch</a:t>
                      </a:r>
                      <a:r>
                        <a:rPr lang="de-DE" b="1" baseline="0" dirty="0" smtClean="0">
                          <a:solidFill>
                            <a:srgbClr val="353330"/>
                          </a:solidFill>
                          <a:latin typeface="Calibri"/>
                          <a:cs typeface="Calibri"/>
                        </a:rPr>
                        <a:t> die Satzung</a:t>
                      </a:r>
                      <a:endParaRPr lang="tr-TR" b="1" baseline="0" dirty="0" smtClean="0">
                        <a:solidFill>
                          <a:srgbClr val="353330"/>
                        </a:solidFill>
                        <a:latin typeface="Calibri"/>
                        <a:cs typeface="Calibri"/>
                      </a:endParaRPr>
                    </a:p>
                    <a:p>
                      <a:endParaRPr lang="tr-TR" dirty="0" smtClean="0">
                        <a:solidFill>
                          <a:srgbClr val="FF0000"/>
                        </a:solidFill>
                        <a:latin typeface="Calibri"/>
                        <a:cs typeface="Calibri"/>
                      </a:endParaRPr>
                    </a:p>
                    <a:p>
                      <a:r>
                        <a:rPr lang="de-DE" b="1" baseline="0" dirty="0" smtClean="0">
                          <a:solidFill>
                            <a:srgbClr val="353330"/>
                          </a:solidFill>
                          <a:latin typeface="Calibri"/>
                          <a:cs typeface="Calibri"/>
                        </a:rPr>
                        <a:t>Art.</a:t>
                      </a:r>
                      <a:r>
                        <a:rPr lang="tr-TR" b="1" baseline="0" dirty="0" smtClean="0">
                          <a:solidFill>
                            <a:srgbClr val="353330"/>
                          </a:solidFill>
                          <a:latin typeface="Calibri"/>
                          <a:cs typeface="Calibri"/>
                        </a:rPr>
                        <a:t> 418</a:t>
                      </a:r>
                      <a:r>
                        <a:rPr lang="tr-TR" baseline="0" dirty="0" smtClean="0">
                          <a:solidFill>
                            <a:srgbClr val="353330"/>
                          </a:solidFill>
                          <a:latin typeface="Calibri"/>
                          <a:cs typeface="Calibri"/>
                        </a:rPr>
                        <a:t>: </a:t>
                      </a:r>
                      <a:r>
                        <a:rPr lang="de-DE" sz="1800" b="0" i="0" kern="1200" dirty="0" smtClean="0">
                          <a:solidFill>
                            <a:srgbClr val="353330"/>
                          </a:solidFill>
                          <a:latin typeface="Calibri"/>
                          <a:ea typeface="+mn-ea"/>
                          <a:cs typeface="Calibri"/>
                        </a:rPr>
                        <a:t>Das Unternehmen kann nach der Lage und </a:t>
                      </a:r>
                      <a:r>
                        <a:rPr lang="de-DE" sz="1800" b="1" i="0" kern="1200" dirty="0" smtClean="0">
                          <a:solidFill>
                            <a:srgbClr val="353330"/>
                          </a:solidFill>
                          <a:latin typeface="Calibri"/>
                          <a:ea typeface="+mn-ea"/>
                          <a:cs typeface="Calibri"/>
                        </a:rPr>
                        <a:t>aufgrund der in der Satzung normierten Gründe die Eintragung der Übertragung in das Aktienregister verweigern.</a:t>
                      </a:r>
                      <a:endParaRPr lang="tr-TR" sz="1800" b="1" i="0" kern="1200" baseline="0" dirty="0" smtClean="0">
                        <a:solidFill>
                          <a:srgbClr val="353330"/>
                        </a:solidFill>
                        <a:latin typeface="Calibri"/>
                        <a:ea typeface="+mn-ea"/>
                        <a:cs typeface="Calibri"/>
                      </a:endParaRPr>
                    </a:p>
                    <a:p>
                      <a:endParaRPr lang="tr-TR" sz="1800" b="0" i="0" kern="1200" baseline="0" dirty="0" smtClean="0">
                        <a:solidFill>
                          <a:srgbClr val="353330"/>
                        </a:solidFill>
                        <a:latin typeface="Calibri"/>
                        <a:ea typeface="+mn-ea"/>
                        <a:cs typeface="Calibri"/>
                      </a:endParaRPr>
                    </a:p>
                    <a:p>
                      <a:r>
                        <a:rPr lang="de-DE" sz="1800" b="1" i="0" kern="1200" dirty="0" smtClean="0">
                          <a:solidFill>
                            <a:srgbClr val="353330"/>
                          </a:solidFill>
                          <a:latin typeface="Calibri"/>
                          <a:ea typeface="+mn-ea"/>
                          <a:cs typeface="Calibri"/>
                        </a:rPr>
                        <a:t>Die Verweigerung</a:t>
                      </a:r>
                      <a:r>
                        <a:rPr lang="de-DE" sz="1800" b="1" i="0" kern="1200" baseline="0" dirty="0" smtClean="0">
                          <a:solidFill>
                            <a:srgbClr val="353330"/>
                          </a:solidFill>
                          <a:latin typeface="Calibri"/>
                          <a:ea typeface="+mn-ea"/>
                          <a:cs typeface="Calibri"/>
                        </a:rPr>
                        <a:t> der Eintragung ist auch ohne Angabe von Gründen möglich, sofern dies in der Satzung normiert ist.</a:t>
                      </a:r>
                      <a:endParaRPr lang="tr-TR" sz="1800" b="0" i="0" kern="1200" dirty="0" smtClean="0">
                        <a:solidFill>
                          <a:srgbClr val="353330"/>
                        </a:solidFill>
                        <a:latin typeface="Calibri"/>
                        <a:ea typeface="+mn-ea"/>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a:ea typeface="+mn-ea"/>
                          <a:cs typeface="Calibri"/>
                        </a:rPr>
                        <a:t>Einschränkungen durch die Satzung</a:t>
                      </a:r>
                      <a:endParaRPr kumimoji="0" lang="tr-TR" sz="1800" b="1" i="0" u="none" strike="noStrike" kern="1200" cap="none" spc="0" normalizeH="0" baseline="0" noProof="0" dirty="0" smtClean="0">
                        <a:ln>
                          <a:noFill/>
                        </a:ln>
                        <a:solidFill>
                          <a:srgbClr val="353330"/>
                        </a:solidFill>
                        <a:effectLst/>
                        <a:uLnTx/>
                        <a:uFillTx/>
                        <a:latin typeface="Calibri"/>
                        <a:ea typeface="+mn-ea"/>
                        <a:cs typeface="Calibri"/>
                      </a:endParaRPr>
                    </a:p>
                    <a:p>
                      <a:endParaRPr lang="tr-TR" b="1" baseline="0" dirty="0" smtClean="0">
                        <a:solidFill>
                          <a:srgbClr val="FF0000"/>
                        </a:solidFill>
                        <a:latin typeface="Calibri"/>
                        <a:cs typeface="Calibri"/>
                      </a:endParaRPr>
                    </a:p>
                    <a:p>
                      <a:r>
                        <a:rPr lang="de-DE" b="1" baseline="0" dirty="0" smtClean="0">
                          <a:solidFill>
                            <a:srgbClr val="353330"/>
                          </a:solidFill>
                          <a:latin typeface="Calibri"/>
                          <a:cs typeface="Calibri"/>
                        </a:rPr>
                        <a:t>Art.</a:t>
                      </a:r>
                      <a:r>
                        <a:rPr lang="tr-TR" b="1" baseline="0" dirty="0" smtClean="0">
                          <a:solidFill>
                            <a:srgbClr val="353330"/>
                          </a:solidFill>
                          <a:latin typeface="Calibri"/>
                          <a:cs typeface="Calibri"/>
                        </a:rPr>
                        <a:t> 492: </a:t>
                      </a:r>
                      <a:r>
                        <a:rPr lang="de-DE" sz="1800" b="0" i="0" kern="1200" dirty="0" smtClean="0">
                          <a:solidFill>
                            <a:srgbClr val="353330"/>
                          </a:solidFill>
                          <a:latin typeface="Calibri"/>
                          <a:ea typeface="+mn-ea"/>
                          <a:cs typeface="Calibri"/>
                        </a:rPr>
                        <a:t>In der Satzung kann bestimmt werden,</a:t>
                      </a:r>
                      <a:r>
                        <a:rPr lang="de-DE" sz="1800" b="0" i="0" kern="1200" baseline="0" dirty="0" smtClean="0">
                          <a:solidFill>
                            <a:srgbClr val="353330"/>
                          </a:solidFill>
                          <a:latin typeface="Calibri"/>
                          <a:ea typeface="+mn-ea"/>
                          <a:cs typeface="Calibri"/>
                        </a:rPr>
                        <a:t> dass Namensaktien nur mit Zustimmung des Unternehmens übertragen werden können.</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Diese</a:t>
                      </a:r>
                      <a:r>
                        <a:rPr lang="de-DE" sz="1800" b="0" i="0" kern="1200" baseline="0" dirty="0" smtClean="0">
                          <a:solidFill>
                            <a:srgbClr val="353330"/>
                          </a:solidFill>
                          <a:latin typeface="Calibri"/>
                          <a:ea typeface="+mn-ea"/>
                          <a:cs typeface="Calibri"/>
                        </a:rPr>
                        <a:t> Einschränkung  gilt auch bei Nießbrauch.</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Befindet sich die Gesellschaft im Liquidationsstadium, gelten bzgl. der Übertragung von Anteilen keine Beschränkungen.</a:t>
                      </a:r>
                      <a:endParaRPr lang="tr-TR" sz="1800" b="0" i="0" kern="1200" dirty="0" smtClean="0">
                        <a:solidFill>
                          <a:srgbClr val="353330"/>
                        </a:solidFill>
                        <a:latin typeface="Calibri"/>
                        <a:ea typeface="+mn-ea"/>
                        <a:cs typeface="Calibri"/>
                      </a:endParaRPr>
                    </a:p>
                    <a:p>
                      <a:endParaRPr lang="tr-TR"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24</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tr-TR" b="1" dirty="0" smtClean="0">
                <a:latin typeface="Calibri"/>
                <a:cs typeface="Calibri"/>
              </a:rPr>
              <a:t>Übertragungsbeschränkungen </a:t>
            </a:r>
            <a:r>
              <a:rPr lang="tr-TR" b="1" dirty="0">
                <a:latin typeface="Calibri"/>
                <a:cs typeface="Calibri"/>
              </a:rPr>
              <a:t>von </a:t>
            </a:r>
            <a:r>
              <a:rPr lang="tr-TR" b="1" dirty="0" smtClean="0">
                <a:latin typeface="Calibri"/>
                <a:cs typeface="Calibri"/>
              </a:rPr>
              <a:t>Anteilen</a:t>
            </a:r>
            <a:r>
              <a:rPr lang="de-DE" b="1" dirty="0" smtClean="0">
                <a:latin typeface="Calibri"/>
                <a:cs typeface="Calibri"/>
              </a:rPr>
              <a:t> </a:t>
            </a:r>
            <a:r>
              <a:rPr lang="tr-TR" b="1" dirty="0" smtClean="0">
                <a:latin typeface="Calibri"/>
                <a:cs typeface="Calibri"/>
              </a:rPr>
              <a:t>- 3</a:t>
            </a:r>
            <a:endParaRPr lang="tr-TR" b="1" dirty="0"/>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1123479900"/>
              </p:ext>
            </p:extLst>
          </p:nvPr>
        </p:nvGraphicFramePr>
        <p:xfrm>
          <a:off x="323528" y="1772816"/>
          <a:ext cx="8065590" cy="4577080"/>
        </p:xfrm>
        <a:graphic>
          <a:graphicData uri="http://schemas.openxmlformats.org/drawingml/2006/table">
            <a:tbl>
              <a:tblPr firstRow="1" bandRow="1">
                <a:tableStyleId>{5C22544A-7EE6-4342-B048-85BDC9FD1C3A}</a:tableStyleId>
              </a:tblPr>
              <a:tblGrid>
                <a:gridCol w="3312368"/>
                <a:gridCol w="4753222"/>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solidFill>
                          <a:srgbClr val="FF0000"/>
                        </a:solidFill>
                      </a:endParaRPr>
                    </a:p>
                  </a:txBody>
                  <a:tcPr/>
                </a:tc>
                <a:tc>
                  <a:txBody>
                    <a:bodyPr/>
                    <a:lstStyle/>
                    <a:p>
                      <a:r>
                        <a:rPr lang="de-DE" sz="1800" b="1" baseline="0" dirty="0" smtClean="0">
                          <a:solidFill>
                            <a:srgbClr val="353330"/>
                          </a:solidFill>
                          <a:latin typeface="Calibri"/>
                          <a:cs typeface="Calibri"/>
                        </a:rPr>
                        <a:t>Art.</a:t>
                      </a:r>
                      <a:r>
                        <a:rPr lang="tr-TR" sz="1800" b="1" baseline="0" dirty="0" smtClean="0">
                          <a:solidFill>
                            <a:srgbClr val="353330"/>
                          </a:solidFill>
                          <a:latin typeface="Calibri"/>
                          <a:cs typeface="Calibri"/>
                        </a:rPr>
                        <a:t> 493: </a:t>
                      </a:r>
                      <a:r>
                        <a:rPr lang="de-DE" sz="1800" b="0" baseline="0" dirty="0" smtClean="0">
                          <a:solidFill>
                            <a:srgbClr val="353330"/>
                          </a:solidFill>
                          <a:latin typeface="Calibri"/>
                          <a:cs typeface="Calibri"/>
                        </a:rPr>
                        <a:t>Die Gesellschaft kann den Antrag auf Erteilung der Zustimmung mit der Begründung zurückweisen, dass ein Gegenangebot auf Übernahme der Anteile zum tatsächlichen Kaufpreis durch eigene und sonstige Anteilshalter oder dritte Personen abgegeben wird. </a:t>
                      </a:r>
                    </a:p>
                    <a:p>
                      <a:endParaRPr lang="de-DE" sz="1800" b="0" baseline="0" dirty="0" smtClean="0">
                        <a:solidFill>
                          <a:srgbClr val="353330"/>
                        </a:solidFill>
                        <a:latin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800" b="0" baseline="0" dirty="0" smtClean="0">
                          <a:solidFill>
                            <a:srgbClr val="353330"/>
                          </a:solidFill>
                          <a:latin typeface="Calibri"/>
                          <a:cs typeface="Calibri"/>
                        </a:rPr>
                        <a:t>Dasselbe gilt auch für die Fälle der </a:t>
                      </a:r>
                      <a:r>
                        <a:rPr kumimoji="0" lang="de-DE" sz="1800" b="0" i="0" u="none" strike="noStrike" kern="1200" cap="none" spc="0" normalizeH="0" baseline="0" noProof="0" dirty="0" smtClean="0">
                          <a:ln>
                            <a:noFill/>
                          </a:ln>
                          <a:solidFill>
                            <a:srgbClr val="353330"/>
                          </a:solidFill>
                          <a:effectLst/>
                          <a:uLnTx/>
                          <a:uFillTx/>
                          <a:latin typeface="Calibri"/>
                          <a:ea typeface="+mn-ea"/>
                          <a:cs typeface="Calibri"/>
                        </a:rPr>
                        <a:t>Übertragung infolge Erbschaft und der Auseinandersetzung  im ehelichen Güterrecht</a:t>
                      </a:r>
                      <a:r>
                        <a:rPr lang="de-DE" sz="1800" b="0" i="0" kern="1200" dirty="0" smtClean="0">
                          <a:solidFill>
                            <a:srgbClr val="353330"/>
                          </a:solidFill>
                          <a:latin typeface="Calibri"/>
                          <a:ea typeface="+mn-ea"/>
                          <a:cs typeface="Calibri"/>
                        </a:rPr>
                        <a:t>.</a:t>
                      </a:r>
                    </a:p>
                    <a:p>
                      <a:endParaRPr lang="de-DE" sz="1800" b="1" baseline="0" dirty="0" smtClean="0">
                        <a:solidFill>
                          <a:srgbClr val="353330"/>
                        </a:solidFill>
                        <a:latin typeface="Calibri"/>
                        <a:cs typeface="Calibri"/>
                      </a:endParaRPr>
                    </a:p>
                    <a:p>
                      <a:r>
                        <a:rPr lang="de-DE" dirty="0" smtClean="0">
                          <a:solidFill>
                            <a:srgbClr val="353330"/>
                          </a:solidFill>
                          <a:latin typeface="Calibri"/>
                          <a:cs typeface="Calibri"/>
                        </a:rPr>
                        <a:t>Weitere ähnliche Einschränkungen sind im neuen TKK</a:t>
                      </a:r>
                      <a:r>
                        <a:rPr lang="de-DE" baseline="0" dirty="0" smtClean="0">
                          <a:solidFill>
                            <a:srgbClr val="353330"/>
                          </a:solidFill>
                          <a:latin typeface="Calibri"/>
                          <a:cs typeface="Calibri"/>
                        </a:rPr>
                        <a:t> in Art. 493 zu finden.</a:t>
                      </a:r>
                      <a:endParaRPr lang="tr-TR" dirty="0" smtClean="0">
                        <a:solidFill>
                          <a:srgbClr val="353330"/>
                        </a:solidFill>
                        <a:latin typeface="Calibri"/>
                        <a:cs typeface="Calibri"/>
                      </a:endParaRPr>
                    </a:p>
                    <a:p>
                      <a:endParaRPr lang="tr-TR"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25</a:t>
            </a:fld>
            <a:endParaRPr lang="de-DE" dirty="0">
              <a:latin typeface="Calibri"/>
              <a:cs typeface="Calibri"/>
            </a:endParaRPr>
          </a:p>
        </p:txBody>
      </p:sp>
      <p:sp>
        <p:nvSpPr>
          <p:cNvPr id="5" name="4 Başlık"/>
          <p:cNvSpPr>
            <a:spLocks noGrp="1"/>
          </p:cNvSpPr>
          <p:nvPr>
            <p:ph type="title"/>
          </p:nvPr>
        </p:nvSpPr>
        <p:spPr/>
        <p:txBody>
          <a:bodyPr/>
          <a:lstStyle/>
          <a:p>
            <a:r>
              <a:rPr lang="tr-TR" b="1" dirty="0" smtClean="0">
                <a:latin typeface="Calibri"/>
                <a:cs typeface="Calibri"/>
              </a:rPr>
              <a:t>L</a:t>
            </a:r>
            <a:r>
              <a:rPr lang="de-DE" b="1" dirty="0" err="1" smtClean="0">
                <a:latin typeface="Calibri"/>
                <a:cs typeface="Calibri"/>
              </a:rPr>
              <a:t>imted</a:t>
            </a:r>
            <a:r>
              <a:rPr lang="de-DE" b="1" dirty="0" smtClean="0">
                <a:latin typeface="Calibri"/>
                <a:cs typeface="Calibri"/>
              </a:rPr>
              <a:t> </a:t>
            </a:r>
            <a:r>
              <a:rPr lang="tr-TR" b="1" dirty="0" smtClean="0">
                <a:latin typeface="Calibri" pitchFamily="34" charset="0"/>
                <a:cs typeface="Calibri" pitchFamily="34" charset="0"/>
              </a:rPr>
              <a:t>Ş</a:t>
            </a:r>
            <a:r>
              <a:rPr lang="de-DE" b="1" dirty="0" err="1" smtClean="0">
                <a:latin typeface="Calibri" pitchFamily="34" charset="0"/>
                <a:cs typeface="Calibri" pitchFamily="34" charset="0"/>
              </a:rPr>
              <a:t>irketi</a:t>
            </a:r>
            <a:r>
              <a:rPr lang="de-DE" b="1" dirty="0" smtClean="0">
                <a:latin typeface="Calibri" pitchFamily="34" charset="0"/>
                <a:cs typeface="Calibri" pitchFamily="34" charset="0"/>
              </a:rPr>
              <a:t> (Ltd. </a:t>
            </a:r>
            <a:r>
              <a:rPr lang="tr-TR" b="1" dirty="0" smtClean="0">
                <a:latin typeface="Calibri" pitchFamily="34" charset="0"/>
                <a:cs typeface="Calibri" pitchFamily="34" charset="0"/>
              </a:rPr>
              <a:t>Ş</a:t>
            </a:r>
            <a:r>
              <a:rPr lang="de-DE" b="1" dirty="0" err="1" smtClean="0">
                <a:latin typeface="Calibri" pitchFamily="34" charset="0"/>
                <a:cs typeface="Calibri" pitchFamily="34" charset="0"/>
              </a:rPr>
              <a:t>ti</a:t>
            </a:r>
            <a:r>
              <a:rPr lang="de-DE" b="1" dirty="0" smtClean="0">
                <a:latin typeface="Calibri" pitchFamily="34" charset="0"/>
                <a:cs typeface="Calibri" pitchFamily="34" charset="0"/>
              </a:rPr>
              <a:t>.)</a:t>
            </a:r>
            <a:r>
              <a:rPr lang="de-DE" b="1" dirty="0" smtClean="0">
                <a:latin typeface="Calibri"/>
              </a:rPr>
              <a:t> – GmbH nach türkischem Recht Zahl der Gesellschafter und Kapital</a:t>
            </a:r>
            <a:r>
              <a:rPr lang="de-DE" dirty="0"/>
              <a:t/>
            </a:r>
            <a:br>
              <a:rPr lang="de-DE" dirty="0"/>
            </a:br>
            <a:r>
              <a:rPr lang="tr-TR" b="1" dirty="0" smtClean="0"/>
              <a:t/>
            </a:r>
            <a:br>
              <a:rPr lang="tr-TR" b="1" dirty="0" smtClean="0"/>
            </a:br>
            <a:r>
              <a:rPr lang="tr-TR" b="1" dirty="0" smtClean="0">
                <a:latin typeface="Calibri"/>
                <a:cs typeface="Calibri"/>
              </a:rPr>
              <a:t>Anzahl der Gesellschafter und Kapital</a:t>
            </a:r>
            <a:r>
              <a:rPr lang="tr-TR" b="1" dirty="0" smtClean="0"/>
              <a:t/>
            </a:r>
            <a:br>
              <a:rPr lang="tr-TR" b="1" dirty="0" smtClean="0"/>
            </a:br>
            <a:endParaRPr lang="tr-TR" b="1" dirty="0"/>
          </a:p>
        </p:txBody>
      </p:sp>
      <p:sp>
        <p:nvSpPr>
          <p:cNvPr id="6" name="5 İçerik Yer Tutucusu"/>
          <p:cNvSpPr>
            <a:spLocks noGrp="1"/>
          </p:cNvSpPr>
          <p:nvPr>
            <p:ph sz="half" idx="1"/>
          </p:nvPr>
        </p:nvSpPr>
        <p:spPr/>
        <p:txBody>
          <a:bodyPr/>
          <a:lstStyle/>
          <a:p>
            <a:pPr>
              <a:buNone/>
            </a:pPr>
            <a:endParaRPr lang="tr-TR" dirty="0" smtClean="0"/>
          </a:p>
          <a:p>
            <a:pPr>
              <a:buNone/>
            </a:pPr>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1146939209"/>
              </p:ext>
            </p:extLst>
          </p:nvPr>
        </p:nvGraphicFramePr>
        <p:xfrm>
          <a:off x="323528" y="2132857"/>
          <a:ext cx="8568952" cy="4559893"/>
        </p:xfrm>
        <a:graphic>
          <a:graphicData uri="http://schemas.openxmlformats.org/drawingml/2006/table">
            <a:tbl>
              <a:tblPr firstRow="1" bandRow="1">
                <a:tableStyleId>{5C22544A-7EE6-4342-B048-85BDC9FD1C3A}</a:tableStyleId>
              </a:tblPr>
              <a:tblGrid>
                <a:gridCol w="4284476"/>
                <a:gridCol w="4284476"/>
              </a:tblGrid>
              <a:tr h="354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886423">
                <a:tc>
                  <a:txBody>
                    <a:bodyPr/>
                    <a:lstStyle/>
                    <a:p>
                      <a:r>
                        <a:rPr lang="tr-TR" b="1" dirty="0" smtClean="0">
                          <a:latin typeface="Calibri"/>
                          <a:cs typeface="Calibri"/>
                        </a:rPr>
                        <a:t>Art. 503: </a:t>
                      </a:r>
                      <a:r>
                        <a:rPr lang="tr-TR" b="0" dirty="0" smtClean="0">
                          <a:latin typeface="Calibri"/>
                          <a:cs typeface="Calibri"/>
                        </a:rPr>
                        <a:t>Gründung durch</a:t>
                      </a:r>
                      <a:r>
                        <a:rPr lang="tr-TR" b="0" baseline="0" dirty="0" smtClean="0">
                          <a:latin typeface="Calibri"/>
                          <a:cs typeface="Calibri"/>
                        </a:rPr>
                        <a:t> </a:t>
                      </a:r>
                      <a:r>
                        <a:rPr lang="de-DE" b="1" baseline="0" dirty="0" smtClean="0">
                          <a:latin typeface="Calibri"/>
                          <a:cs typeface="Calibri"/>
                        </a:rPr>
                        <a:t>zwei </a:t>
                      </a:r>
                      <a:r>
                        <a:rPr lang="tr-TR" b="1" baseline="0" dirty="0" smtClean="0">
                          <a:latin typeface="Calibri"/>
                          <a:cs typeface="Calibri"/>
                        </a:rPr>
                        <a:t>oder mehrere</a:t>
                      </a:r>
                      <a:r>
                        <a:rPr lang="tr-TR" b="0" baseline="0" dirty="0" smtClean="0">
                          <a:latin typeface="Calibri"/>
                          <a:cs typeface="Calibri"/>
                        </a:rPr>
                        <a:t> natürliche oder juristische Personen</a:t>
                      </a:r>
                      <a:r>
                        <a:rPr lang="de-DE" b="0" baseline="0" dirty="0" smtClean="0">
                          <a:latin typeface="Calibri"/>
                          <a:cs typeface="Calibri"/>
                        </a:rPr>
                        <a:t>.</a:t>
                      </a:r>
                    </a:p>
                  </a:txBody>
                  <a:tcPr/>
                </a:tc>
                <a:tc>
                  <a:txBody>
                    <a:bodyPr/>
                    <a:lstStyle/>
                    <a:p>
                      <a:r>
                        <a:rPr lang="tr-TR" b="1" dirty="0" smtClean="0">
                          <a:latin typeface="Calibri"/>
                          <a:cs typeface="Calibri"/>
                        </a:rPr>
                        <a:t>Art. 573:</a:t>
                      </a:r>
                      <a:r>
                        <a:rPr lang="tr-TR" b="1" baseline="0" dirty="0" smtClean="0">
                          <a:latin typeface="Calibri"/>
                          <a:cs typeface="Calibri"/>
                        </a:rPr>
                        <a:t> </a:t>
                      </a:r>
                      <a:r>
                        <a:rPr lang="tr-TR" b="0" dirty="0" smtClean="0">
                          <a:latin typeface="Calibri"/>
                          <a:cs typeface="Calibri"/>
                        </a:rPr>
                        <a:t>Gründung durch</a:t>
                      </a:r>
                      <a:r>
                        <a:rPr lang="tr-TR" b="0" baseline="0" dirty="0" smtClean="0">
                          <a:latin typeface="Calibri"/>
                          <a:cs typeface="Calibri"/>
                        </a:rPr>
                        <a:t> </a:t>
                      </a:r>
                      <a:r>
                        <a:rPr lang="tr-TR" b="1" baseline="0" dirty="0" smtClean="0">
                          <a:latin typeface="Calibri"/>
                          <a:cs typeface="Calibri"/>
                        </a:rPr>
                        <a:t>eine oder mehrere</a:t>
                      </a:r>
                      <a:r>
                        <a:rPr lang="tr-TR" b="0" baseline="0" dirty="0" smtClean="0">
                          <a:latin typeface="Calibri"/>
                          <a:cs typeface="Calibri"/>
                        </a:rPr>
                        <a:t> natürliche oder juristische Persone</a:t>
                      </a:r>
                      <a:r>
                        <a:rPr lang="de-DE" b="0" baseline="0" dirty="0" smtClean="0">
                          <a:latin typeface="Calibri"/>
                          <a:cs typeface="Calibri"/>
                        </a:rPr>
                        <a:t>n.</a:t>
                      </a:r>
                      <a:endParaRPr lang="tr-TR" b="0" dirty="0">
                        <a:latin typeface="Calibri"/>
                        <a:cs typeface="Calibri"/>
                      </a:endParaRPr>
                    </a:p>
                  </a:txBody>
                  <a:tcPr/>
                </a:tc>
              </a:tr>
              <a:tr h="719413">
                <a:tc>
                  <a:txBody>
                    <a:bodyPr/>
                    <a:lstStyle/>
                    <a:p>
                      <a:r>
                        <a:rPr lang="tr-TR" b="1" dirty="0" smtClean="0">
                          <a:latin typeface="Calibri"/>
                          <a:cs typeface="Calibri"/>
                        </a:rPr>
                        <a:t>Art. 574</a:t>
                      </a:r>
                      <a:r>
                        <a:rPr lang="tr-TR" dirty="0" smtClean="0">
                          <a:latin typeface="Calibri"/>
                          <a:cs typeface="Calibri"/>
                        </a:rPr>
                        <a:t>:</a:t>
                      </a:r>
                      <a:r>
                        <a:rPr lang="tr-TR" baseline="0" dirty="0" smtClean="0">
                          <a:latin typeface="Calibri"/>
                          <a:cs typeface="Calibri"/>
                        </a:rPr>
                        <a:t> Die Gesellschaft hat mindestens 2 und höchstens 50 Gesellschafter</a:t>
                      </a:r>
                      <a:r>
                        <a:rPr lang="de-DE" baseline="0" dirty="0" smtClean="0">
                          <a:latin typeface="Calibri"/>
                          <a:cs typeface="Calibri"/>
                        </a:rPr>
                        <a:t>.</a:t>
                      </a:r>
                    </a:p>
                  </a:txBody>
                  <a:tcPr/>
                </a:tc>
                <a:tc>
                  <a:txBody>
                    <a:bodyPr/>
                    <a:lstStyle/>
                    <a:p>
                      <a:r>
                        <a:rPr lang="tr-TR" b="1" dirty="0" smtClean="0">
                          <a:latin typeface="Calibri"/>
                          <a:cs typeface="Calibri"/>
                        </a:rPr>
                        <a:t>Art. 574</a:t>
                      </a:r>
                      <a:r>
                        <a:rPr lang="tr-TR" dirty="0" smtClean="0">
                          <a:latin typeface="Calibri"/>
                          <a:cs typeface="Calibri"/>
                        </a:rPr>
                        <a:t>: Die</a:t>
                      </a:r>
                      <a:r>
                        <a:rPr lang="tr-TR" baseline="0" dirty="0" smtClean="0">
                          <a:latin typeface="Calibri"/>
                          <a:cs typeface="Calibri"/>
                        </a:rPr>
                        <a:t> Gesellschaft kann höchstens 50 Gesellschafter haben.</a:t>
                      </a:r>
                      <a:endParaRPr lang="de-DE" baseline="0" dirty="0" smtClean="0">
                        <a:latin typeface="Calibri"/>
                        <a:cs typeface="Calibri"/>
                      </a:endParaRPr>
                    </a:p>
                  </a:txBody>
                  <a:tcPr/>
                </a:tc>
              </a:tr>
              <a:tr h="2216058">
                <a:tc>
                  <a:txBody>
                    <a:bodyPr/>
                    <a:lstStyle/>
                    <a:p>
                      <a:r>
                        <a:rPr lang="tr-TR" b="1" dirty="0" smtClean="0">
                          <a:latin typeface="Calibri"/>
                          <a:cs typeface="Calibri"/>
                        </a:rPr>
                        <a:t>Art. 507:</a:t>
                      </a:r>
                      <a:r>
                        <a:rPr lang="tr-TR" b="1" baseline="0" dirty="0" smtClean="0">
                          <a:latin typeface="Calibri"/>
                          <a:cs typeface="Calibri"/>
                        </a:rPr>
                        <a:t> </a:t>
                      </a:r>
                      <a:r>
                        <a:rPr lang="tr-TR" baseline="0" dirty="0" smtClean="0">
                          <a:latin typeface="Calibri"/>
                          <a:cs typeface="Calibri"/>
                        </a:rPr>
                        <a:t>Das Grundkapital der Ltd.</a:t>
                      </a:r>
                      <a:r>
                        <a:rPr lang="de-DE" baseline="0" dirty="0" smtClean="0">
                          <a:latin typeface="Calibri"/>
                          <a:cs typeface="Calibri"/>
                        </a:rPr>
                        <a:t> </a:t>
                      </a:r>
                      <a:r>
                        <a:rPr lang="tr-TR" baseline="0" dirty="0" smtClean="0">
                          <a:latin typeface="Calibri"/>
                          <a:cs typeface="Calibri"/>
                        </a:rPr>
                        <a:t>Şti. beträgt mindestens </a:t>
                      </a:r>
                      <a:r>
                        <a:rPr lang="tr-TR" b="1" baseline="0" dirty="0" smtClean="0">
                          <a:latin typeface="Calibri"/>
                          <a:cs typeface="Calibri"/>
                        </a:rPr>
                        <a:t>5.000,00 TL</a:t>
                      </a:r>
                      <a:endParaRPr lang="tr-TR" b="1" dirty="0">
                        <a:latin typeface="Calibri"/>
                        <a:cs typeface="Calibri"/>
                      </a:endParaRPr>
                    </a:p>
                  </a:txBody>
                  <a:tcPr/>
                </a:tc>
                <a:tc>
                  <a:txBody>
                    <a:bodyPr/>
                    <a:lstStyle/>
                    <a:p>
                      <a:r>
                        <a:rPr lang="tr-TR" b="1" dirty="0" smtClean="0">
                          <a:latin typeface="Calibri"/>
                          <a:cs typeface="Calibri"/>
                        </a:rPr>
                        <a:t>Art. 580</a:t>
                      </a:r>
                      <a:r>
                        <a:rPr lang="tr-TR" dirty="0" smtClean="0">
                          <a:latin typeface="Calibri"/>
                          <a:cs typeface="Calibri"/>
                        </a:rPr>
                        <a:t>:</a:t>
                      </a:r>
                      <a:r>
                        <a:rPr lang="tr-TR" baseline="0" dirty="0" smtClean="0">
                          <a:latin typeface="Calibri"/>
                          <a:cs typeface="Calibri"/>
                        </a:rPr>
                        <a:t> Das gesetzliche Mindestkapital beträgt 10.000,00 TL </a:t>
                      </a:r>
                      <a:r>
                        <a:rPr lang="de-DE" baseline="0" dirty="0" smtClean="0">
                          <a:latin typeface="Calibri"/>
                          <a:cs typeface="Calibri"/>
                        </a:rPr>
                        <a:t>u</a:t>
                      </a:r>
                      <a:r>
                        <a:rPr lang="tr-TR" baseline="0" dirty="0" smtClean="0">
                          <a:latin typeface="Calibri"/>
                          <a:cs typeface="Calibri"/>
                        </a:rPr>
                        <a:t>nd ist vor Gründung einzuzahlen</a:t>
                      </a:r>
                      <a:r>
                        <a:rPr lang="de-DE" baseline="0" dirty="0" smtClean="0">
                          <a:latin typeface="Calibri"/>
                          <a:cs typeface="Calibri"/>
                        </a:rPr>
                        <a:t>.</a:t>
                      </a:r>
                      <a:endParaRPr lang="tr-TR" dirty="0" smtClean="0">
                        <a:latin typeface="Calibri"/>
                        <a:cs typeface="Calibri"/>
                      </a:endParaRPr>
                    </a:p>
                    <a:p>
                      <a:pPr>
                        <a:buNone/>
                      </a:pPr>
                      <a:endParaRPr lang="tr-TR" dirty="0" smtClean="0">
                        <a:latin typeface="Calibri"/>
                        <a:cs typeface="Calibri"/>
                      </a:endParaRPr>
                    </a:p>
                    <a:p>
                      <a:r>
                        <a:rPr lang="tr-TR" dirty="0" smtClean="0">
                          <a:latin typeface="Calibri"/>
                          <a:cs typeface="Calibri"/>
                        </a:rPr>
                        <a:t>Die im Gesellschaftsvertrag </a:t>
                      </a:r>
                      <a:r>
                        <a:rPr lang="de-DE" dirty="0" smtClean="0">
                          <a:latin typeface="Calibri"/>
                          <a:cs typeface="Calibri"/>
                        </a:rPr>
                        <a:t>vorgeschriebenen zwingenden</a:t>
                      </a:r>
                      <a:r>
                        <a:rPr lang="de-DE" baseline="0" dirty="0" smtClean="0">
                          <a:latin typeface="Calibri"/>
                          <a:cs typeface="Calibri"/>
                        </a:rPr>
                        <a:t> </a:t>
                      </a:r>
                      <a:r>
                        <a:rPr lang="tr-TR" dirty="0" smtClean="0">
                          <a:latin typeface="Calibri"/>
                          <a:cs typeface="Calibri"/>
                        </a:rPr>
                        <a:t>Bestimmungen sind</a:t>
                      </a:r>
                      <a:r>
                        <a:rPr lang="tr-TR" baseline="0" dirty="0" smtClean="0">
                          <a:latin typeface="Calibri"/>
                          <a:cs typeface="Calibri"/>
                        </a:rPr>
                        <a:t> ähnlich der Regelungen zur Aktiengesellschaft.</a:t>
                      </a:r>
                      <a:endParaRPr lang="tr-TR" dirty="0" smtClean="0">
                        <a:latin typeface="Calibri"/>
                        <a:cs typeface="Calibri"/>
                      </a:endParaRPr>
                    </a:p>
                    <a:p>
                      <a:endParaRPr lang="tr-TR" dirty="0">
                        <a:latin typeface="Calibri"/>
                        <a:cs typeface="Calibri"/>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26</a:t>
            </a:fld>
            <a:endParaRPr lang="de-DE" dirty="0">
              <a:latin typeface="Calibri"/>
              <a:cs typeface="Calibri"/>
            </a:endParaRPr>
          </a:p>
        </p:txBody>
      </p:sp>
      <p:sp>
        <p:nvSpPr>
          <p:cNvPr id="5" name="4 Başlık"/>
          <p:cNvSpPr>
            <a:spLocks noGrp="1"/>
          </p:cNvSpPr>
          <p:nvPr>
            <p:ph type="title"/>
          </p:nvPr>
        </p:nvSpPr>
        <p:spPr>
          <a:xfrm>
            <a:off x="251520" y="1052736"/>
            <a:ext cx="8424938" cy="432048"/>
          </a:xfrm>
        </p:spPr>
        <p:txBody>
          <a:bodyPr/>
          <a:lstStyle/>
          <a:p>
            <a:r>
              <a:rPr lang="tr-TR" b="1" dirty="0">
                <a:latin typeface="Calibri" pitchFamily="34" charset="0"/>
                <a:cs typeface="Calibri" pitchFamily="34" charset="0"/>
              </a:rPr>
              <a:t>I</a:t>
            </a:r>
            <a:r>
              <a:rPr lang="tr-TR" b="1" dirty="0" smtClean="0">
                <a:latin typeface="Calibri" pitchFamily="34" charset="0"/>
                <a:cs typeface="Calibri" pitchFamily="34" charset="0"/>
              </a:rPr>
              <a:t>m Gesellsch</a:t>
            </a:r>
            <a:r>
              <a:rPr lang="de-DE" b="1" dirty="0" err="1" smtClean="0">
                <a:latin typeface="Calibri" pitchFamily="34" charset="0"/>
                <a:cs typeface="Calibri" pitchFamily="34" charset="0"/>
              </a:rPr>
              <a:t>af</a:t>
            </a:r>
            <a:r>
              <a:rPr lang="tr-TR" b="1" dirty="0" smtClean="0">
                <a:latin typeface="Calibri" pitchFamily="34" charset="0"/>
                <a:cs typeface="Calibri" pitchFamily="34" charset="0"/>
              </a:rPr>
              <a:t>tsvertrag zu kodifizierende zwingende Regelungen -</a:t>
            </a:r>
            <a:r>
              <a:rPr lang="de-DE" b="1" dirty="0" smtClean="0">
                <a:latin typeface="Calibri" pitchFamily="34" charset="0"/>
                <a:cs typeface="Calibri" pitchFamily="34" charset="0"/>
              </a:rPr>
              <a:t> </a:t>
            </a:r>
            <a:r>
              <a:rPr lang="tr-TR" b="1" dirty="0" smtClean="0">
                <a:latin typeface="Calibri" pitchFamily="34" charset="0"/>
                <a:cs typeface="Calibri" pitchFamily="34" charset="0"/>
              </a:rPr>
              <a:t>1</a:t>
            </a:r>
            <a:endParaRPr lang="tr-TR" b="1" dirty="0">
              <a:latin typeface="Calibri" pitchFamily="34" charset="0"/>
              <a:cs typeface="Calibri" pitchFamily="34" charset="0"/>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185759630"/>
              </p:ext>
            </p:extLst>
          </p:nvPr>
        </p:nvGraphicFramePr>
        <p:xfrm>
          <a:off x="251520" y="1844824"/>
          <a:ext cx="8568952" cy="4297680"/>
        </p:xfrm>
        <a:graphic>
          <a:graphicData uri="http://schemas.openxmlformats.org/drawingml/2006/table">
            <a:tbl>
              <a:tblPr firstRow="1" bandRow="1">
                <a:tableStyleId>{5C22544A-7EE6-4342-B048-85BDC9FD1C3A}</a:tableStyleId>
              </a:tblPr>
              <a:tblGrid>
                <a:gridCol w="3456384"/>
                <a:gridCol w="5112568"/>
              </a:tblGrid>
              <a:tr h="291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810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tr-TR" b="1" baseline="0" dirty="0" smtClean="0">
                          <a:latin typeface="Calibri"/>
                          <a:cs typeface="Calibri"/>
                        </a:rPr>
                        <a:t>Art. 577: </a:t>
                      </a:r>
                      <a:r>
                        <a:rPr lang="tr-TR" baseline="0" dirty="0" smtClean="0">
                          <a:latin typeface="Calibri"/>
                          <a:cs typeface="Calibri"/>
                        </a:rPr>
                        <a:t>Im Gesellschaftsvertrag zu regelnde bindende Regelungen:</a:t>
                      </a:r>
                    </a:p>
                    <a:p>
                      <a:endParaRPr lang="tr-TR" baseline="0" dirty="0" smtClean="0">
                        <a:latin typeface="Calibri"/>
                        <a:cs typeface="Calibri"/>
                      </a:endParaRPr>
                    </a:p>
                    <a:p>
                      <a:r>
                        <a:rPr lang="de-DE" b="1" dirty="0" smtClean="0">
                          <a:solidFill>
                            <a:srgbClr val="353330"/>
                          </a:solidFill>
                          <a:latin typeface="Calibri"/>
                          <a:cs typeface="Calibri"/>
                        </a:rPr>
                        <a:t>Einschränkungen im Rahmen der Übertragung</a:t>
                      </a:r>
                      <a:r>
                        <a:rPr lang="de-DE" b="1" baseline="0" dirty="0" smtClean="0">
                          <a:solidFill>
                            <a:srgbClr val="353330"/>
                          </a:solidFill>
                          <a:latin typeface="Calibri"/>
                          <a:cs typeface="Calibri"/>
                        </a:rPr>
                        <a:t> von Aktien.</a:t>
                      </a:r>
                      <a:endParaRPr lang="tr-TR" baseline="0" dirty="0" smtClean="0">
                        <a:solidFill>
                          <a:srgbClr val="353330"/>
                        </a:solidFill>
                        <a:latin typeface="Calibri"/>
                        <a:cs typeface="Calibri"/>
                      </a:endParaRPr>
                    </a:p>
                    <a:p>
                      <a:endParaRPr lang="tr-TR" baseline="0" dirty="0" smtClean="0">
                        <a:latin typeface="Calibri"/>
                        <a:cs typeface="Calibri"/>
                      </a:endParaRPr>
                    </a:p>
                    <a:p>
                      <a:r>
                        <a:rPr lang="de-DE" i="0" dirty="0" smtClean="0">
                          <a:solidFill>
                            <a:srgbClr val="353330"/>
                          </a:solidFill>
                          <a:latin typeface="Calibri"/>
                          <a:cs typeface="Calibri"/>
                        </a:rPr>
                        <a:t>Das Recht der</a:t>
                      </a:r>
                      <a:r>
                        <a:rPr lang="de-DE" i="0" baseline="0" dirty="0" smtClean="0">
                          <a:solidFill>
                            <a:srgbClr val="353330"/>
                          </a:solidFill>
                          <a:latin typeface="Calibri"/>
                          <a:cs typeface="Calibri"/>
                        </a:rPr>
                        <a:t> Gesellschafter oder der Gesellschaft hinsichtlich der Anteile des Stammkapitals zu regeln, </a:t>
                      </a:r>
                      <a:r>
                        <a:rPr lang="de-DE" b="1" i="0" baseline="0" dirty="0" smtClean="0">
                          <a:solidFill>
                            <a:srgbClr val="353330"/>
                          </a:solidFill>
                          <a:latin typeface="Calibri"/>
                          <a:cs typeface="Calibri"/>
                        </a:rPr>
                        <a:t>Vorkaufsrechte auszuüben, Anteile wieder zu erwerben und zu kaufen.</a:t>
                      </a:r>
                      <a:endParaRPr lang="tr-TR" b="1" i="0" dirty="0" smtClean="0">
                        <a:solidFill>
                          <a:srgbClr val="353330"/>
                        </a:solidFill>
                        <a:latin typeface="Calibri"/>
                        <a:cs typeface="Calibri"/>
                      </a:endParaRPr>
                    </a:p>
                    <a:p>
                      <a:endParaRPr lang="tr-TR" b="1" dirty="0" smtClean="0">
                        <a:solidFill>
                          <a:srgbClr val="FF0000"/>
                        </a:solidFill>
                        <a:latin typeface="Calibri"/>
                        <a:cs typeface="Calibri"/>
                      </a:endParaRPr>
                    </a:p>
                    <a:p>
                      <a:r>
                        <a:rPr lang="de-DE" b="0" dirty="0" smtClean="0">
                          <a:solidFill>
                            <a:srgbClr val="353330"/>
                          </a:solidFill>
                          <a:latin typeface="Calibri"/>
                          <a:cs typeface="Calibri"/>
                        </a:rPr>
                        <a:t>Die Festlegung der Zusatzzahlungsverpflichtungen</a:t>
                      </a:r>
                      <a:r>
                        <a:rPr lang="de-DE" b="0" baseline="0" dirty="0" smtClean="0">
                          <a:solidFill>
                            <a:srgbClr val="353330"/>
                          </a:solidFill>
                          <a:latin typeface="Calibri"/>
                          <a:cs typeface="Calibri"/>
                        </a:rPr>
                        <a:t> in Art und Umfang.</a:t>
                      </a:r>
                      <a:endParaRPr lang="tr-TR" b="0" dirty="0" smtClean="0">
                        <a:solidFill>
                          <a:srgbClr val="353330"/>
                        </a:solidFill>
                        <a:latin typeface="Calibri"/>
                        <a:cs typeface="Calibri"/>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27</a:t>
            </a:fld>
            <a:endParaRPr lang="de-DE" dirty="0">
              <a:latin typeface="Calibri" pitchFamily="34" charset="0"/>
              <a:cs typeface="Calibri" pitchFamily="34" charset="0"/>
            </a:endParaRPr>
          </a:p>
        </p:txBody>
      </p:sp>
      <p:sp>
        <p:nvSpPr>
          <p:cNvPr id="6" name="5 İçerik Yer Tutucusu"/>
          <p:cNvSpPr>
            <a:spLocks noGrp="1"/>
          </p:cNvSpPr>
          <p:nvPr>
            <p:ph sz="half" idx="1"/>
          </p:nvPr>
        </p:nvSpPr>
        <p:spPr>
          <a:xfrm>
            <a:off x="251520" y="1196752"/>
            <a:ext cx="7200802" cy="4032448"/>
          </a:xfrm>
        </p:spPr>
        <p:txBody>
          <a:bodyPr/>
          <a:lstStyle/>
          <a:p>
            <a:pPr>
              <a:buNone/>
            </a:pPr>
            <a:endParaRPr lang="tr-TR" dirty="0" smtClean="0"/>
          </a:p>
          <a:p>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401876748"/>
              </p:ext>
            </p:extLst>
          </p:nvPr>
        </p:nvGraphicFramePr>
        <p:xfrm>
          <a:off x="251520" y="2060848"/>
          <a:ext cx="8712968" cy="4050665"/>
        </p:xfrm>
        <a:graphic>
          <a:graphicData uri="http://schemas.openxmlformats.org/drawingml/2006/table">
            <a:tbl>
              <a:tblPr firstRow="1" bandRow="1">
                <a:tableStyleId>{5C22544A-7EE6-4342-B048-85BDC9FD1C3A}</a:tableStyleId>
              </a:tblPr>
              <a:tblGrid>
                <a:gridCol w="2954833"/>
                <a:gridCol w="5758135"/>
              </a:tblGrid>
              <a:tr h="347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684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b="1" dirty="0" smtClean="0">
                          <a:solidFill>
                            <a:srgbClr val="353330"/>
                          </a:solidFill>
                          <a:latin typeface="Calibri"/>
                          <a:cs typeface="Calibri"/>
                        </a:rPr>
                        <a:t>Festsetzung der Nebenleistungsverpflichtungen </a:t>
                      </a:r>
                      <a:r>
                        <a:rPr lang="de-DE" b="0" dirty="0" smtClean="0">
                          <a:solidFill>
                            <a:srgbClr val="353330"/>
                          </a:solidFill>
                          <a:latin typeface="Calibri"/>
                          <a:cs typeface="Calibri"/>
                        </a:rPr>
                        <a:t>nach Art und Umfang.</a:t>
                      </a:r>
                      <a:endParaRPr lang="tr-TR" b="0" dirty="0" smtClean="0">
                        <a:solidFill>
                          <a:srgbClr val="353330"/>
                        </a:solidFill>
                        <a:latin typeface="Calibri"/>
                        <a:cs typeface="Calibri"/>
                      </a:endParaRPr>
                    </a:p>
                    <a:p>
                      <a:pPr>
                        <a:buNone/>
                      </a:pPr>
                      <a:endParaRPr lang="tr-TR" dirty="0" smtClean="0">
                        <a:solidFill>
                          <a:srgbClr val="FF0000"/>
                        </a:solidFill>
                        <a:latin typeface="Calibri"/>
                        <a:cs typeface="Calibri"/>
                      </a:endParaRPr>
                    </a:p>
                    <a:p>
                      <a:r>
                        <a:rPr lang="de-DE" dirty="0" smtClean="0">
                          <a:solidFill>
                            <a:srgbClr val="353330"/>
                          </a:solidFill>
                          <a:latin typeface="Calibri"/>
                          <a:cs typeface="Calibri"/>
                        </a:rPr>
                        <a:t>Das Vetorecht</a:t>
                      </a:r>
                      <a:r>
                        <a:rPr lang="de-DE" baseline="0" dirty="0" smtClean="0">
                          <a:solidFill>
                            <a:srgbClr val="353330"/>
                          </a:solidFill>
                          <a:latin typeface="Calibri"/>
                          <a:cs typeface="Calibri"/>
                        </a:rPr>
                        <a:t> b</a:t>
                      </a:r>
                      <a:r>
                        <a:rPr lang="de-DE" dirty="0" smtClean="0">
                          <a:solidFill>
                            <a:srgbClr val="353330"/>
                          </a:solidFill>
                          <a:latin typeface="Calibri"/>
                          <a:cs typeface="Calibri"/>
                        </a:rPr>
                        <a:t>estimmter</a:t>
                      </a:r>
                      <a:r>
                        <a:rPr lang="de-DE" baseline="0" dirty="0" smtClean="0">
                          <a:solidFill>
                            <a:srgbClr val="353330"/>
                          </a:solidFill>
                          <a:latin typeface="Calibri"/>
                          <a:cs typeface="Calibri"/>
                        </a:rPr>
                        <a:t> oder bestimmbarer Gesellschafter oder das Recht trotz Stimmengleichheit - beispielsweise aufgrund einer durch die Gesellschaftsversammlung durchgeführten Abstimmung - eine </a:t>
                      </a:r>
                      <a:r>
                        <a:rPr lang="de-DE" b="1" baseline="0" dirty="0" smtClean="0">
                          <a:solidFill>
                            <a:srgbClr val="353330"/>
                          </a:solidFill>
                          <a:latin typeface="Calibri"/>
                          <a:cs typeface="Calibri"/>
                        </a:rPr>
                        <a:t>stärkeres Wahlrecht zu gewähren.</a:t>
                      </a:r>
                      <a:endParaRPr lang="tr-TR" b="1" dirty="0" smtClean="0">
                        <a:solidFill>
                          <a:srgbClr val="353330"/>
                        </a:solidFill>
                        <a:latin typeface="Calibri"/>
                        <a:cs typeface="Calibri"/>
                      </a:endParaRPr>
                    </a:p>
                    <a:p>
                      <a:endParaRPr lang="tr-TR" dirty="0" smtClean="0">
                        <a:solidFill>
                          <a:srgbClr val="FF0000"/>
                        </a:solidFill>
                        <a:latin typeface="Calibri"/>
                        <a:cs typeface="Calibri"/>
                      </a:endParaRPr>
                    </a:p>
                    <a:p>
                      <a:r>
                        <a:rPr lang="de-DE" b="1" dirty="0" smtClean="0">
                          <a:solidFill>
                            <a:srgbClr val="353330"/>
                          </a:solidFill>
                          <a:latin typeface="Calibri"/>
                          <a:cs typeface="Calibri"/>
                        </a:rPr>
                        <a:t>Die anzuwendenden vertraglichen Strafregelungen </a:t>
                      </a:r>
                      <a:r>
                        <a:rPr lang="de-DE" dirty="0" smtClean="0">
                          <a:solidFill>
                            <a:srgbClr val="353330"/>
                          </a:solidFill>
                          <a:latin typeface="Calibri"/>
                          <a:cs typeface="Calibri"/>
                        </a:rPr>
                        <a:t>bei Nichterfüllung oder nicht fristgerechter Erfüllung der nach Gesetz oder nach Satzung</a:t>
                      </a:r>
                      <a:r>
                        <a:rPr lang="de-DE" baseline="0" dirty="0" smtClean="0">
                          <a:solidFill>
                            <a:srgbClr val="353330"/>
                          </a:solidFill>
                          <a:latin typeface="Calibri"/>
                          <a:cs typeface="Calibri"/>
                        </a:rPr>
                        <a:t> bestimmten Verpflichtungen.</a:t>
                      </a:r>
                      <a:endParaRPr lang="tr-TR" dirty="0" smtClean="0">
                        <a:solidFill>
                          <a:srgbClr val="353330"/>
                        </a:solidFill>
                        <a:latin typeface="Calibri"/>
                        <a:cs typeface="Calibri"/>
                      </a:endParaRPr>
                    </a:p>
                    <a:p>
                      <a:endParaRPr lang="tr-TR" dirty="0"/>
                    </a:p>
                  </a:txBody>
                  <a:tcPr/>
                </a:tc>
              </a:tr>
            </a:tbl>
          </a:graphicData>
        </a:graphic>
      </p:graphicFrame>
      <p:sp>
        <p:nvSpPr>
          <p:cNvPr id="8" name="4 Başlık"/>
          <p:cNvSpPr>
            <a:spLocks noGrp="1"/>
          </p:cNvSpPr>
          <p:nvPr>
            <p:ph type="title"/>
          </p:nvPr>
        </p:nvSpPr>
        <p:spPr>
          <a:xfrm>
            <a:off x="251518" y="1268760"/>
            <a:ext cx="8424938" cy="432048"/>
          </a:xfrm>
        </p:spPr>
        <p:txBody>
          <a:bodyPr/>
          <a:lstStyle/>
          <a:p>
            <a:r>
              <a:rPr lang="tr-TR" b="1" dirty="0">
                <a:latin typeface="Calibri" pitchFamily="34" charset="0"/>
                <a:cs typeface="Calibri" pitchFamily="34" charset="0"/>
              </a:rPr>
              <a:t>Im Gesellsch</a:t>
            </a:r>
            <a:r>
              <a:rPr lang="de-DE" b="1" dirty="0" err="1" smtClean="0">
                <a:latin typeface="Calibri" pitchFamily="34" charset="0"/>
                <a:cs typeface="Calibri" pitchFamily="34" charset="0"/>
              </a:rPr>
              <a:t>af</a:t>
            </a:r>
            <a:r>
              <a:rPr lang="tr-TR" b="1" dirty="0" smtClean="0">
                <a:latin typeface="Calibri" pitchFamily="34" charset="0"/>
                <a:cs typeface="Calibri" pitchFamily="34" charset="0"/>
              </a:rPr>
              <a:t>tsvertrag </a:t>
            </a:r>
            <a:r>
              <a:rPr lang="tr-TR" b="1" dirty="0">
                <a:latin typeface="Calibri" pitchFamily="34" charset="0"/>
                <a:cs typeface="Calibri" pitchFamily="34" charset="0"/>
              </a:rPr>
              <a:t>zu kodifizierende zwingende Regelungen </a:t>
            </a:r>
            <a:r>
              <a:rPr lang="tr-TR" b="1" dirty="0" smtClean="0">
                <a:latin typeface="Calibri" pitchFamily="34" charset="0"/>
                <a:cs typeface="Calibri" pitchFamily="34" charset="0"/>
              </a:rPr>
              <a:t>-</a:t>
            </a:r>
            <a:r>
              <a:rPr lang="de-DE" b="1" dirty="0" smtClean="0">
                <a:latin typeface="Calibri" pitchFamily="34" charset="0"/>
                <a:cs typeface="Calibri" pitchFamily="34" charset="0"/>
              </a:rPr>
              <a:t> 2</a:t>
            </a:r>
            <a:endParaRPr lang="tr-T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28</a:t>
            </a:fld>
            <a:endParaRPr lang="de-DE" dirty="0">
              <a:latin typeface="Calibri" pitchFamily="34" charset="0"/>
              <a:cs typeface="Calibri" pitchFamily="34" charset="0"/>
            </a:endParaRPr>
          </a:p>
        </p:txBody>
      </p:sp>
      <p:sp>
        <p:nvSpPr>
          <p:cNvPr id="6" name="5 İçerik Yer Tutucusu"/>
          <p:cNvSpPr>
            <a:spLocks noGrp="1"/>
          </p:cNvSpPr>
          <p:nvPr>
            <p:ph sz="half" idx="1"/>
          </p:nvPr>
        </p:nvSpPr>
        <p:spPr>
          <a:xfrm>
            <a:off x="251520" y="1484784"/>
            <a:ext cx="7200802" cy="4032448"/>
          </a:xfrm>
        </p:spPr>
        <p:txBody>
          <a:bodyPr/>
          <a:lstStyle/>
          <a:p>
            <a:endParaRPr lang="tr-TR" dirty="0" smtClean="0"/>
          </a:p>
          <a:p>
            <a:pPr>
              <a:buNone/>
            </a:pPr>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538042295"/>
              </p:ext>
            </p:extLst>
          </p:nvPr>
        </p:nvGraphicFramePr>
        <p:xfrm>
          <a:off x="467544" y="2132856"/>
          <a:ext cx="8208912" cy="4028440"/>
        </p:xfrm>
        <a:graphic>
          <a:graphicData uri="http://schemas.openxmlformats.org/drawingml/2006/table">
            <a:tbl>
              <a:tblPr firstRow="1" bandRow="1">
                <a:tableStyleId>{5C22544A-7EE6-4342-B048-85BDC9FD1C3A}</a:tableStyleId>
              </a:tblPr>
              <a:tblGrid>
                <a:gridCol w="2736304"/>
                <a:gridCol w="5472608"/>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353330"/>
                          </a:solidFill>
                          <a:latin typeface="Calibri"/>
                          <a:cs typeface="Calibri"/>
                        </a:rPr>
                        <a:t>Von den gesetzlichen Vorschriften abweichende Regelungen</a:t>
                      </a:r>
                      <a:r>
                        <a:rPr lang="de-DE" baseline="0" dirty="0" smtClean="0">
                          <a:solidFill>
                            <a:srgbClr val="353330"/>
                          </a:solidFill>
                          <a:latin typeface="Calibri"/>
                          <a:cs typeface="Calibri"/>
                        </a:rPr>
                        <a:t> zu </a:t>
                      </a:r>
                      <a:r>
                        <a:rPr lang="de-DE" b="1" dirty="0" smtClean="0">
                          <a:solidFill>
                            <a:srgbClr val="353330"/>
                          </a:solidFill>
                          <a:latin typeface="Calibri"/>
                          <a:cs typeface="Calibri"/>
                        </a:rPr>
                        <a:t>Wettbewerbsverboten.</a:t>
                      </a:r>
                    </a:p>
                    <a:p>
                      <a:endParaRPr lang="tr-TR" dirty="0" smtClean="0">
                        <a:solidFill>
                          <a:srgbClr val="FF0000"/>
                        </a:solidFill>
                        <a:latin typeface="Calibri"/>
                        <a:cs typeface="Calibri"/>
                      </a:endParaRPr>
                    </a:p>
                    <a:p>
                      <a:r>
                        <a:rPr lang="de-DE" dirty="0" smtClean="0">
                          <a:solidFill>
                            <a:srgbClr val="353330"/>
                          </a:solidFill>
                          <a:latin typeface="Calibri"/>
                          <a:cs typeface="Calibri"/>
                        </a:rPr>
                        <a:t>Von den gesetzlichen Vorschriften abweichende Regelungen zur Beschlussfassung, zum </a:t>
                      </a:r>
                      <a:r>
                        <a:rPr lang="de-DE" baseline="0" dirty="0" smtClean="0">
                          <a:solidFill>
                            <a:srgbClr val="353330"/>
                          </a:solidFill>
                          <a:latin typeface="Calibri"/>
                          <a:cs typeface="Calibri"/>
                        </a:rPr>
                        <a:t>Wahlrecht und der </a:t>
                      </a:r>
                      <a:r>
                        <a:rPr lang="de-DE" b="1" baseline="0" dirty="0" smtClean="0">
                          <a:solidFill>
                            <a:srgbClr val="353330"/>
                          </a:solidFill>
                          <a:latin typeface="Calibri"/>
                          <a:cs typeface="Calibri"/>
                        </a:rPr>
                        <a:t>Stimmenauswertung</a:t>
                      </a:r>
                      <a:r>
                        <a:rPr lang="de-DE" baseline="0" dirty="0" smtClean="0">
                          <a:solidFill>
                            <a:srgbClr val="353330"/>
                          </a:solidFill>
                          <a:latin typeface="Calibri"/>
                          <a:cs typeface="Calibri"/>
                        </a:rPr>
                        <a:t>.</a:t>
                      </a:r>
                      <a:endParaRPr lang="tr-TR" dirty="0" smtClean="0">
                        <a:solidFill>
                          <a:srgbClr val="353330"/>
                        </a:solidFill>
                        <a:latin typeface="Calibri"/>
                        <a:cs typeface="Calibri"/>
                      </a:endParaRPr>
                    </a:p>
                    <a:p>
                      <a:pPr>
                        <a:buNone/>
                      </a:pPr>
                      <a:endParaRPr lang="tr-TR" dirty="0" smtClean="0">
                        <a:solidFill>
                          <a:srgbClr val="FF0000"/>
                        </a:solidFill>
                        <a:latin typeface="Calibri"/>
                        <a:cs typeface="Calibri"/>
                      </a:endParaRPr>
                    </a:p>
                    <a:p>
                      <a:r>
                        <a:rPr lang="de-DE" b="1" dirty="0" smtClean="0">
                          <a:solidFill>
                            <a:srgbClr val="353330"/>
                          </a:solidFill>
                          <a:latin typeface="Calibri"/>
                          <a:cs typeface="Calibri"/>
                        </a:rPr>
                        <a:t>Die Übertragung</a:t>
                      </a:r>
                      <a:r>
                        <a:rPr lang="de-DE" b="1" baseline="0" dirty="0" smtClean="0">
                          <a:solidFill>
                            <a:srgbClr val="353330"/>
                          </a:solidFill>
                          <a:latin typeface="Calibri"/>
                          <a:cs typeface="Calibri"/>
                        </a:rPr>
                        <a:t> der Vertretungsbefugnis der Gesellschaft auf Dritte.</a:t>
                      </a:r>
                      <a:endParaRPr lang="tr-TR" b="1" dirty="0" smtClean="0">
                        <a:solidFill>
                          <a:srgbClr val="353330"/>
                        </a:solidFill>
                        <a:latin typeface="Calibri"/>
                        <a:cs typeface="Calibri"/>
                      </a:endParaRPr>
                    </a:p>
                    <a:p>
                      <a:endParaRPr lang="tr-TR" dirty="0" smtClean="0">
                        <a:solidFill>
                          <a:srgbClr val="FF0000"/>
                        </a:solidFill>
                        <a:latin typeface="Calibri"/>
                        <a:cs typeface="Calibri"/>
                      </a:endParaRPr>
                    </a:p>
                    <a:p>
                      <a:r>
                        <a:rPr lang="de-DE" b="1" dirty="0" smtClean="0">
                          <a:solidFill>
                            <a:srgbClr val="353330"/>
                          </a:solidFill>
                          <a:latin typeface="Calibri"/>
                          <a:cs typeface="Calibri"/>
                        </a:rPr>
                        <a:t>Weiterhin ist</a:t>
                      </a:r>
                      <a:r>
                        <a:rPr lang="de-DE" b="1" baseline="0" dirty="0" smtClean="0">
                          <a:solidFill>
                            <a:srgbClr val="353330"/>
                          </a:solidFill>
                          <a:latin typeface="Calibri"/>
                          <a:cs typeface="Calibri"/>
                        </a:rPr>
                        <a:t> e</a:t>
                      </a:r>
                      <a:r>
                        <a:rPr lang="de-DE" b="1" dirty="0" smtClean="0">
                          <a:solidFill>
                            <a:srgbClr val="353330"/>
                          </a:solidFill>
                          <a:latin typeface="Calibri"/>
                          <a:cs typeface="Calibri"/>
                        </a:rPr>
                        <a:t>ine Vielzahl von ähnlichen Bestimmungen kodifiziert.</a:t>
                      </a:r>
                      <a:endParaRPr lang="tr-TR" b="1" dirty="0" smtClean="0">
                        <a:solidFill>
                          <a:srgbClr val="353330"/>
                        </a:solidFill>
                        <a:latin typeface="Calibri"/>
                        <a:cs typeface="Calibri"/>
                      </a:endParaRPr>
                    </a:p>
                    <a:p>
                      <a:endParaRPr lang="tr-TR" dirty="0"/>
                    </a:p>
                  </a:txBody>
                  <a:tcPr/>
                </a:tc>
              </a:tr>
            </a:tbl>
          </a:graphicData>
        </a:graphic>
      </p:graphicFrame>
      <p:sp>
        <p:nvSpPr>
          <p:cNvPr id="8" name="4 Başlık"/>
          <p:cNvSpPr>
            <a:spLocks noGrp="1"/>
          </p:cNvSpPr>
          <p:nvPr>
            <p:ph type="title"/>
          </p:nvPr>
        </p:nvSpPr>
        <p:spPr>
          <a:xfrm>
            <a:off x="251518" y="1268760"/>
            <a:ext cx="8424938" cy="432048"/>
          </a:xfrm>
        </p:spPr>
        <p:txBody>
          <a:bodyPr/>
          <a:lstStyle/>
          <a:p>
            <a:r>
              <a:rPr lang="tr-TR" b="1" dirty="0">
                <a:latin typeface="Calibri" pitchFamily="34" charset="0"/>
                <a:cs typeface="Calibri" pitchFamily="34" charset="0"/>
              </a:rPr>
              <a:t>Im Gesellsch</a:t>
            </a:r>
            <a:r>
              <a:rPr lang="de-DE" b="1" dirty="0" err="1" smtClean="0">
                <a:latin typeface="Calibri" pitchFamily="34" charset="0"/>
                <a:cs typeface="Calibri" pitchFamily="34" charset="0"/>
              </a:rPr>
              <a:t>af</a:t>
            </a:r>
            <a:r>
              <a:rPr lang="tr-TR" b="1" dirty="0" smtClean="0">
                <a:latin typeface="Calibri" pitchFamily="34" charset="0"/>
                <a:cs typeface="Calibri" pitchFamily="34" charset="0"/>
              </a:rPr>
              <a:t>tsvertrag </a:t>
            </a:r>
            <a:r>
              <a:rPr lang="tr-TR" b="1" dirty="0">
                <a:latin typeface="Calibri" pitchFamily="34" charset="0"/>
                <a:cs typeface="Calibri" pitchFamily="34" charset="0"/>
              </a:rPr>
              <a:t>zu kodifizierende zwingende Regelungen </a:t>
            </a:r>
            <a:r>
              <a:rPr lang="tr-TR" b="1" dirty="0" smtClean="0">
                <a:latin typeface="Calibri" pitchFamily="34" charset="0"/>
                <a:cs typeface="Calibri" pitchFamily="34" charset="0"/>
              </a:rPr>
              <a:t>-</a:t>
            </a:r>
            <a:r>
              <a:rPr lang="de-DE" b="1" dirty="0" smtClean="0">
                <a:latin typeface="Calibri" pitchFamily="34" charset="0"/>
                <a:cs typeface="Calibri" pitchFamily="34" charset="0"/>
              </a:rPr>
              <a:t> 3</a:t>
            </a:r>
            <a:endParaRPr lang="tr-T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29</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Informations- und Untersuchungsrecht</a:t>
            </a:r>
            <a:br>
              <a:rPr lang="de-DE" b="1" dirty="0" smtClean="0">
                <a:latin typeface="Calibri" pitchFamily="34" charset="0"/>
                <a:cs typeface="Calibri" pitchFamily="34" charset="0"/>
              </a:rPr>
            </a:br>
            <a:endParaRPr lang="tr-TR" b="1" dirty="0">
              <a:latin typeface="Calibri" pitchFamily="34" charset="0"/>
              <a:cs typeface="Calibri" pitchFamily="34" charset="0"/>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2686982935"/>
              </p:ext>
            </p:extLst>
          </p:nvPr>
        </p:nvGraphicFramePr>
        <p:xfrm>
          <a:off x="250822" y="1989138"/>
          <a:ext cx="8425633" cy="4032150"/>
        </p:xfrm>
        <a:graphic>
          <a:graphicData uri="http://schemas.openxmlformats.org/drawingml/2006/table">
            <a:tbl>
              <a:tblPr firstRow="1" bandRow="1">
                <a:tableStyleId>{5C22544A-7EE6-4342-B048-85BDC9FD1C3A}</a:tableStyleId>
              </a:tblPr>
              <a:tblGrid>
                <a:gridCol w="2908435"/>
                <a:gridCol w="5517198"/>
              </a:tblGrid>
              <a:tr h="37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660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b="1" dirty="0" smtClean="0">
                          <a:solidFill>
                            <a:srgbClr val="353330"/>
                          </a:solidFill>
                          <a:latin typeface="Calibri"/>
                          <a:cs typeface="Calibri"/>
                        </a:rPr>
                        <a:t>Art.</a:t>
                      </a:r>
                      <a:r>
                        <a:rPr lang="tr-TR" b="1" dirty="0" smtClean="0">
                          <a:solidFill>
                            <a:srgbClr val="353330"/>
                          </a:solidFill>
                          <a:latin typeface="Calibri"/>
                          <a:cs typeface="Calibri"/>
                        </a:rPr>
                        <a:t> 614: </a:t>
                      </a:r>
                      <a:r>
                        <a:rPr lang="de-DE" dirty="0" smtClean="0">
                          <a:solidFill>
                            <a:srgbClr val="353330"/>
                          </a:solidFill>
                          <a:latin typeface="Calibri"/>
                          <a:cs typeface="Calibri"/>
                        </a:rPr>
                        <a:t>Jeder Gesellschafter hat das Recht gegenüber</a:t>
                      </a:r>
                      <a:r>
                        <a:rPr lang="de-DE" baseline="0" dirty="0" smtClean="0">
                          <a:solidFill>
                            <a:srgbClr val="353330"/>
                          </a:solidFill>
                          <a:latin typeface="Calibri"/>
                          <a:cs typeface="Calibri"/>
                        </a:rPr>
                        <a:t> der </a:t>
                      </a:r>
                      <a:r>
                        <a:rPr lang="de-DE" dirty="0" smtClean="0">
                          <a:solidFill>
                            <a:srgbClr val="353330"/>
                          </a:solidFill>
                          <a:latin typeface="Calibri"/>
                          <a:cs typeface="Calibri"/>
                        </a:rPr>
                        <a:t>Geschäftsführung,</a:t>
                      </a:r>
                      <a:r>
                        <a:rPr lang="de-DE" baseline="0" dirty="0" smtClean="0">
                          <a:solidFill>
                            <a:srgbClr val="353330"/>
                          </a:solidFill>
                          <a:latin typeface="Calibri"/>
                          <a:cs typeface="Calibri"/>
                        </a:rPr>
                        <a:t> über alle Geschäfte und Rechnungen informiert zu werden und Untersuchungen hinsichtlich einzelner Angelegenheiten anzustellen.</a:t>
                      </a:r>
                      <a:endParaRPr lang="tr-TR" dirty="0" smtClean="0">
                        <a:solidFill>
                          <a:srgbClr val="353330"/>
                        </a:solidFill>
                        <a:latin typeface="Calibri"/>
                        <a:cs typeface="Calibri"/>
                      </a:endParaRPr>
                    </a:p>
                    <a:p>
                      <a:endParaRPr lang="tr-TR" dirty="0" smtClean="0">
                        <a:solidFill>
                          <a:srgbClr val="FF0000"/>
                        </a:solidFill>
                        <a:latin typeface="Calibri"/>
                        <a:cs typeface="Calibri"/>
                      </a:endParaRPr>
                    </a:p>
                    <a:p>
                      <a:r>
                        <a:rPr lang="de-DE" dirty="0" smtClean="0">
                          <a:solidFill>
                            <a:srgbClr val="353330"/>
                          </a:solidFill>
                          <a:latin typeface="Calibri"/>
                          <a:cs typeface="Calibri"/>
                        </a:rPr>
                        <a:t>Besteht die Gefahr,</a:t>
                      </a:r>
                      <a:r>
                        <a:rPr lang="de-DE" baseline="0" dirty="0" smtClean="0">
                          <a:solidFill>
                            <a:srgbClr val="353330"/>
                          </a:solidFill>
                          <a:latin typeface="Calibri"/>
                          <a:cs typeface="Calibri"/>
                        </a:rPr>
                        <a:t> dass die Gesellschafter die errungenen Informationen </a:t>
                      </a:r>
                      <a:r>
                        <a:rPr lang="de-DE" b="1" baseline="0" dirty="0" smtClean="0">
                          <a:solidFill>
                            <a:srgbClr val="353330"/>
                          </a:solidFill>
                          <a:latin typeface="Calibri"/>
                          <a:cs typeface="Calibri"/>
                        </a:rPr>
                        <a:t>zum Nachteil der Gesellschaft verwenden werden</a:t>
                      </a:r>
                      <a:r>
                        <a:rPr lang="de-DE" baseline="0" dirty="0" smtClean="0">
                          <a:solidFill>
                            <a:srgbClr val="353330"/>
                          </a:solidFill>
                          <a:latin typeface="Calibri"/>
                          <a:cs typeface="Calibri"/>
                        </a:rPr>
                        <a:t>, kann die Geschäftsführung </a:t>
                      </a:r>
                      <a:r>
                        <a:rPr kumimoji="0" lang="de-DE" sz="1800" b="0" i="0" u="none" strike="noStrike" kern="1200" cap="none" spc="0" normalizeH="0" baseline="0" noProof="0" dirty="0" smtClean="0">
                          <a:ln>
                            <a:noFill/>
                          </a:ln>
                          <a:solidFill>
                            <a:srgbClr val="353330"/>
                          </a:solidFill>
                          <a:effectLst/>
                          <a:uLnTx/>
                          <a:uFillTx/>
                          <a:latin typeface="Calibri"/>
                          <a:ea typeface="+mn-ea"/>
                          <a:cs typeface="Calibri"/>
                        </a:rPr>
                        <a:t>die Informations- und Untersuchungsrechte </a:t>
                      </a:r>
                      <a:r>
                        <a:rPr lang="de-DE" baseline="0" dirty="0" smtClean="0">
                          <a:solidFill>
                            <a:srgbClr val="353330"/>
                          </a:solidFill>
                          <a:latin typeface="Calibri"/>
                          <a:cs typeface="Calibri"/>
                        </a:rPr>
                        <a:t>in erforderlichem Umfang einschränken. In dieser Angelegenheit entscheidet die Geschäftsführung auf Antrag des Gesellschafters.</a:t>
                      </a:r>
                      <a:endParaRPr lang="tr-TR" dirty="0">
                        <a:solidFill>
                          <a:srgbClr val="353330"/>
                        </a:solidFill>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1DCFE70-CD6A-4FA6-9B39-594BCCEA45D4}"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5" name="Fußzeilenplatzhalter 4"/>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6" name="Foliennummernplatzhalter 5"/>
          <p:cNvSpPr>
            <a:spLocks noGrp="1"/>
          </p:cNvSpPr>
          <p:nvPr>
            <p:ph type="sldNum" sz="quarter" idx="12"/>
          </p:nvPr>
        </p:nvSpPr>
        <p:spPr/>
        <p:txBody>
          <a:bodyPr/>
          <a:lstStyle/>
          <a:p>
            <a:fld id="{BEE2948E-B6F3-4081-9C2A-A2641D91FEA7}" type="slidenum">
              <a:rPr lang="de-DE" smtClean="0"/>
              <a:pPr/>
              <a:t>3</a:t>
            </a:fld>
            <a:endParaRPr lang="de-DE"/>
          </a:p>
        </p:txBody>
      </p:sp>
      <p:grpSp>
        <p:nvGrpSpPr>
          <p:cNvPr id="21" name="Gruppieren 20"/>
          <p:cNvGrpSpPr/>
          <p:nvPr/>
        </p:nvGrpSpPr>
        <p:grpSpPr>
          <a:xfrm>
            <a:off x="1000100" y="2071678"/>
            <a:ext cx="785818" cy="2357454"/>
            <a:chOff x="1000100" y="2071678"/>
            <a:chExt cx="785818" cy="2357454"/>
          </a:xfrm>
        </p:grpSpPr>
        <p:sp>
          <p:nvSpPr>
            <p:cNvPr id="9" name="Rechteck 8"/>
            <p:cNvSpPr/>
            <p:nvPr/>
          </p:nvSpPr>
          <p:spPr>
            <a:xfrm>
              <a:off x="1000100" y="2143116"/>
              <a:ext cx="785818" cy="714380"/>
            </a:xfrm>
            <a:prstGeom prst="rect">
              <a:avLst/>
            </a:prstGeom>
            <a:solidFill>
              <a:srgbClr val="353330">
                <a:alpha val="8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000100" y="2928934"/>
              <a:ext cx="785818" cy="714380"/>
            </a:xfrm>
            <a:prstGeom prst="rect">
              <a:avLst/>
            </a:prstGeom>
            <a:solidFill>
              <a:srgbClr val="353330">
                <a:alpha val="9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000100" y="3714752"/>
              <a:ext cx="78581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1142976" y="2071678"/>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1</a:t>
              </a:r>
              <a:endParaRPr lang="de-DE" sz="4400" dirty="0">
                <a:solidFill>
                  <a:srgbClr val="FAF4E7"/>
                </a:solidFill>
                <a:latin typeface="TurkishHlv" pitchFamily="34" charset="0"/>
              </a:endParaRPr>
            </a:p>
          </p:txBody>
        </p:sp>
        <p:sp>
          <p:nvSpPr>
            <p:cNvPr id="18" name="Textfeld 17"/>
            <p:cNvSpPr txBox="1"/>
            <p:nvPr/>
          </p:nvSpPr>
          <p:spPr>
            <a:xfrm>
              <a:off x="1142976" y="2873873"/>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2</a:t>
              </a:r>
              <a:endParaRPr lang="de-DE" sz="4400" dirty="0">
                <a:solidFill>
                  <a:srgbClr val="FAF4E7"/>
                </a:solidFill>
                <a:latin typeface="TurkishHlv" pitchFamily="34" charset="0"/>
              </a:endParaRPr>
            </a:p>
          </p:txBody>
        </p:sp>
        <p:sp>
          <p:nvSpPr>
            <p:cNvPr id="19" name="Textfeld 18"/>
            <p:cNvSpPr txBox="1"/>
            <p:nvPr/>
          </p:nvSpPr>
          <p:spPr>
            <a:xfrm>
              <a:off x="1142976" y="3659691"/>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3</a:t>
              </a:r>
              <a:endParaRPr lang="de-DE" sz="4400" dirty="0">
                <a:solidFill>
                  <a:srgbClr val="FAF4E7"/>
                </a:solidFill>
                <a:latin typeface="TurkishHlv" pitchFamily="34" charset="0"/>
              </a:endParaRPr>
            </a:p>
          </p:txBody>
        </p:sp>
      </p:grpSp>
      <p:grpSp>
        <p:nvGrpSpPr>
          <p:cNvPr id="27" name="Gruppieren 26"/>
          <p:cNvGrpSpPr/>
          <p:nvPr/>
        </p:nvGrpSpPr>
        <p:grpSpPr>
          <a:xfrm>
            <a:off x="1857356" y="2143116"/>
            <a:ext cx="5786478" cy="2286016"/>
            <a:chOff x="1857356" y="2143116"/>
            <a:chExt cx="5786478" cy="2286016"/>
          </a:xfrm>
        </p:grpSpPr>
        <p:sp>
          <p:nvSpPr>
            <p:cNvPr id="7" name="Rechteck 6"/>
            <p:cNvSpPr/>
            <p:nvPr/>
          </p:nvSpPr>
          <p:spPr>
            <a:xfrm>
              <a:off x="1857356" y="2143116"/>
              <a:ext cx="578647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1857356" y="2928934"/>
              <a:ext cx="578647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857356" y="3714752"/>
              <a:ext cx="578647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1857356" y="2201283"/>
              <a:ext cx="5715040" cy="1077218"/>
            </a:xfrm>
            <a:prstGeom prst="rect">
              <a:avLst/>
            </a:prstGeom>
            <a:noFill/>
          </p:spPr>
          <p:txBody>
            <a:bodyPr wrap="square" rtlCol="0">
              <a:spAutoFit/>
            </a:bodyPr>
            <a:lstStyle/>
            <a:p>
              <a:r>
                <a:rPr lang="de-DE" sz="3200" b="1" dirty="0" smtClean="0">
                  <a:solidFill>
                    <a:srgbClr val="7E161A"/>
                  </a:solidFill>
                  <a:latin typeface="Calibri" pitchFamily="34" charset="0"/>
                  <a:cs typeface="Calibri" pitchFamily="34" charset="0"/>
                </a:rPr>
                <a:t>Allgemeines</a:t>
              </a:r>
              <a:endParaRPr lang="tr-TR" sz="3200" b="1" dirty="0" smtClean="0">
                <a:solidFill>
                  <a:srgbClr val="7E161A"/>
                </a:solidFill>
                <a:latin typeface="Calibri" pitchFamily="34" charset="0"/>
                <a:cs typeface="Calibri" pitchFamily="34" charset="0"/>
              </a:endParaRPr>
            </a:p>
            <a:p>
              <a:endParaRPr lang="de-DE" sz="3200" dirty="0">
                <a:latin typeface="TurkishHlv" pitchFamily="34" charset="0"/>
              </a:endParaRPr>
            </a:p>
          </p:txBody>
        </p:sp>
        <p:sp>
          <p:nvSpPr>
            <p:cNvPr id="24" name="Textfeld 23"/>
            <p:cNvSpPr txBox="1"/>
            <p:nvPr/>
          </p:nvSpPr>
          <p:spPr>
            <a:xfrm>
              <a:off x="1857356" y="3000372"/>
              <a:ext cx="5715040" cy="584775"/>
            </a:xfrm>
            <a:prstGeom prst="rect">
              <a:avLst/>
            </a:prstGeom>
            <a:noFill/>
          </p:spPr>
          <p:txBody>
            <a:bodyPr wrap="square" rtlCol="0">
              <a:spAutoFit/>
            </a:bodyPr>
            <a:lstStyle/>
            <a:p>
              <a:r>
                <a:rPr lang="de-DE" sz="3200" b="1" dirty="0" smtClean="0">
                  <a:solidFill>
                    <a:srgbClr val="7E161A"/>
                  </a:solidFill>
                  <a:latin typeface="Calibri" pitchFamily="34" charset="0"/>
                  <a:cs typeface="Calibri" pitchFamily="34" charset="0"/>
                </a:rPr>
                <a:t>A. </a:t>
              </a:r>
              <a:r>
                <a:rPr lang="tr-TR" sz="3200" b="1" dirty="0" smtClean="0">
                  <a:solidFill>
                    <a:srgbClr val="7E161A"/>
                  </a:solidFill>
                  <a:latin typeface="Calibri" pitchFamily="34" charset="0"/>
                  <a:cs typeface="Calibri" pitchFamily="34" charset="0"/>
                </a:rPr>
                <a:t>Ş. (</a:t>
              </a:r>
              <a:r>
                <a:rPr lang="de-DE" sz="3200" b="1" dirty="0" smtClean="0">
                  <a:solidFill>
                    <a:srgbClr val="7E161A"/>
                  </a:solidFill>
                  <a:latin typeface="Calibri" pitchFamily="34" charset="0"/>
                  <a:cs typeface="Calibri" pitchFamily="34" charset="0"/>
                </a:rPr>
                <a:t>AG nach türkischem Recht)</a:t>
              </a:r>
              <a:endParaRPr lang="de-DE" sz="3200" b="1" dirty="0">
                <a:solidFill>
                  <a:srgbClr val="7E161A"/>
                </a:solidFill>
                <a:latin typeface="Calibri" pitchFamily="34" charset="0"/>
                <a:cs typeface="Calibri" pitchFamily="34" charset="0"/>
              </a:endParaRPr>
            </a:p>
          </p:txBody>
        </p:sp>
        <p:sp>
          <p:nvSpPr>
            <p:cNvPr id="25" name="Textfeld 24"/>
            <p:cNvSpPr txBox="1"/>
            <p:nvPr/>
          </p:nvSpPr>
          <p:spPr>
            <a:xfrm>
              <a:off x="1881296" y="3768690"/>
              <a:ext cx="5715040" cy="584775"/>
            </a:xfrm>
            <a:prstGeom prst="rect">
              <a:avLst/>
            </a:prstGeom>
            <a:noFill/>
          </p:spPr>
          <p:txBody>
            <a:bodyPr wrap="square" rtlCol="0">
              <a:spAutoFit/>
            </a:bodyPr>
            <a:lstStyle/>
            <a:p>
              <a:r>
                <a:rPr lang="de-DE" sz="3200" b="1" dirty="0" smtClean="0">
                  <a:solidFill>
                    <a:srgbClr val="7E161A"/>
                  </a:solidFill>
                  <a:latin typeface="Calibri" pitchFamily="34" charset="0"/>
                  <a:cs typeface="Calibri" pitchFamily="34" charset="0"/>
                </a:rPr>
                <a:t>Ltd. </a:t>
              </a:r>
              <a:r>
                <a:rPr lang="tr-TR" sz="3200" b="1" dirty="0" smtClean="0">
                  <a:solidFill>
                    <a:srgbClr val="7E161A"/>
                  </a:solidFill>
                  <a:latin typeface="Calibri" pitchFamily="34" charset="0"/>
                  <a:cs typeface="Calibri" pitchFamily="34" charset="0"/>
                </a:rPr>
                <a:t>Şti. (GmbH nach t</a:t>
              </a:r>
              <a:r>
                <a:rPr lang="de-DE" sz="3200" b="1" dirty="0" err="1" smtClean="0">
                  <a:solidFill>
                    <a:srgbClr val="7E161A"/>
                  </a:solidFill>
                  <a:latin typeface="Calibri" pitchFamily="34" charset="0"/>
                  <a:cs typeface="Calibri" pitchFamily="34" charset="0"/>
                </a:rPr>
                <a:t>ürk</a:t>
              </a:r>
              <a:r>
                <a:rPr lang="de-DE" sz="3200" b="1" dirty="0" smtClean="0">
                  <a:solidFill>
                    <a:srgbClr val="7E161A"/>
                  </a:solidFill>
                  <a:latin typeface="Calibri" pitchFamily="34" charset="0"/>
                  <a:cs typeface="Calibri" pitchFamily="34" charset="0"/>
                </a:rPr>
                <a:t>. Recht)</a:t>
              </a:r>
              <a:endParaRPr lang="de-DE" sz="3200" b="1" dirty="0">
                <a:solidFill>
                  <a:srgbClr val="7E161A"/>
                </a:solidFill>
                <a:latin typeface="Calibri" pitchFamily="34" charset="0"/>
                <a:cs typeface="Calibri"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30</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Gesellschaftsvertretung - 1</a:t>
            </a:r>
            <a:endParaRPr lang="tr-TR" b="1" dirty="0">
              <a:latin typeface="Calibri" pitchFamily="34" charset="0"/>
              <a:cs typeface="Calibri" pitchFamily="34" charset="0"/>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86109587"/>
              </p:ext>
            </p:extLst>
          </p:nvPr>
        </p:nvGraphicFramePr>
        <p:xfrm>
          <a:off x="179512" y="1700808"/>
          <a:ext cx="8641657" cy="4297680"/>
        </p:xfrm>
        <a:graphic>
          <a:graphicData uri="http://schemas.openxmlformats.org/drawingml/2006/table">
            <a:tbl>
              <a:tblPr firstRow="1" bandRow="1">
                <a:tableStyleId>{5C22544A-7EE6-4342-B048-85BDC9FD1C3A}</a:tableStyleId>
              </a:tblPr>
              <a:tblGrid>
                <a:gridCol w="5472608"/>
                <a:gridCol w="3169049"/>
              </a:tblGrid>
              <a:tr h="353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50435">
                <a:tc>
                  <a:txBody>
                    <a:bodyPr/>
                    <a:lstStyle/>
                    <a:p>
                      <a:r>
                        <a:rPr lang="de-DE" sz="1800" b="1" i="0" kern="1200" dirty="0" smtClean="0">
                          <a:solidFill>
                            <a:srgbClr val="353330"/>
                          </a:solidFill>
                          <a:latin typeface="Calibri"/>
                          <a:ea typeface="+mn-ea"/>
                          <a:cs typeface="Calibri"/>
                        </a:rPr>
                        <a:t>Art.</a:t>
                      </a:r>
                      <a:r>
                        <a:rPr lang="tr-TR" sz="1800" b="1" i="0" kern="1200" dirty="0" smtClean="0">
                          <a:solidFill>
                            <a:srgbClr val="353330"/>
                          </a:solidFill>
                          <a:latin typeface="Calibri"/>
                          <a:ea typeface="+mn-ea"/>
                          <a:cs typeface="Calibri"/>
                        </a:rPr>
                        <a:t> 540: </a:t>
                      </a:r>
                      <a:r>
                        <a:rPr lang="de-DE" sz="1800" b="0" i="0" kern="1200" dirty="0" smtClean="0">
                          <a:solidFill>
                            <a:srgbClr val="353330"/>
                          </a:solidFill>
                          <a:latin typeface="Calibri"/>
                          <a:ea typeface="+mn-ea"/>
                          <a:cs typeface="Calibri"/>
                        </a:rPr>
                        <a:t>Sofern nicht anders geregelt,</a:t>
                      </a:r>
                      <a:r>
                        <a:rPr lang="de-DE" sz="1800" b="0" i="0" kern="1200" baseline="0" dirty="0" smtClean="0">
                          <a:solidFill>
                            <a:srgbClr val="353330"/>
                          </a:solidFill>
                          <a:latin typeface="Calibri"/>
                          <a:ea typeface="+mn-ea"/>
                          <a:cs typeface="Calibri"/>
                        </a:rPr>
                        <a:t> sind alle Gesellschafter ermächtigt und verpflichtet, gemeinschaftlich die Gesellschaft zu führen und zu vertreten.</a:t>
                      </a: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Durch Satzung oder Gesellschafterbeschluss kann die Geschäftsführung</a:t>
                      </a:r>
                      <a:r>
                        <a:rPr lang="de-DE" sz="1800" b="0" i="0" kern="1200" baseline="0" dirty="0" smtClean="0">
                          <a:solidFill>
                            <a:srgbClr val="353330"/>
                          </a:solidFill>
                          <a:latin typeface="Calibri"/>
                          <a:ea typeface="+mn-ea"/>
                          <a:cs typeface="Calibri"/>
                        </a:rPr>
                        <a:t> und -vertretung einem oder mehreren Gesellschaftern übertragen werden.</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Die nach Gründung der Gesellschaft eintretenden</a:t>
                      </a:r>
                      <a:r>
                        <a:rPr lang="de-DE" sz="1800" b="0" i="0" kern="1200" baseline="0" dirty="0" smtClean="0">
                          <a:solidFill>
                            <a:srgbClr val="353330"/>
                          </a:solidFill>
                          <a:latin typeface="Calibri"/>
                          <a:ea typeface="+mn-ea"/>
                          <a:cs typeface="Calibri"/>
                        </a:rPr>
                        <a:t> Gesellschafter sind nicht zur Geschäftsführung oder -vertretung ermächtigt bzw. verpflichtet, sofern kein anderslautender Gesellschafterbeschluss vorliegt.</a:t>
                      </a:r>
                      <a:endParaRPr lang="tr-TR" sz="1800" b="0" i="0" kern="1200" dirty="0" smtClean="0">
                        <a:solidFill>
                          <a:srgbClr val="353330"/>
                        </a:solidFill>
                        <a:latin typeface="Calibri"/>
                        <a:ea typeface="+mn-ea"/>
                        <a:cs typeface="Calibri"/>
                      </a:endParaRPr>
                    </a:p>
                    <a:p>
                      <a:endParaRPr lang="tr-TR" dirty="0"/>
                    </a:p>
                  </a:txBody>
                  <a:tcPr/>
                </a:tc>
                <a:tc>
                  <a:txBody>
                    <a:bodyPr/>
                    <a:lstStyle/>
                    <a:p>
                      <a:r>
                        <a:rPr lang="de-DE" sz="1800" b="1" i="0" kern="1200" dirty="0" smtClean="0">
                          <a:solidFill>
                            <a:srgbClr val="353330"/>
                          </a:solidFill>
                          <a:latin typeface="Calibri"/>
                          <a:ea typeface="+mn-ea"/>
                          <a:cs typeface="Calibri"/>
                        </a:rPr>
                        <a:t>Art.</a:t>
                      </a:r>
                      <a:r>
                        <a:rPr lang="tr-TR" sz="1800" b="1" i="0" kern="1200" dirty="0" smtClean="0">
                          <a:solidFill>
                            <a:srgbClr val="353330"/>
                          </a:solidFill>
                          <a:latin typeface="Calibri"/>
                          <a:ea typeface="+mn-ea"/>
                          <a:cs typeface="Calibri"/>
                        </a:rPr>
                        <a:t> 623: </a:t>
                      </a:r>
                      <a:r>
                        <a:rPr lang="de-DE" sz="1800" b="0" i="0" kern="1200" dirty="0" smtClean="0">
                          <a:solidFill>
                            <a:srgbClr val="353330"/>
                          </a:solidFill>
                          <a:latin typeface="Calibri"/>
                          <a:ea typeface="+mn-ea"/>
                          <a:cs typeface="Calibri"/>
                        </a:rPr>
                        <a:t>Die Geschäftsführung und -vertretung wird durch den Gesellschaftsvertrag bestimmt.</a:t>
                      </a:r>
                      <a:r>
                        <a:rPr lang="tr-TR" sz="1800" b="0" i="0" kern="1200" dirty="0" smtClean="0">
                          <a:solidFill>
                            <a:srgbClr val="353330"/>
                          </a:solidFill>
                          <a:latin typeface="Calibri"/>
                          <a:ea typeface="+mn-ea"/>
                          <a:cs typeface="Calibri"/>
                        </a:rPr>
                        <a:t> </a:t>
                      </a:r>
                      <a:r>
                        <a:rPr lang="de-DE" sz="1800" b="0" i="0" kern="1200" dirty="0" smtClean="0">
                          <a:solidFill>
                            <a:srgbClr val="353330"/>
                          </a:solidFill>
                          <a:latin typeface="Calibri"/>
                          <a:ea typeface="+mn-ea"/>
                          <a:cs typeface="Calibri"/>
                        </a:rPr>
                        <a:t>Durch</a:t>
                      </a:r>
                      <a:r>
                        <a:rPr lang="de-DE" sz="1800" b="0" i="0" kern="1200" baseline="0" dirty="0" smtClean="0">
                          <a:solidFill>
                            <a:srgbClr val="353330"/>
                          </a:solidFill>
                          <a:latin typeface="Calibri"/>
                          <a:ea typeface="+mn-ea"/>
                          <a:cs typeface="Calibri"/>
                        </a:rPr>
                        <a:t> Gesellschaftsvertrag kann die Geschäftsführung und -vertretung auf einen oder mehrere Gesellschafter oder auf Dritte übertragen werden.</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Mindestens ein Gesellschafter muss zur Geschäftsführung</a:t>
                      </a:r>
                      <a:r>
                        <a:rPr lang="de-DE" sz="1800" b="0" i="0" kern="1200" baseline="0" dirty="0" smtClean="0">
                          <a:solidFill>
                            <a:srgbClr val="353330"/>
                          </a:solidFill>
                          <a:latin typeface="Calibri"/>
                          <a:ea typeface="+mn-ea"/>
                          <a:cs typeface="Calibri"/>
                        </a:rPr>
                        <a:t> und -vertretung befugt sein.</a:t>
                      </a:r>
                      <a:endParaRPr lang="tr-TR" sz="1800" b="0" i="0" kern="1200" dirty="0" smtClean="0">
                        <a:solidFill>
                          <a:srgbClr val="353330"/>
                        </a:solidFill>
                        <a:latin typeface="Calibri"/>
                        <a:ea typeface="+mn-ea"/>
                        <a:cs typeface="Calibri"/>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31</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a:latin typeface="Calibri" pitchFamily="34" charset="0"/>
                <a:cs typeface="Calibri" pitchFamily="34" charset="0"/>
              </a:rPr>
              <a:t>Gesellschaftsvertretung - </a:t>
            </a:r>
            <a:r>
              <a:rPr lang="de-DE" b="1" dirty="0" smtClean="0">
                <a:latin typeface="Calibri" pitchFamily="34" charset="0"/>
                <a:cs typeface="Calibri" pitchFamily="34" charset="0"/>
              </a:rPr>
              <a:t>2</a:t>
            </a:r>
            <a:endParaRPr lang="tr-TR" b="1" dirty="0"/>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2010424421"/>
              </p:ext>
            </p:extLst>
          </p:nvPr>
        </p:nvGraphicFramePr>
        <p:xfrm>
          <a:off x="250823" y="1989138"/>
          <a:ext cx="8209608" cy="4028440"/>
        </p:xfrm>
        <a:graphic>
          <a:graphicData uri="http://schemas.openxmlformats.org/drawingml/2006/table">
            <a:tbl>
              <a:tblPr firstRow="1" bandRow="1">
                <a:tableStyleId>{5C22544A-7EE6-4342-B048-85BDC9FD1C3A}</a:tableStyleId>
              </a:tblPr>
              <a:tblGrid>
                <a:gridCol w="2520977"/>
                <a:gridCol w="5688631"/>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txBody>
                  <a:tcPr/>
                </a:tc>
                <a:tc>
                  <a:txBody>
                    <a:bodyPr/>
                    <a:lstStyle/>
                    <a:p>
                      <a:r>
                        <a:rPr lang="de-DE" sz="1800" b="1" i="0" kern="1200" dirty="0" smtClean="0">
                          <a:solidFill>
                            <a:srgbClr val="353330"/>
                          </a:solidFill>
                          <a:latin typeface="Calibri"/>
                          <a:ea typeface="+mn-ea"/>
                          <a:cs typeface="Calibri"/>
                        </a:rPr>
                        <a:t>Art.</a:t>
                      </a:r>
                      <a:r>
                        <a:rPr lang="tr-TR" sz="1800" b="1" i="0" kern="1200" dirty="0" smtClean="0">
                          <a:solidFill>
                            <a:srgbClr val="353330"/>
                          </a:solidFill>
                          <a:latin typeface="Calibri"/>
                          <a:ea typeface="+mn-ea"/>
                          <a:cs typeface="Calibri"/>
                        </a:rPr>
                        <a:t> 624</a:t>
                      </a:r>
                      <a:r>
                        <a:rPr lang="tr-TR" sz="1800" b="0" i="0" kern="1200" dirty="0" smtClean="0">
                          <a:solidFill>
                            <a:srgbClr val="353330"/>
                          </a:solidFill>
                          <a:latin typeface="Calibri"/>
                          <a:ea typeface="+mn-ea"/>
                          <a:cs typeface="Calibri"/>
                        </a:rPr>
                        <a:t>:</a:t>
                      </a:r>
                      <a:r>
                        <a:rPr lang="tr-TR" sz="1800" b="0" i="0" kern="1200" baseline="0" dirty="0" smtClean="0">
                          <a:solidFill>
                            <a:srgbClr val="353330"/>
                          </a:solidFill>
                          <a:latin typeface="Calibri"/>
                          <a:ea typeface="+mn-ea"/>
                          <a:cs typeface="Calibri"/>
                        </a:rPr>
                        <a:t> </a:t>
                      </a:r>
                      <a:r>
                        <a:rPr lang="de-DE" sz="1800" b="0" i="0" kern="1200" dirty="0" smtClean="0">
                          <a:solidFill>
                            <a:srgbClr val="353330"/>
                          </a:solidFill>
                          <a:latin typeface="Calibri"/>
                          <a:ea typeface="+mn-ea"/>
                          <a:cs typeface="Calibri"/>
                        </a:rPr>
                        <a:t>Sofern die Gesellschaft durch mehrere Geschäftsführer vertreten</a:t>
                      </a:r>
                      <a:r>
                        <a:rPr lang="de-DE" sz="1800" b="0" i="0" kern="1200" baseline="0" dirty="0" smtClean="0">
                          <a:solidFill>
                            <a:srgbClr val="353330"/>
                          </a:solidFill>
                          <a:latin typeface="Calibri"/>
                          <a:ea typeface="+mn-ea"/>
                          <a:cs typeface="Calibri"/>
                        </a:rPr>
                        <a:t> wird, wird einer, ungeachtet dessen, ob er Gesellschafter ist oder nicht, durch Gesellschaftsbeschluss zum leitenden Geschäftsführer ernannt.</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kumimoji="0" lang="de-DE" sz="1800" b="0" i="0" u="none" strike="noStrike" kern="1200" cap="none" spc="0" normalizeH="0" baseline="0" noProof="0" dirty="0" smtClean="0">
                          <a:ln>
                            <a:noFill/>
                          </a:ln>
                          <a:solidFill>
                            <a:srgbClr val="353330"/>
                          </a:solidFill>
                          <a:effectLst/>
                          <a:uLnTx/>
                          <a:uFillTx/>
                          <a:latin typeface="Calibri"/>
                          <a:ea typeface="+mn-ea"/>
                          <a:cs typeface="Calibri"/>
                        </a:rPr>
                        <a:t>Sofern die Gesellschaft durch mehrere Geschäftsführer vertreten wird, ergehen die Entscheidungen durch Mehrheitsbeschluss. Bei Stimmengleichheit kommt der Stimme des leitenden Geschäftsführers höheres Gewicht zu. Der Gesellschaftsvertrag kann diesbezüglich andere Regelungen treffen.</a:t>
                      </a:r>
                      <a:endParaRPr lang="tr-TR" sz="1800" b="0" i="0" kern="1200" dirty="0" smtClean="0">
                        <a:solidFill>
                          <a:srgbClr val="FF0000"/>
                        </a:solidFill>
                        <a:latin typeface="Calibri"/>
                        <a:ea typeface="+mn-ea"/>
                        <a:cs typeface="Calibri"/>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32</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a:latin typeface="Calibri" pitchFamily="34" charset="0"/>
                <a:cs typeface="Calibri" pitchFamily="34" charset="0"/>
              </a:rPr>
              <a:t>Gesellschaftsvertretung - </a:t>
            </a:r>
            <a:r>
              <a:rPr lang="de-DE" b="1" dirty="0" smtClean="0">
                <a:latin typeface="Calibri" pitchFamily="34" charset="0"/>
                <a:cs typeface="Calibri" pitchFamily="34" charset="0"/>
              </a:rPr>
              <a:t>3</a:t>
            </a:r>
            <a:endParaRPr lang="tr-TR" b="1" dirty="0"/>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1507690746"/>
              </p:ext>
            </p:extLst>
          </p:nvPr>
        </p:nvGraphicFramePr>
        <p:xfrm>
          <a:off x="179512" y="1700808"/>
          <a:ext cx="8712968" cy="4572000"/>
        </p:xfrm>
        <a:graphic>
          <a:graphicData uri="http://schemas.openxmlformats.org/drawingml/2006/table">
            <a:tbl>
              <a:tblPr firstRow="1" bandRow="1">
                <a:tableStyleId>{5C22544A-7EE6-4342-B048-85BDC9FD1C3A}</a:tableStyleId>
              </a:tblPr>
              <a:tblGrid>
                <a:gridCol w="2953548"/>
                <a:gridCol w="5759420"/>
              </a:tblGrid>
              <a:tr h="351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4041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i="0" kern="1200" dirty="0" smtClean="0">
                          <a:solidFill>
                            <a:srgbClr val="353330"/>
                          </a:solidFill>
                          <a:latin typeface="Calibri"/>
                          <a:ea typeface="+mn-ea"/>
                          <a:cs typeface="Calibri"/>
                        </a:rPr>
                        <a:t>Art.</a:t>
                      </a:r>
                      <a:r>
                        <a:rPr lang="tr-TR" sz="1800" b="1" i="0" kern="1200" dirty="0" smtClean="0">
                          <a:solidFill>
                            <a:srgbClr val="353330"/>
                          </a:solidFill>
                          <a:latin typeface="Calibri"/>
                          <a:ea typeface="+mn-ea"/>
                          <a:cs typeface="Calibri"/>
                        </a:rPr>
                        <a:t> 625:</a:t>
                      </a:r>
                      <a:r>
                        <a:rPr lang="de-DE" sz="1800" b="1" i="0" kern="1200" dirty="0" smtClean="0">
                          <a:solidFill>
                            <a:srgbClr val="353330"/>
                          </a:solidFill>
                          <a:latin typeface="Calibri"/>
                          <a:ea typeface="+mn-ea"/>
                          <a:cs typeface="Calibri"/>
                        </a:rPr>
                        <a:t> unübertragbare und unverzichtbare</a:t>
                      </a:r>
                      <a:r>
                        <a:rPr lang="de-DE" sz="1800" b="1" i="0" kern="1200" baseline="0" dirty="0" smtClean="0">
                          <a:solidFill>
                            <a:srgbClr val="353330"/>
                          </a:solidFill>
                          <a:latin typeface="Calibri"/>
                          <a:ea typeface="+mn-ea"/>
                          <a:cs typeface="Calibri"/>
                        </a:rPr>
                        <a:t> Rechte der Geschäftsführung</a:t>
                      </a:r>
                      <a:endParaRPr lang="tr-TR" sz="1800" b="0" i="0" kern="1200" dirty="0" smtClean="0">
                        <a:solidFill>
                          <a:srgbClr val="353330"/>
                        </a:solidFill>
                        <a:latin typeface="Calibri"/>
                        <a:ea typeface="+mn-ea"/>
                        <a:cs typeface="Calibri"/>
                      </a:endParaRPr>
                    </a:p>
                    <a:p>
                      <a:pPr marL="0" indent="0">
                        <a:buNone/>
                      </a:pPr>
                      <a:endParaRPr lang="tr-TR" sz="1800" b="0" i="0" kern="1200" dirty="0" smtClean="0">
                        <a:solidFill>
                          <a:srgbClr val="FF0000"/>
                        </a:solidFill>
                        <a:latin typeface="Calibri"/>
                        <a:ea typeface="+mn-ea"/>
                        <a:cs typeface="Calibri"/>
                      </a:endParaRPr>
                    </a:p>
                    <a:p>
                      <a:pPr marL="342900" indent="-342900">
                        <a:buNone/>
                      </a:pPr>
                      <a:r>
                        <a:rPr lang="de-DE" sz="1800" b="0" i="0" kern="1200" dirty="0" smtClean="0">
                          <a:solidFill>
                            <a:srgbClr val="353330"/>
                          </a:solidFill>
                          <a:latin typeface="Calibri"/>
                          <a:ea typeface="+mn-ea"/>
                          <a:cs typeface="Calibri"/>
                        </a:rPr>
                        <a:t>Die Leitung der Gesellschaft auf der oberen Ebene und die</a:t>
                      </a:r>
                      <a:r>
                        <a:rPr lang="de-DE" sz="1800" b="0" i="0" kern="1200" baseline="0" dirty="0" smtClean="0">
                          <a:solidFill>
                            <a:srgbClr val="353330"/>
                          </a:solidFill>
                          <a:latin typeface="Calibri"/>
                          <a:ea typeface="+mn-ea"/>
                          <a:cs typeface="Calibri"/>
                        </a:rPr>
                        <a:t> </a:t>
                      </a:r>
                    </a:p>
                    <a:p>
                      <a:pPr marL="342900" indent="-342900">
                        <a:buNone/>
                      </a:pPr>
                      <a:r>
                        <a:rPr lang="de-DE" sz="1800" b="0" i="0" kern="1200" dirty="0" smtClean="0">
                          <a:solidFill>
                            <a:srgbClr val="353330"/>
                          </a:solidFill>
                          <a:latin typeface="Calibri"/>
                          <a:ea typeface="+mn-ea"/>
                          <a:cs typeface="Calibri"/>
                        </a:rPr>
                        <a:t>Anordnung der erforderlichen</a:t>
                      </a:r>
                      <a:r>
                        <a:rPr lang="de-DE" sz="1800" b="0" i="0" kern="1200" baseline="0" dirty="0" smtClean="0">
                          <a:solidFill>
                            <a:srgbClr val="353330"/>
                          </a:solidFill>
                          <a:latin typeface="Calibri"/>
                          <a:ea typeface="+mn-ea"/>
                          <a:cs typeface="Calibri"/>
                        </a:rPr>
                        <a:t> Maßnahmen.</a:t>
                      </a:r>
                    </a:p>
                    <a:p>
                      <a:pPr marL="342900" indent="-342900">
                        <a:buNone/>
                      </a:pPr>
                      <a:endParaRPr lang="tr-TR" sz="1800" b="1" i="0" kern="1200" dirty="0" smtClean="0">
                        <a:solidFill>
                          <a:srgbClr val="FF0000"/>
                        </a:solidFill>
                        <a:latin typeface="Calibri"/>
                        <a:ea typeface="+mn-ea"/>
                        <a:cs typeface="Calibri"/>
                      </a:endParaRPr>
                    </a:p>
                    <a:p>
                      <a:r>
                        <a:rPr lang="de-DE" sz="1800" b="0" i="0" kern="1200" baseline="0" dirty="0" smtClean="0">
                          <a:solidFill>
                            <a:srgbClr val="353330"/>
                          </a:solidFill>
                          <a:latin typeface="Calibri"/>
                          <a:ea typeface="+mn-ea"/>
                          <a:cs typeface="Calibri"/>
                        </a:rPr>
                        <a:t>Die Limited </a:t>
                      </a:r>
                      <a:r>
                        <a:rPr lang="tr-TR" sz="1800" b="0" i="0" kern="1200" baseline="0" dirty="0" smtClean="0">
                          <a:solidFill>
                            <a:srgbClr val="353330"/>
                          </a:solidFill>
                          <a:latin typeface="Calibri"/>
                          <a:ea typeface="+mn-ea"/>
                          <a:cs typeface="Calibri"/>
                        </a:rPr>
                        <a:t>Ş</a:t>
                      </a:r>
                      <a:r>
                        <a:rPr lang="de-DE" sz="1800" b="0" i="0" kern="1200" baseline="0" dirty="0" err="1" smtClean="0">
                          <a:solidFill>
                            <a:srgbClr val="353330"/>
                          </a:solidFill>
                          <a:latin typeface="Calibri"/>
                          <a:ea typeface="+mn-ea"/>
                          <a:cs typeface="Calibri"/>
                        </a:rPr>
                        <a:t>irketi</a:t>
                      </a:r>
                      <a:r>
                        <a:rPr lang="de-DE" sz="1800" b="0" i="0" kern="1200" baseline="0" dirty="0" smtClean="0">
                          <a:solidFill>
                            <a:srgbClr val="353330"/>
                          </a:solidFill>
                          <a:latin typeface="Calibri"/>
                          <a:ea typeface="+mn-ea"/>
                          <a:cs typeface="Calibri"/>
                        </a:rPr>
                        <a:t> kleiner Umfangs ausgenommen, die Frühdiagnose von Risiken und die Einberufung eines Ausschusses der Geschäftsführung.</a:t>
                      </a:r>
                      <a:endParaRPr lang="tr-TR" sz="1800" b="0" i="0" kern="1200" dirty="0" smtClean="0">
                        <a:solidFill>
                          <a:srgbClr val="353330"/>
                        </a:solidFill>
                        <a:latin typeface="Calibri"/>
                        <a:ea typeface="+mn-ea"/>
                        <a:cs typeface="Calibri"/>
                      </a:endParaRPr>
                    </a:p>
                    <a:p>
                      <a:endParaRPr lang="tr-TR" sz="1800" b="0" i="0" kern="1200" dirty="0" smtClean="0">
                        <a:solidFill>
                          <a:srgbClr val="FF0000"/>
                        </a:solidFill>
                        <a:latin typeface="Calibri"/>
                        <a:ea typeface="+mn-ea"/>
                        <a:cs typeface="Calibri"/>
                      </a:endParaRPr>
                    </a:p>
                    <a:p>
                      <a:r>
                        <a:rPr lang="de-DE" sz="1800" b="0" i="0" kern="1200" dirty="0" smtClean="0">
                          <a:solidFill>
                            <a:srgbClr val="353330"/>
                          </a:solidFill>
                          <a:latin typeface="Calibri"/>
                          <a:ea typeface="+mn-ea"/>
                          <a:cs typeface="Calibri"/>
                        </a:rPr>
                        <a:t>Vorbereitung der Gesellschafterversammlung</a:t>
                      </a:r>
                      <a:r>
                        <a:rPr lang="de-DE" sz="1800" b="0" i="0" kern="1200" baseline="0" dirty="0" smtClean="0">
                          <a:solidFill>
                            <a:srgbClr val="353330"/>
                          </a:solidFill>
                          <a:latin typeface="Calibri"/>
                          <a:ea typeface="+mn-ea"/>
                          <a:cs typeface="Calibri"/>
                        </a:rPr>
                        <a:t> und Durchsetzung der Beschlüsse.</a:t>
                      </a:r>
                      <a:endParaRPr lang="tr-TR" sz="1800" b="0" i="0" kern="1200" dirty="0" smtClean="0">
                        <a:solidFill>
                          <a:srgbClr val="353330"/>
                        </a:solidFill>
                        <a:latin typeface="Calibri"/>
                        <a:ea typeface="+mn-ea"/>
                        <a:cs typeface="Calibri"/>
                      </a:endParaRPr>
                    </a:p>
                    <a:p>
                      <a:r>
                        <a:rPr lang="de-DE" sz="1800" b="0" i="0" kern="1200" dirty="0" smtClean="0">
                          <a:solidFill>
                            <a:srgbClr val="353330"/>
                          </a:solidFill>
                          <a:latin typeface="Calibri"/>
                          <a:ea typeface="+mn-ea"/>
                          <a:cs typeface="Calibri"/>
                        </a:rPr>
                        <a:t>Sofern die</a:t>
                      </a:r>
                      <a:r>
                        <a:rPr lang="de-DE" sz="1800" b="0" i="0" kern="1200" baseline="0" dirty="0" smtClean="0">
                          <a:solidFill>
                            <a:srgbClr val="353330"/>
                          </a:solidFill>
                          <a:latin typeface="Calibri"/>
                          <a:ea typeface="+mn-ea"/>
                          <a:cs typeface="Calibri"/>
                        </a:rPr>
                        <a:t> Gesellschaft insolvent zu werden droht, die Meldung dieses Umstandes an das Gericht.</a:t>
                      </a:r>
                      <a:endParaRPr lang="tr-TR" sz="1800" b="0" i="0" kern="1200" dirty="0" smtClean="0">
                        <a:solidFill>
                          <a:srgbClr val="353330"/>
                        </a:solidFill>
                        <a:latin typeface="Calibri"/>
                        <a:ea typeface="+mn-ea"/>
                        <a:cs typeface="Calibri"/>
                      </a:endParaRPr>
                    </a:p>
                    <a:p>
                      <a:endParaRPr lang="tr-TR"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33</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Wohnsitz der Geschäftsführer</a:t>
            </a:r>
            <a:endParaRPr lang="tr-TR" b="1" dirty="0">
              <a:latin typeface="Calibri" pitchFamily="34" charset="0"/>
              <a:cs typeface="Calibri" pitchFamily="34" charset="0"/>
            </a:endParaRPr>
          </a:p>
        </p:txBody>
      </p:sp>
      <p:graphicFrame>
        <p:nvGraphicFramePr>
          <p:cNvPr id="8" name="7 İçerik Yer Tutucusu"/>
          <p:cNvGraphicFramePr>
            <a:graphicFrameLocks noGrp="1"/>
          </p:cNvGraphicFramePr>
          <p:nvPr>
            <p:ph sz="half" idx="1"/>
            <p:extLst>
              <p:ext uri="{D42A27DB-BD31-4B8C-83A1-F6EECF244321}">
                <p14:modId xmlns:p14="http://schemas.microsoft.com/office/powerpoint/2010/main" val="1720291163"/>
              </p:ext>
            </p:extLst>
          </p:nvPr>
        </p:nvGraphicFramePr>
        <p:xfrm>
          <a:off x="251520" y="1844825"/>
          <a:ext cx="8496944" cy="4128994"/>
        </p:xfrm>
        <a:graphic>
          <a:graphicData uri="http://schemas.openxmlformats.org/drawingml/2006/table">
            <a:tbl>
              <a:tblPr firstRow="1" bandRow="1">
                <a:tableStyleId>{5C22544A-7EE6-4342-B048-85BDC9FD1C3A}</a:tableStyleId>
              </a:tblPr>
              <a:tblGrid>
                <a:gridCol w="3338085"/>
                <a:gridCol w="5158859"/>
              </a:tblGrid>
              <a:tr h="47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633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dirty="0" smtClean="0">
                          <a:solidFill>
                            <a:srgbClr val="353330"/>
                          </a:solidFill>
                          <a:latin typeface="Calibri"/>
                          <a:cs typeface="Calibri"/>
                        </a:rPr>
                        <a:t>Mindestens</a:t>
                      </a:r>
                      <a:r>
                        <a:rPr lang="de-DE" baseline="0" dirty="0" smtClean="0">
                          <a:solidFill>
                            <a:srgbClr val="353330"/>
                          </a:solidFill>
                          <a:latin typeface="Calibri"/>
                          <a:cs typeface="Calibri"/>
                        </a:rPr>
                        <a:t> einer der Geschäftsführer muss seinen </a:t>
                      </a:r>
                      <a:r>
                        <a:rPr lang="de-DE" b="1" baseline="0" dirty="0" smtClean="0">
                          <a:solidFill>
                            <a:srgbClr val="353330"/>
                          </a:solidFill>
                          <a:latin typeface="Calibri"/>
                          <a:cs typeface="Calibri"/>
                        </a:rPr>
                        <a:t>Wohnsitz in der Türkei </a:t>
                      </a:r>
                      <a:r>
                        <a:rPr lang="de-DE" baseline="0" dirty="0" smtClean="0">
                          <a:solidFill>
                            <a:srgbClr val="353330"/>
                          </a:solidFill>
                          <a:latin typeface="Calibri"/>
                          <a:cs typeface="Calibri"/>
                        </a:rPr>
                        <a:t>haben und dieser Geschäftsführer muss zur </a:t>
                      </a:r>
                      <a:r>
                        <a:rPr lang="de-DE" b="1" baseline="0" dirty="0" smtClean="0">
                          <a:solidFill>
                            <a:srgbClr val="353330"/>
                          </a:solidFill>
                          <a:latin typeface="Calibri"/>
                          <a:cs typeface="Calibri"/>
                        </a:rPr>
                        <a:t>Einzelvertretung</a:t>
                      </a:r>
                      <a:r>
                        <a:rPr lang="de-DE" baseline="0" dirty="0" smtClean="0">
                          <a:solidFill>
                            <a:srgbClr val="353330"/>
                          </a:solidFill>
                          <a:latin typeface="Calibri"/>
                          <a:cs typeface="Calibri"/>
                        </a:rPr>
                        <a:t> der Gesellschaft befugt sein.</a:t>
                      </a:r>
                      <a:endParaRPr lang="tr-TR" dirty="0" smtClean="0">
                        <a:solidFill>
                          <a:srgbClr val="353330"/>
                        </a:solidFill>
                        <a:latin typeface="Calibri"/>
                        <a:cs typeface="Calibri"/>
                      </a:endParaRPr>
                    </a:p>
                    <a:p>
                      <a:endParaRPr lang="tr-TR" dirty="0" smtClean="0">
                        <a:solidFill>
                          <a:srgbClr val="FF0000"/>
                        </a:solidFill>
                        <a:latin typeface="Calibri"/>
                        <a:cs typeface="Calibri"/>
                      </a:endParaRPr>
                    </a:p>
                    <a:p>
                      <a:r>
                        <a:rPr lang="de-DE" b="1" dirty="0" smtClean="0">
                          <a:solidFill>
                            <a:srgbClr val="353330"/>
                          </a:solidFill>
                          <a:latin typeface="Calibri"/>
                          <a:cs typeface="Calibri"/>
                        </a:rPr>
                        <a:t>Hinweis: </a:t>
                      </a:r>
                      <a:r>
                        <a:rPr lang="de-DE" b="0" dirty="0" smtClean="0">
                          <a:solidFill>
                            <a:srgbClr val="353330"/>
                          </a:solidFill>
                          <a:latin typeface="Calibri"/>
                          <a:cs typeface="Calibri"/>
                        </a:rPr>
                        <a:t>Ist</a:t>
                      </a:r>
                      <a:r>
                        <a:rPr lang="de-DE" b="0" baseline="0" dirty="0" smtClean="0">
                          <a:solidFill>
                            <a:srgbClr val="353330"/>
                          </a:solidFill>
                          <a:latin typeface="Calibri"/>
                          <a:cs typeface="Calibri"/>
                        </a:rPr>
                        <a:t> ein ausländischer Geschäftsführer in der Türkei ansässig, werden zusätzlich gemäß den entsprechenden Gesetzen Aufenthalts- und Arbeitserlaubnisse benötigt.  </a:t>
                      </a:r>
                      <a:endParaRPr lang="tr-TR" b="0" dirty="0" smtClean="0">
                        <a:solidFill>
                          <a:srgbClr val="353330"/>
                        </a:solidFill>
                        <a:latin typeface="Calibri"/>
                        <a:cs typeface="Calibri"/>
                      </a:endParaRPr>
                    </a:p>
                    <a:p>
                      <a:pPr>
                        <a:buNone/>
                      </a:pPr>
                      <a:endParaRPr lang="tr-TR" dirty="0" smtClean="0"/>
                    </a:p>
                    <a:p>
                      <a:pPr>
                        <a:buNone/>
                      </a:pPr>
                      <a:endParaRPr lang="tr-TR" dirty="0" smtClean="0"/>
                    </a:p>
                    <a:p>
                      <a:pPr>
                        <a:buNone/>
                      </a:pPr>
                      <a:endParaRPr lang="tr-TR" dirty="0" smtClean="0"/>
                    </a:p>
                    <a:p>
                      <a:endParaRPr lang="tr-TR"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34</a:t>
            </a:fld>
            <a:endParaRPr lang="de-DE" dirty="0">
              <a:latin typeface="Calibri" pitchFamily="34" charset="0"/>
              <a:cs typeface="Calibri" pitchFamily="34" charset="0"/>
            </a:endParaRPr>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Wirtschaftsprüfung</a:t>
            </a:r>
            <a:endParaRPr lang="tr-TR" b="1" dirty="0">
              <a:latin typeface="Calibri" pitchFamily="34" charset="0"/>
              <a:cs typeface="Calibri" pitchFamily="34" charset="0"/>
            </a:endParaRPr>
          </a:p>
        </p:txBody>
      </p:sp>
      <p:graphicFrame>
        <p:nvGraphicFramePr>
          <p:cNvPr id="7" name="6 İçerik Yer Tutucusu"/>
          <p:cNvGraphicFramePr>
            <a:graphicFrameLocks noGrp="1"/>
          </p:cNvGraphicFramePr>
          <p:nvPr>
            <p:ph sz="half" idx="1"/>
            <p:extLst>
              <p:ext uri="{D42A27DB-BD31-4B8C-83A1-F6EECF244321}">
                <p14:modId xmlns:p14="http://schemas.microsoft.com/office/powerpoint/2010/main" val="2925317847"/>
              </p:ext>
            </p:extLst>
          </p:nvPr>
        </p:nvGraphicFramePr>
        <p:xfrm>
          <a:off x="251520" y="1772816"/>
          <a:ext cx="8137600" cy="4297680"/>
        </p:xfrm>
        <a:graphic>
          <a:graphicData uri="http://schemas.openxmlformats.org/drawingml/2006/table">
            <a:tbl>
              <a:tblPr firstRow="1" bandRow="1">
                <a:tableStyleId>{5C22544A-7EE6-4342-B048-85BDC9FD1C3A}</a:tableStyleId>
              </a:tblPr>
              <a:tblGrid>
                <a:gridCol w="4068800"/>
                <a:gridCol w="4068800"/>
              </a:tblGrid>
              <a:tr h="359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Bisheriges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Neues</a:t>
                      </a:r>
                      <a:r>
                        <a:rPr kumimoji="0" lang="tr-TR" sz="1800" b="1" i="0" u="none" strike="noStrike" kern="1200" cap="none" spc="0" normalizeH="0" baseline="0" noProof="0" dirty="0" smtClean="0">
                          <a:ln>
                            <a:noFill/>
                          </a:ln>
                          <a:solidFill>
                            <a:srgbClr val="F9F4E6"/>
                          </a:solidFill>
                          <a:effectLst/>
                          <a:uLnTx/>
                          <a:uFillTx/>
                          <a:latin typeface="Calibri" pitchFamily="34" charset="0"/>
                          <a:ea typeface="+mn-ea"/>
                          <a:cs typeface="Calibri" pitchFamily="34" charset="0"/>
                        </a:rPr>
                        <a:t> TTK</a:t>
                      </a:r>
                      <a:endParaRPr kumimoji="0" lang="tr-TR" sz="1800" b="1" i="0" u="none" strike="noStrike" kern="1200" cap="none" spc="0" normalizeH="0" baseline="0" noProof="0" dirty="0" smtClean="0">
                        <a:ln>
                          <a:noFill/>
                        </a:ln>
                        <a:solidFill>
                          <a:srgbClr val="F9F4E6"/>
                        </a:solidFill>
                        <a:effectLst/>
                        <a:uLnTx/>
                        <a:uFillTx/>
                        <a:ea typeface="+mn-ea"/>
                        <a:cs typeface="+mn-cs"/>
                      </a:endParaRPr>
                    </a:p>
                  </a:txBody>
                  <a:tcPr/>
                </a:tc>
              </a:tr>
              <a:tr h="38162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Im bisherigen TTK besteht keine Regelung in dieser Angelegenheit.</a:t>
                      </a:r>
                      <a:endParaRPr kumimoji="0" lang="tr-TR" sz="1800" b="0" i="0" u="none" strike="noStrike" kern="1200" cap="none" spc="0" normalizeH="0" baseline="0" noProof="0" dirty="0" smtClean="0">
                        <a:ln>
                          <a:noFill/>
                        </a:ln>
                        <a:solidFill>
                          <a:srgbClr val="353330"/>
                        </a:solidFill>
                        <a:effectLst/>
                        <a:uLnTx/>
                        <a:uFillTx/>
                        <a:ea typeface="+mn-ea"/>
                        <a:cs typeface="+mn-cs"/>
                      </a:endParaRPr>
                    </a:p>
                    <a:p>
                      <a:endParaRPr lang="tr-TR" dirty="0"/>
                    </a:p>
                  </a:txBody>
                  <a:tcPr/>
                </a:tc>
                <a:tc>
                  <a:txBody>
                    <a:bodyPr/>
                    <a:lstStyle/>
                    <a:p>
                      <a:r>
                        <a:rPr lang="de-DE" b="1" dirty="0" smtClean="0">
                          <a:solidFill>
                            <a:srgbClr val="353330"/>
                          </a:solidFill>
                          <a:latin typeface="Calibri"/>
                          <a:cs typeface="Calibri"/>
                        </a:rPr>
                        <a:t>Art.</a:t>
                      </a:r>
                      <a:r>
                        <a:rPr lang="tr-TR" b="1" dirty="0" smtClean="0">
                          <a:solidFill>
                            <a:srgbClr val="353330"/>
                          </a:solidFill>
                          <a:latin typeface="Calibri"/>
                          <a:cs typeface="Calibri"/>
                        </a:rPr>
                        <a:t> 635: </a:t>
                      </a:r>
                      <a:r>
                        <a:rPr lang="de-DE" dirty="0" smtClean="0">
                          <a:solidFill>
                            <a:srgbClr val="353330"/>
                          </a:solidFill>
                          <a:latin typeface="Calibri"/>
                          <a:cs typeface="Calibri"/>
                        </a:rPr>
                        <a:t>Die</a:t>
                      </a:r>
                      <a:r>
                        <a:rPr lang="de-DE" baseline="0" dirty="0" smtClean="0">
                          <a:solidFill>
                            <a:srgbClr val="353330"/>
                          </a:solidFill>
                          <a:latin typeface="Calibri"/>
                          <a:cs typeface="Calibri"/>
                        </a:rPr>
                        <a:t> Vorschriften über die Aktiengesellschaften finden bzgl. der Wirtschaftsprüfung und Prüfungsverfahren entsprechende Anwendung.</a:t>
                      </a:r>
                      <a:endParaRPr lang="tr-TR" baseline="0" dirty="0" smtClean="0">
                        <a:solidFill>
                          <a:srgbClr val="353330"/>
                        </a:solidFill>
                        <a:latin typeface="Calibri"/>
                        <a:cs typeface="Calibri"/>
                      </a:endParaRPr>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baseline="0" dirty="0" smtClean="0"/>
                    </a:p>
                    <a:p>
                      <a:endParaRPr lang="tr-TR"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29.01.2012</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35</a:t>
            </a:fld>
            <a:endParaRPr lang="de-DE"/>
          </a:p>
        </p:txBody>
      </p:sp>
      <p:sp>
        <p:nvSpPr>
          <p:cNvPr id="5" name="Titel 4"/>
          <p:cNvSpPr>
            <a:spLocks noGrp="1"/>
          </p:cNvSpPr>
          <p:nvPr>
            <p:ph type="title"/>
          </p:nvPr>
        </p:nvSpPr>
        <p:spPr/>
        <p:txBody>
          <a:bodyPr/>
          <a:lstStyle/>
          <a:p>
            <a:r>
              <a:rPr lang="de-DE" b="1" dirty="0" smtClean="0">
                <a:latin typeface="Calibri" pitchFamily="34" charset="0"/>
                <a:cs typeface="Calibri" pitchFamily="34" charset="0"/>
              </a:rPr>
              <a:t>Nachtrag: Handelsvertreterrecht</a:t>
            </a:r>
            <a:endParaRPr lang="de-DE" b="1" dirty="0">
              <a:latin typeface="Calibri" pitchFamily="34" charset="0"/>
              <a:cs typeface="Calibri" pitchFamily="34" charset="0"/>
            </a:endParaRPr>
          </a:p>
        </p:txBody>
      </p:sp>
      <p:sp>
        <p:nvSpPr>
          <p:cNvPr id="6" name="Inhaltsplatzhalter 5"/>
          <p:cNvSpPr>
            <a:spLocks noGrp="1"/>
          </p:cNvSpPr>
          <p:nvPr>
            <p:ph sz="half" idx="1"/>
          </p:nvPr>
        </p:nvSpPr>
        <p:spPr/>
        <p:txBody>
          <a:bodyPr/>
          <a:lstStyle/>
          <a:p>
            <a:r>
              <a:rPr lang="de-DE" dirty="0" smtClean="0">
                <a:latin typeface="Calibri" pitchFamily="34" charset="0"/>
                <a:cs typeface="Calibri" pitchFamily="34" charset="0"/>
              </a:rPr>
              <a:t>Anpassung an die europäische Handelsvertreterrichtlinie mit Stärkung der Rechte des Handelsvertreters</a:t>
            </a:r>
          </a:p>
          <a:p>
            <a:r>
              <a:rPr lang="de-DE" dirty="0" smtClean="0">
                <a:latin typeface="Calibri" pitchFamily="34" charset="0"/>
                <a:cs typeface="Calibri" pitchFamily="34" charset="0"/>
              </a:rPr>
              <a:t>Wesentliche Änderung mit praktischer Relevanz für deutsch-türkischen Rechtsverkehr: Einführung des nachvertraglichen Ausgleichsanspruchs</a:t>
            </a:r>
          </a:p>
          <a:p>
            <a:r>
              <a:rPr lang="de-DE" dirty="0" smtClean="0">
                <a:latin typeface="Calibri" pitchFamily="34" charset="0"/>
                <a:cs typeface="Calibri" pitchFamily="34" charset="0"/>
              </a:rPr>
              <a:t>Ausgleichsanspruchs darf Durchschnittsverdienst der letzten fünf Jahre nicht übersteigen, Kündigung des Handelsvertreters oder sein Verschulden schließen Anspruch aus</a:t>
            </a:r>
          </a:p>
          <a:p>
            <a:endParaRPr lang="de-DE" dirty="0"/>
          </a:p>
        </p:txBody>
      </p:sp>
    </p:spTree>
    <p:extLst>
      <p:ext uri="{BB962C8B-B14F-4D97-AF65-F5344CB8AC3E}">
        <p14:creationId xmlns:p14="http://schemas.microsoft.com/office/powerpoint/2010/main" val="1388967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36</a:t>
            </a:fld>
            <a:endParaRPr lang="de-DE" dirty="0">
              <a:latin typeface="Calibri"/>
              <a:cs typeface="Calibri"/>
            </a:endParaRPr>
          </a:p>
        </p:txBody>
      </p:sp>
      <p:sp>
        <p:nvSpPr>
          <p:cNvPr id="5" name="4 Başlık"/>
          <p:cNvSpPr>
            <a:spLocks noGrp="1"/>
          </p:cNvSpPr>
          <p:nvPr>
            <p:ph type="title"/>
          </p:nvPr>
        </p:nvSpPr>
        <p:spPr/>
        <p:txBody>
          <a:bodyPr/>
          <a:lstStyle/>
          <a:p>
            <a:r>
              <a:rPr lang="tr-TR" b="1" dirty="0" smtClean="0">
                <a:latin typeface="Calibri"/>
                <a:cs typeface="Calibri"/>
              </a:rPr>
              <a:t>Grundlegende Neuerungen</a:t>
            </a:r>
            <a:endParaRPr lang="tr-TR" b="1" dirty="0">
              <a:latin typeface="Calibri"/>
              <a:cs typeface="Calibri"/>
            </a:endParaRPr>
          </a:p>
        </p:txBody>
      </p:sp>
      <p:sp>
        <p:nvSpPr>
          <p:cNvPr id="6" name="5 İçerik Yer Tutucusu"/>
          <p:cNvSpPr>
            <a:spLocks noGrp="1"/>
          </p:cNvSpPr>
          <p:nvPr>
            <p:ph sz="half" idx="1"/>
          </p:nvPr>
        </p:nvSpPr>
        <p:spPr>
          <a:xfrm>
            <a:off x="251520" y="1844824"/>
            <a:ext cx="7776866" cy="4104456"/>
          </a:xfrm>
        </p:spPr>
        <p:txBody>
          <a:bodyPr/>
          <a:lstStyle/>
          <a:p>
            <a:r>
              <a:rPr lang="tr-TR" dirty="0" smtClean="0">
                <a:latin typeface="Calibri"/>
                <a:cs typeface="Calibri"/>
              </a:rPr>
              <a:t>Anzahl der Gesellschafter,</a:t>
            </a:r>
          </a:p>
          <a:p>
            <a:r>
              <a:rPr lang="tr-TR" dirty="0" smtClean="0">
                <a:latin typeface="Calibri"/>
                <a:cs typeface="Calibri"/>
              </a:rPr>
              <a:t>Kapitalbeträge,</a:t>
            </a:r>
          </a:p>
          <a:p>
            <a:r>
              <a:rPr lang="tr-TR" dirty="0" smtClean="0">
                <a:latin typeface="Calibri"/>
                <a:cs typeface="Calibri"/>
              </a:rPr>
              <a:t>Geschäftsführung und -vertretung,</a:t>
            </a:r>
          </a:p>
          <a:p>
            <a:r>
              <a:rPr lang="de-DE" dirty="0" smtClean="0">
                <a:latin typeface="Calibri"/>
                <a:cs typeface="Calibri"/>
              </a:rPr>
              <a:t>Qualifikation </a:t>
            </a:r>
            <a:r>
              <a:rPr lang="tr-TR" dirty="0" smtClean="0">
                <a:latin typeface="Calibri"/>
                <a:cs typeface="Calibri"/>
              </a:rPr>
              <a:t>der Vorstände,</a:t>
            </a:r>
          </a:p>
          <a:p>
            <a:r>
              <a:rPr lang="tr-TR" dirty="0" smtClean="0">
                <a:latin typeface="Calibri"/>
                <a:cs typeface="Calibri"/>
              </a:rPr>
              <a:t>Prüfungsrichtlinien,</a:t>
            </a:r>
          </a:p>
          <a:p>
            <a:r>
              <a:rPr lang="tr-TR" dirty="0" smtClean="0">
                <a:latin typeface="Calibri"/>
                <a:cs typeface="Calibri"/>
              </a:rPr>
              <a:t>Modalitäten bei der Gründung,</a:t>
            </a:r>
            <a:endParaRPr lang="de-DE" dirty="0">
              <a:latin typeface="Calibri"/>
              <a:cs typeface="Calibri"/>
            </a:endParaRPr>
          </a:p>
          <a:p>
            <a:r>
              <a:rPr lang="tr-TR" dirty="0" smtClean="0">
                <a:latin typeface="Calibri"/>
                <a:cs typeface="Calibri"/>
              </a:rPr>
              <a:t>Internetseiten, </a:t>
            </a:r>
            <a:endParaRPr lang="de-DE" dirty="0" smtClean="0">
              <a:latin typeface="Calibri"/>
              <a:cs typeface="Calibri"/>
            </a:endParaRPr>
          </a:p>
          <a:p>
            <a:r>
              <a:rPr lang="tr-TR" dirty="0" smtClean="0">
                <a:latin typeface="Calibri"/>
                <a:cs typeface="Calibri"/>
              </a:rPr>
              <a:t>Schutz des Unternehmskapitals,</a:t>
            </a:r>
            <a:endParaRPr lang="de-DE" dirty="0" smtClean="0">
              <a:latin typeface="Calibri"/>
              <a:cs typeface="Calibri"/>
            </a:endParaRPr>
          </a:p>
          <a:p>
            <a:r>
              <a:rPr lang="tr-TR" dirty="0" smtClean="0">
                <a:latin typeface="Calibri"/>
                <a:cs typeface="Calibri"/>
              </a:rPr>
              <a:t>Ausscheiden aus der Gesellschaft,</a:t>
            </a:r>
          </a:p>
          <a:p>
            <a:r>
              <a:rPr lang="tr-TR" dirty="0" smtClean="0">
                <a:latin typeface="Calibri"/>
                <a:cs typeface="Calibri"/>
              </a:rPr>
              <a:t>Reglementierung des Gesellschaftsvertrages,</a:t>
            </a:r>
          </a:p>
          <a:p>
            <a:r>
              <a:rPr lang="tr-TR" dirty="0" smtClean="0">
                <a:latin typeface="Calibri"/>
                <a:cs typeface="Calibri"/>
              </a:rPr>
              <a:t>Strafen und rechtliche Verantwortlichkeiten.</a:t>
            </a:r>
            <a:endParaRPr lang="de-DE" dirty="0" smtClean="0">
              <a:latin typeface="Calibri"/>
              <a:cs typeface="Calibri"/>
            </a:endParaRPr>
          </a:p>
          <a:p>
            <a:pPr marL="0" indent="0">
              <a:buNone/>
            </a:pPr>
            <a:endParaRPr lang="tr-TR" dirty="0">
              <a:latin typeface="Calibri"/>
              <a:cs typeface="Calibri"/>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a:cs typeface="Calibri"/>
              </a:rPr>
              <a:pPr/>
              <a:t>29.01.2012</a:t>
            </a:fld>
            <a:endParaRPr lang="de-DE" dirty="0">
              <a:latin typeface="Calibri"/>
              <a:cs typeface="Calibri"/>
            </a:endParaRPr>
          </a:p>
        </p:txBody>
      </p:sp>
      <p:sp>
        <p:nvSpPr>
          <p:cNvPr id="3" name="2 Altbilgi Yer Tutucusu"/>
          <p:cNvSpPr>
            <a:spLocks noGrp="1"/>
          </p:cNvSpPr>
          <p:nvPr>
            <p:ph type="ftr" sz="quarter" idx="11"/>
          </p:nvPr>
        </p:nvSpPr>
        <p:spPr/>
        <p:txBody>
          <a:bodyPr/>
          <a:lstStyle/>
          <a:p>
            <a:r>
              <a:rPr lang="de-DE" dirty="0" smtClean="0">
                <a:latin typeface="Calibri"/>
                <a:cs typeface="Calibri"/>
              </a:rPr>
              <a:t>www.gencer-coll.eu</a:t>
            </a:r>
            <a:endParaRPr lang="de-DE" dirty="0">
              <a:latin typeface="Calibri"/>
              <a:cs typeface="Calibri"/>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a:cs typeface="Calibri"/>
              </a:rPr>
              <a:pPr/>
              <a:t>37</a:t>
            </a:fld>
            <a:endParaRPr lang="de-DE" dirty="0">
              <a:latin typeface="Calibri"/>
              <a:cs typeface="Calibri"/>
            </a:endParaRPr>
          </a:p>
        </p:txBody>
      </p:sp>
      <p:sp>
        <p:nvSpPr>
          <p:cNvPr id="5" name="4 Başlık"/>
          <p:cNvSpPr>
            <a:spLocks noGrp="1"/>
          </p:cNvSpPr>
          <p:nvPr>
            <p:ph type="title"/>
          </p:nvPr>
        </p:nvSpPr>
        <p:spPr>
          <a:xfrm>
            <a:off x="467544" y="2852936"/>
            <a:ext cx="7200802" cy="432048"/>
          </a:xfrm>
        </p:spPr>
        <p:txBody>
          <a:bodyPr/>
          <a:lstStyle/>
          <a:p>
            <a:pPr algn="ctr"/>
            <a:r>
              <a:rPr lang="tr-TR" sz="4400" b="1" dirty="0" smtClean="0">
                <a:latin typeface="Calibri"/>
                <a:cs typeface="Calibri"/>
              </a:rPr>
              <a:t>Vielen Dank für </a:t>
            </a:r>
            <a:r>
              <a:rPr lang="de-DE" sz="4400" b="1" dirty="0" smtClean="0">
                <a:latin typeface="Calibri"/>
                <a:cs typeface="Calibri"/>
              </a:rPr>
              <a:t>Ihre </a:t>
            </a:r>
            <a:r>
              <a:rPr lang="tr-TR" sz="4400" b="1" dirty="0" smtClean="0">
                <a:latin typeface="Calibri"/>
                <a:cs typeface="Calibri"/>
              </a:rPr>
              <a:t>Aufmerksamkeit</a:t>
            </a:r>
            <a:endParaRPr lang="tr-TR" sz="4400" b="1" dirty="0">
              <a:latin typeface="Calibri"/>
              <a:cs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29.01.2012</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4</a:t>
            </a:fld>
            <a:endParaRPr lang="de-DE"/>
          </a:p>
        </p:txBody>
      </p:sp>
      <p:sp>
        <p:nvSpPr>
          <p:cNvPr id="5" name="Titel 4"/>
          <p:cNvSpPr>
            <a:spLocks noGrp="1"/>
          </p:cNvSpPr>
          <p:nvPr>
            <p:ph type="title"/>
          </p:nvPr>
        </p:nvSpPr>
        <p:spPr/>
        <p:txBody>
          <a:bodyPr/>
          <a:lstStyle/>
          <a:p>
            <a:r>
              <a:rPr lang="de-DE" b="1" dirty="0" smtClean="0">
                <a:latin typeface="Calibri" pitchFamily="34" charset="0"/>
                <a:cs typeface="Calibri" pitchFamily="34" charset="0"/>
              </a:rPr>
              <a:t>Historie</a:t>
            </a:r>
            <a:r>
              <a:rPr lang="de-DE" dirty="0" smtClean="0">
                <a:latin typeface="Calibri" pitchFamily="34" charset="0"/>
                <a:cs typeface="Calibri" pitchFamily="34" charset="0"/>
              </a:rPr>
              <a:t/>
            </a:r>
            <a:br>
              <a:rPr lang="de-DE" dirty="0" smtClean="0">
                <a:latin typeface="Calibri" pitchFamily="34" charset="0"/>
                <a:cs typeface="Calibri" pitchFamily="34" charset="0"/>
              </a:rPr>
            </a:br>
            <a:endParaRPr lang="de-DE" dirty="0">
              <a:latin typeface="Calibri" pitchFamily="34" charset="0"/>
              <a:cs typeface="Calibri" pitchFamily="34" charset="0"/>
            </a:endParaRPr>
          </a:p>
        </p:txBody>
      </p:sp>
      <p:sp>
        <p:nvSpPr>
          <p:cNvPr id="6" name="Inhaltsplatzhalter 5"/>
          <p:cNvSpPr>
            <a:spLocks noGrp="1"/>
          </p:cNvSpPr>
          <p:nvPr>
            <p:ph sz="half" idx="1"/>
          </p:nvPr>
        </p:nvSpPr>
        <p:spPr/>
        <p:txBody>
          <a:bodyPr/>
          <a:lstStyle/>
          <a:p>
            <a:r>
              <a:rPr lang="de-DE" dirty="0" smtClean="0">
                <a:latin typeface="Calibri" pitchFamily="34" charset="0"/>
                <a:cs typeface="Calibri" pitchFamily="34" charset="0"/>
              </a:rPr>
              <a:t>Bis 1923 Osmanisches Reich – wesentliche Rechtsgrundlagen: sunnitischer Islam</a:t>
            </a:r>
          </a:p>
          <a:p>
            <a:r>
              <a:rPr lang="de-DE" dirty="0" smtClean="0">
                <a:latin typeface="Calibri" pitchFamily="34" charset="0"/>
                <a:cs typeface="Calibri" pitchFamily="34" charset="0"/>
              </a:rPr>
              <a:t>Nach Gründung der Republik Türkei 1923 HGB nach französischem Vorbild</a:t>
            </a:r>
          </a:p>
          <a:p>
            <a:r>
              <a:rPr lang="de-DE" dirty="0" smtClean="0">
                <a:latin typeface="Calibri" pitchFamily="34" charset="0"/>
                <a:cs typeface="Calibri" pitchFamily="34" charset="0"/>
              </a:rPr>
              <a:t>Spätere Revision des türkischen HGB führt zu dem bis heute geltenden Handelsgesetzbuch aus dem Jahre 1957 nach dem Vorbild des schweizerischen Obligationenrechts</a:t>
            </a:r>
          </a:p>
          <a:p>
            <a:endParaRPr lang="de-DE" dirty="0" smtClean="0"/>
          </a:p>
          <a:p>
            <a:endParaRPr lang="de-DE" dirty="0"/>
          </a:p>
        </p:txBody>
      </p:sp>
    </p:spTree>
    <p:extLst>
      <p:ext uri="{BB962C8B-B14F-4D97-AF65-F5344CB8AC3E}">
        <p14:creationId xmlns:p14="http://schemas.microsoft.com/office/powerpoint/2010/main" val="3180707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29.01.2012</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5</a:t>
            </a:fld>
            <a:endParaRPr lang="de-DE"/>
          </a:p>
        </p:txBody>
      </p:sp>
      <p:sp>
        <p:nvSpPr>
          <p:cNvPr id="5" name="Titel 4"/>
          <p:cNvSpPr>
            <a:spLocks noGrp="1"/>
          </p:cNvSpPr>
          <p:nvPr>
            <p:ph type="title"/>
          </p:nvPr>
        </p:nvSpPr>
        <p:spPr/>
        <p:txBody>
          <a:bodyPr/>
          <a:lstStyle/>
          <a:p>
            <a:r>
              <a:rPr lang="de-DE" b="1" dirty="0" smtClean="0">
                <a:latin typeface="Calibri" pitchFamily="34" charset="0"/>
                <a:cs typeface="Calibri" pitchFamily="34" charset="0"/>
              </a:rPr>
              <a:t>Reformbedarf</a:t>
            </a:r>
            <a:endParaRPr lang="de-DE" b="1" dirty="0">
              <a:latin typeface="Calibri" pitchFamily="34" charset="0"/>
              <a:cs typeface="Calibri" pitchFamily="34" charset="0"/>
            </a:endParaRPr>
          </a:p>
        </p:txBody>
      </p:sp>
      <p:sp>
        <p:nvSpPr>
          <p:cNvPr id="6" name="Inhaltsplatzhalter 5"/>
          <p:cNvSpPr>
            <a:spLocks noGrp="1"/>
          </p:cNvSpPr>
          <p:nvPr>
            <p:ph sz="half" idx="1"/>
          </p:nvPr>
        </p:nvSpPr>
        <p:spPr/>
        <p:txBody>
          <a:bodyPr/>
          <a:lstStyle/>
          <a:p>
            <a:r>
              <a:rPr lang="de-DE" dirty="0" smtClean="0">
                <a:latin typeface="Calibri" pitchFamily="34" charset="0"/>
                <a:cs typeface="Calibri" pitchFamily="34" charset="0"/>
              </a:rPr>
              <a:t>Erweiterung der Konventionen zur Transparenz bei Rechnungslegung, Prüfung und Haftung der Firmen</a:t>
            </a:r>
          </a:p>
          <a:p>
            <a:r>
              <a:rPr lang="de-DE" dirty="0" smtClean="0">
                <a:latin typeface="Calibri" pitchFamily="34" charset="0"/>
                <a:cs typeface="Calibri" pitchFamily="34" charset="0"/>
              </a:rPr>
              <a:t>EU-Annäherung</a:t>
            </a:r>
          </a:p>
          <a:p>
            <a:r>
              <a:rPr lang="de-DE" dirty="0" smtClean="0">
                <a:latin typeface="Calibri" pitchFamily="34" charset="0"/>
                <a:cs typeface="Calibri" pitchFamily="34" charset="0"/>
              </a:rPr>
              <a:t>Harmonisierung mit den neuen Gesetzen sowie dem türkischen Zivilgesetzbuch (Türk </a:t>
            </a:r>
            <a:r>
              <a:rPr lang="de-DE" dirty="0" err="1" smtClean="0">
                <a:latin typeface="Calibri" pitchFamily="34" charset="0"/>
                <a:cs typeface="Calibri" pitchFamily="34" charset="0"/>
              </a:rPr>
              <a:t>Medeni</a:t>
            </a:r>
            <a:r>
              <a:rPr lang="de-DE" dirty="0" smtClean="0">
                <a:latin typeface="Calibri" pitchFamily="34" charset="0"/>
                <a:cs typeface="Calibri" pitchFamily="34" charset="0"/>
              </a:rPr>
              <a:t> </a:t>
            </a:r>
            <a:r>
              <a:rPr lang="de-DE" dirty="0" err="1" smtClean="0">
                <a:latin typeface="Calibri" pitchFamily="34" charset="0"/>
                <a:cs typeface="Calibri" pitchFamily="34" charset="0"/>
              </a:rPr>
              <a:t>Kanunu</a:t>
            </a:r>
            <a:r>
              <a:rPr lang="de-DE" dirty="0" smtClean="0">
                <a:latin typeface="Calibri" pitchFamily="34" charset="0"/>
                <a:cs typeface="Calibri" pitchFamily="34" charset="0"/>
              </a:rPr>
              <a:t>), Strafgesetzbuch (Türk </a:t>
            </a:r>
            <a:r>
              <a:rPr lang="de-DE" dirty="0" err="1" smtClean="0">
                <a:latin typeface="Calibri" pitchFamily="34" charset="0"/>
                <a:cs typeface="Calibri" pitchFamily="34" charset="0"/>
              </a:rPr>
              <a:t>Ceza</a:t>
            </a:r>
            <a:r>
              <a:rPr lang="de-DE" dirty="0" smtClean="0">
                <a:latin typeface="Calibri" pitchFamily="34" charset="0"/>
                <a:cs typeface="Calibri" pitchFamily="34" charset="0"/>
              </a:rPr>
              <a:t> </a:t>
            </a:r>
            <a:r>
              <a:rPr lang="de-DE" dirty="0" err="1" smtClean="0">
                <a:latin typeface="Calibri" pitchFamily="34" charset="0"/>
                <a:cs typeface="Calibri" pitchFamily="34" charset="0"/>
              </a:rPr>
              <a:t>Kanunu</a:t>
            </a:r>
            <a:r>
              <a:rPr lang="de-DE" dirty="0" smtClean="0">
                <a:latin typeface="Calibri" pitchFamily="34" charset="0"/>
                <a:cs typeface="Calibri" pitchFamily="34" charset="0"/>
              </a:rPr>
              <a:t>) und bestimmten Regelungen des Vollstreckungs- und Insolvenzrechts</a:t>
            </a:r>
          </a:p>
          <a:p>
            <a:r>
              <a:rPr lang="de-DE" dirty="0" smtClean="0">
                <a:latin typeface="Calibri" pitchFamily="34" charset="0"/>
                <a:cs typeface="Calibri" pitchFamily="34" charset="0"/>
              </a:rPr>
              <a:t>Modernisierung unter Einbeziehung der Publizitätswirkung des Internets und der Kommunikationsmöglichkeiten der elektronischen Medien</a:t>
            </a:r>
            <a:endParaRPr lang="de-DE" dirty="0">
              <a:latin typeface="Calibri" pitchFamily="34" charset="0"/>
              <a:cs typeface="Calibri" pitchFamily="34" charset="0"/>
            </a:endParaRPr>
          </a:p>
        </p:txBody>
      </p:sp>
    </p:spTree>
    <p:extLst>
      <p:ext uri="{BB962C8B-B14F-4D97-AF65-F5344CB8AC3E}">
        <p14:creationId xmlns:p14="http://schemas.microsoft.com/office/powerpoint/2010/main" val="285040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Fußzeilenplatzhalter 2"/>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Foliennummernplatzhalter 3"/>
          <p:cNvSpPr>
            <a:spLocks noGrp="1"/>
          </p:cNvSpPr>
          <p:nvPr>
            <p:ph type="sldNum" sz="quarter" idx="12"/>
          </p:nvPr>
        </p:nvSpPr>
        <p:spPr/>
        <p:txBody>
          <a:bodyPr/>
          <a:lstStyle/>
          <a:p>
            <a:fld id="{BEE2948E-B6F3-4081-9C2A-A2641D91FEA7}" type="slidenum">
              <a:rPr lang="de-DE" smtClean="0"/>
              <a:pPr/>
              <a:t>6</a:t>
            </a:fld>
            <a:endParaRPr lang="de-DE"/>
          </a:p>
        </p:txBody>
      </p:sp>
      <p:sp>
        <p:nvSpPr>
          <p:cNvPr id="5" name="Titel 4"/>
          <p:cNvSpPr>
            <a:spLocks noGrp="1"/>
          </p:cNvSpPr>
          <p:nvPr>
            <p:ph type="title"/>
          </p:nvPr>
        </p:nvSpPr>
        <p:spPr/>
        <p:txBody>
          <a:bodyPr/>
          <a:lstStyle/>
          <a:p>
            <a:r>
              <a:rPr lang="de-DE" b="1" dirty="0" smtClean="0">
                <a:latin typeface="Calibri" pitchFamily="34" charset="0"/>
                <a:cs typeface="Calibri" pitchFamily="34" charset="0"/>
              </a:rPr>
              <a:t>Chronologie</a:t>
            </a:r>
            <a:endParaRPr lang="de-DE" b="1" dirty="0">
              <a:latin typeface="Calibri" pitchFamily="34" charset="0"/>
              <a:cs typeface="Calibri" pitchFamily="34" charset="0"/>
            </a:endParaRPr>
          </a:p>
        </p:txBody>
      </p:sp>
      <p:sp>
        <p:nvSpPr>
          <p:cNvPr id="6" name="Inhaltsplatzhalter 5"/>
          <p:cNvSpPr>
            <a:spLocks noGrp="1"/>
          </p:cNvSpPr>
          <p:nvPr>
            <p:ph sz="half" idx="1"/>
          </p:nvPr>
        </p:nvSpPr>
        <p:spPr/>
        <p:txBody>
          <a:bodyPr/>
          <a:lstStyle/>
          <a:p>
            <a:r>
              <a:rPr lang="de-DE" dirty="0" smtClean="0">
                <a:latin typeface="Calibri" pitchFamily="34" charset="0"/>
                <a:cs typeface="Calibri" pitchFamily="34" charset="0"/>
              </a:rPr>
              <a:t>Das </a:t>
            </a:r>
            <a:r>
              <a:rPr lang="de-DE" dirty="0">
                <a:latin typeface="Calibri" pitchFamily="34" charset="0"/>
                <a:cs typeface="Calibri" pitchFamily="34" charset="0"/>
              </a:rPr>
              <a:t>neue türkische HGB </a:t>
            </a:r>
            <a:r>
              <a:rPr lang="de-DE" dirty="0" smtClean="0">
                <a:latin typeface="Calibri" pitchFamily="34" charset="0"/>
                <a:cs typeface="Calibri" pitchFamily="34" charset="0"/>
              </a:rPr>
              <a:t>(„Türk </a:t>
            </a:r>
            <a:r>
              <a:rPr lang="de-DE" dirty="0" err="1" smtClean="0">
                <a:latin typeface="Calibri" pitchFamily="34" charset="0"/>
                <a:cs typeface="Calibri" pitchFamily="34" charset="0"/>
              </a:rPr>
              <a:t>Ticaret</a:t>
            </a:r>
            <a:r>
              <a:rPr lang="de-DE" dirty="0" smtClean="0">
                <a:latin typeface="Calibri" pitchFamily="34" charset="0"/>
                <a:cs typeface="Calibri" pitchFamily="34" charset="0"/>
              </a:rPr>
              <a:t> </a:t>
            </a:r>
            <a:r>
              <a:rPr lang="de-DE" dirty="0" err="1" smtClean="0">
                <a:latin typeface="Calibri" pitchFamily="34" charset="0"/>
                <a:cs typeface="Calibri" pitchFamily="34" charset="0"/>
              </a:rPr>
              <a:t>Kanunu</a:t>
            </a:r>
            <a:r>
              <a:rPr lang="de-DE" dirty="0" smtClean="0">
                <a:latin typeface="Calibri" pitchFamily="34" charset="0"/>
                <a:cs typeface="Calibri" pitchFamily="34" charset="0"/>
              </a:rPr>
              <a:t> - TTK") </a:t>
            </a:r>
            <a:r>
              <a:rPr lang="de-DE" dirty="0">
                <a:latin typeface="Calibri" pitchFamily="34" charset="0"/>
                <a:cs typeface="Calibri" pitchFamily="34" charset="0"/>
              </a:rPr>
              <a:t>tritt am </a:t>
            </a:r>
            <a:r>
              <a:rPr lang="de-DE" dirty="0" smtClean="0">
                <a:latin typeface="Calibri" pitchFamily="34" charset="0"/>
                <a:cs typeface="Calibri" pitchFamily="34" charset="0"/>
              </a:rPr>
              <a:t>01.07.2012 in Kraft</a:t>
            </a:r>
          </a:p>
          <a:p>
            <a:pPr marL="0" indent="0">
              <a:buNone/>
            </a:pPr>
            <a:endParaRPr lang="tr-TR" dirty="0" smtClean="0">
              <a:latin typeface="Calibri" pitchFamily="34" charset="0"/>
              <a:cs typeface="Calibri" pitchFamily="34" charset="0"/>
            </a:endParaRPr>
          </a:p>
          <a:p>
            <a:pPr>
              <a:buNone/>
            </a:pPr>
            <a:r>
              <a:rPr lang="tr-TR" b="1" dirty="0" smtClean="0">
                <a:latin typeface="Calibri" pitchFamily="34" charset="0"/>
                <a:cs typeface="Calibri" pitchFamily="34" charset="0"/>
              </a:rPr>
              <a:t>	</a:t>
            </a:r>
            <a:r>
              <a:rPr lang="de-DE" b="1" dirty="0" smtClean="0">
                <a:latin typeface="Calibri" pitchFamily="34" charset="0"/>
                <a:cs typeface="Calibri" pitchFamily="34" charset="0"/>
              </a:rPr>
              <a:t>Ausnahmen</a:t>
            </a:r>
            <a:r>
              <a:rPr lang="tr-TR" b="1" dirty="0" smtClean="0">
                <a:latin typeface="Calibri" pitchFamily="34" charset="0"/>
                <a:cs typeface="Calibri" pitchFamily="34" charset="0"/>
              </a:rPr>
              <a:t>:</a:t>
            </a:r>
          </a:p>
          <a:p>
            <a:endParaRPr lang="tr-TR" dirty="0" smtClean="0">
              <a:latin typeface="Calibri" pitchFamily="34" charset="0"/>
              <a:cs typeface="Calibri" pitchFamily="34" charset="0"/>
            </a:endParaRPr>
          </a:p>
          <a:p>
            <a:r>
              <a:rPr lang="de-DE" dirty="0" smtClean="0">
                <a:latin typeface="Calibri" pitchFamily="34" charset="0"/>
                <a:cs typeface="Calibri" pitchFamily="34" charset="0"/>
              </a:rPr>
              <a:t>Die im Zusammenhang mit der </a:t>
            </a:r>
            <a:r>
              <a:rPr lang="de-DE" dirty="0">
                <a:latin typeface="Calibri" pitchFamily="34" charset="0"/>
                <a:cs typeface="Calibri" pitchFamily="34" charset="0"/>
              </a:rPr>
              <a:t>A</a:t>
            </a:r>
            <a:r>
              <a:rPr lang="de-DE" dirty="0" smtClean="0">
                <a:latin typeface="Calibri" pitchFamily="34" charset="0"/>
                <a:cs typeface="Calibri" pitchFamily="34" charset="0"/>
              </a:rPr>
              <a:t>ufsicht von </a:t>
            </a:r>
            <a:r>
              <a:rPr lang="de-DE" dirty="0">
                <a:latin typeface="Calibri" pitchFamily="34" charset="0"/>
                <a:cs typeface="Calibri" pitchFamily="34" charset="0"/>
              </a:rPr>
              <a:t>A</a:t>
            </a:r>
            <a:r>
              <a:rPr lang="de-DE" dirty="0" smtClean="0">
                <a:latin typeface="Calibri" pitchFamily="34" charset="0"/>
                <a:cs typeface="Calibri" pitchFamily="34" charset="0"/>
              </a:rPr>
              <a:t>ktiengesellschaften stehenden </a:t>
            </a:r>
            <a:r>
              <a:rPr lang="de-DE" dirty="0">
                <a:latin typeface="Calibri" pitchFamily="34" charset="0"/>
                <a:cs typeface="Calibri" pitchFamily="34" charset="0"/>
              </a:rPr>
              <a:t>V</a:t>
            </a:r>
            <a:r>
              <a:rPr lang="de-DE" dirty="0" smtClean="0">
                <a:latin typeface="Calibri" pitchFamily="34" charset="0"/>
                <a:cs typeface="Calibri" pitchFamily="34" charset="0"/>
              </a:rPr>
              <a:t>orschriften (Art. 397 und 406 TTK) treten am 01.01.2013 in Kraft.</a:t>
            </a:r>
            <a:endParaRPr lang="tr-TR" dirty="0" smtClean="0">
              <a:latin typeface="Calibri" pitchFamily="34" charset="0"/>
              <a:cs typeface="Calibri" pitchFamily="34" charset="0"/>
            </a:endParaRPr>
          </a:p>
          <a:p>
            <a:r>
              <a:rPr lang="de-DE" dirty="0" smtClean="0">
                <a:latin typeface="Calibri" pitchFamily="34" charset="0"/>
                <a:cs typeface="Calibri" pitchFamily="34" charset="0"/>
              </a:rPr>
              <a:t>Die Vorschriften in Zusammenhang mit Internetseiten treten am 01.07.2013 in Kraft.</a:t>
            </a:r>
            <a:endParaRPr lang="tr-TR" dirty="0" smtClean="0">
              <a:latin typeface="Calibri" pitchFamily="34" charset="0"/>
              <a:cs typeface="Calibri" pitchFamily="34" charset="0"/>
            </a:endParaRPr>
          </a:p>
          <a:p>
            <a:pPr>
              <a:buNone/>
            </a:pPr>
            <a:endParaRPr lang="tr-TR" dirty="0" smtClean="0"/>
          </a:p>
        </p:txBody>
      </p:sp>
    </p:spTree>
    <p:extLst>
      <p:ext uri="{BB962C8B-B14F-4D97-AF65-F5344CB8AC3E}">
        <p14:creationId xmlns:p14="http://schemas.microsoft.com/office/powerpoint/2010/main" val="3260510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pPr/>
              <a:t>7</a:t>
            </a:fld>
            <a:endParaRPr lang="de-DE"/>
          </a:p>
        </p:txBody>
      </p:sp>
      <p:sp>
        <p:nvSpPr>
          <p:cNvPr id="5" name="4 Başlık"/>
          <p:cNvSpPr>
            <a:spLocks noGrp="1"/>
          </p:cNvSpPr>
          <p:nvPr>
            <p:ph type="title"/>
          </p:nvPr>
        </p:nvSpPr>
        <p:spPr/>
        <p:txBody>
          <a:bodyPr/>
          <a:lstStyle/>
          <a:p>
            <a:r>
              <a:rPr lang="de-DE" b="1" dirty="0" smtClean="0">
                <a:latin typeface="Calibri" pitchFamily="34" charset="0"/>
                <a:cs typeface="Calibri" pitchFamily="34" charset="0"/>
              </a:rPr>
              <a:t>Technische Innovationen</a:t>
            </a:r>
            <a:endParaRPr lang="tr-TR" b="1" dirty="0">
              <a:latin typeface="Calibri" pitchFamily="34" charset="0"/>
              <a:cs typeface="Calibri" pitchFamily="34" charset="0"/>
            </a:endParaRPr>
          </a:p>
        </p:txBody>
      </p:sp>
      <p:sp>
        <p:nvSpPr>
          <p:cNvPr id="6" name="5 İçerik Yer Tutucusu"/>
          <p:cNvSpPr>
            <a:spLocks noGrp="1"/>
          </p:cNvSpPr>
          <p:nvPr>
            <p:ph sz="half" idx="1"/>
          </p:nvPr>
        </p:nvSpPr>
        <p:spPr>
          <a:xfrm>
            <a:off x="251518" y="1700808"/>
            <a:ext cx="8352930" cy="4320480"/>
          </a:xfrm>
        </p:spPr>
        <p:txBody>
          <a:bodyPr/>
          <a:lstStyle/>
          <a:p>
            <a:r>
              <a:rPr lang="de-DE" dirty="0" smtClean="0">
                <a:latin typeface="Calibri" pitchFamily="34" charset="0"/>
                <a:cs typeface="Calibri" pitchFamily="34" charset="0"/>
              </a:rPr>
              <a:t>Kapitalgesellschaften </a:t>
            </a:r>
            <a:r>
              <a:rPr lang="de-DE" dirty="0" smtClean="0">
                <a:latin typeface="Calibri" pitchFamily="34" charset="0"/>
                <a:cs typeface="Calibri" pitchFamily="34" charset="0"/>
              </a:rPr>
              <a:t>sind verpflichtet Internetseiten </a:t>
            </a:r>
            <a:r>
              <a:rPr lang="de-DE" dirty="0" smtClean="0">
                <a:latin typeface="Calibri" pitchFamily="34" charset="0"/>
                <a:cs typeface="Calibri" pitchFamily="34" charset="0"/>
              </a:rPr>
              <a:t>einzurichten, auf der wesentliche Daten wie die Nennung der Gesellschafter und die Offenlegung der Unternehmenszahlen zu erfolge hat</a:t>
            </a:r>
            <a:r>
              <a:rPr lang="tr-TR" dirty="0" smtClean="0">
                <a:latin typeface="Calibri" pitchFamily="34" charset="0"/>
                <a:cs typeface="Calibri" pitchFamily="34" charset="0"/>
              </a:rPr>
              <a:t>.</a:t>
            </a:r>
            <a:endParaRPr lang="tr-TR" dirty="0" smtClean="0">
              <a:latin typeface="Calibri" pitchFamily="34" charset="0"/>
              <a:cs typeface="Calibri" pitchFamily="34" charset="0"/>
            </a:endParaRPr>
          </a:p>
          <a:p>
            <a:r>
              <a:rPr lang="de-DE" dirty="0" smtClean="0">
                <a:latin typeface="Calibri" pitchFamily="34" charset="0"/>
                <a:cs typeface="Calibri" pitchFamily="34" charset="0"/>
              </a:rPr>
              <a:t>Die Einberufung der Generalversammlung ist nun via E-Mail </a:t>
            </a:r>
            <a:r>
              <a:rPr lang="de-DE" dirty="0" smtClean="0">
                <a:latin typeface="Calibri" pitchFamily="34" charset="0"/>
                <a:cs typeface="Calibri" pitchFamily="34" charset="0"/>
              </a:rPr>
              <a:t>mit elektronischer Signatur möglich</a:t>
            </a:r>
            <a:r>
              <a:rPr lang="tr-TR" dirty="0" smtClean="0">
                <a:latin typeface="Calibri" pitchFamily="34" charset="0"/>
                <a:cs typeface="Calibri" pitchFamily="34" charset="0"/>
              </a:rPr>
              <a:t>.</a:t>
            </a:r>
          </a:p>
          <a:p>
            <a:r>
              <a:rPr lang="de-DE" dirty="0" smtClean="0">
                <a:latin typeface="Calibri" pitchFamily="34" charset="0"/>
                <a:cs typeface="Calibri" pitchFamily="34" charset="0"/>
              </a:rPr>
              <a:t>Abstimmungen sind nun auch via elektronischer Unterschrift möglich</a:t>
            </a:r>
            <a:r>
              <a:rPr lang="tr-TR" dirty="0" smtClean="0">
                <a:latin typeface="Calibri" pitchFamily="34" charset="0"/>
                <a:cs typeface="Calibri" pitchFamily="34" charset="0"/>
              </a:rPr>
              <a:t>.</a:t>
            </a:r>
          </a:p>
          <a:p>
            <a:r>
              <a:rPr lang="de-DE" dirty="0" smtClean="0">
                <a:latin typeface="Calibri" pitchFamily="34" charset="0"/>
                <a:cs typeface="Calibri" pitchFamily="34" charset="0"/>
              </a:rPr>
              <a:t>Das </a:t>
            </a:r>
            <a:r>
              <a:rPr lang="de-DE" dirty="0">
                <a:latin typeface="Calibri" pitchFamily="34" charset="0"/>
                <a:cs typeface="Calibri" pitchFamily="34" charset="0"/>
              </a:rPr>
              <a:t>H</a:t>
            </a:r>
            <a:r>
              <a:rPr lang="de-DE" dirty="0" smtClean="0">
                <a:latin typeface="Calibri" pitchFamily="34" charset="0"/>
                <a:cs typeface="Calibri" pitchFamily="34" charset="0"/>
              </a:rPr>
              <a:t>andelsregister wird digitalisiert</a:t>
            </a:r>
            <a:r>
              <a:rPr lang="tr-TR" dirty="0" smtClean="0">
                <a:latin typeface="Calibri" pitchFamily="34" charset="0"/>
                <a:cs typeface="Calibri" pitchFamily="34" charset="0"/>
              </a:rPr>
              <a:t>.</a:t>
            </a:r>
          </a:p>
          <a:p>
            <a:r>
              <a:rPr lang="de-DE" dirty="0" smtClean="0">
                <a:latin typeface="Calibri" pitchFamily="34" charset="0"/>
                <a:cs typeface="Calibri" pitchFamily="34" charset="0"/>
              </a:rPr>
              <a:t>Rechnungs- und Bestätigungsschreiben können nun digital erstellt und aufbewahrt werden</a:t>
            </a:r>
            <a:r>
              <a:rPr lang="de-DE" dirty="0">
                <a:latin typeface="Calibri" pitchFamily="34" charset="0"/>
                <a:cs typeface="Calibri" pitchFamily="34" charset="0"/>
              </a:rPr>
              <a:t>.</a:t>
            </a:r>
            <a:endParaRPr lang="tr-TR" dirty="0" smtClean="0">
              <a:latin typeface="Calibri" pitchFamily="34" charset="0"/>
              <a:cs typeface="Calibri" pitchFamily="34" charset="0"/>
            </a:endParaRPr>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29.01.2012</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a:t>
            </a:fld>
            <a:endParaRPr lang="de-DE"/>
          </a:p>
        </p:txBody>
      </p:sp>
      <p:sp>
        <p:nvSpPr>
          <p:cNvPr id="5" name="4 Başlık"/>
          <p:cNvSpPr>
            <a:spLocks noGrp="1"/>
          </p:cNvSpPr>
          <p:nvPr>
            <p:ph type="title"/>
          </p:nvPr>
        </p:nvSpPr>
        <p:spPr>
          <a:xfrm>
            <a:off x="251520" y="1124744"/>
            <a:ext cx="7200802" cy="432048"/>
          </a:xfrm>
        </p:spPr>
        <p:txBody>
          <a:bodyPr/>
          <a:lstStyle/>
          <a:p>
            <a:r>
              <a:rPr lang="de-DE" b="1" dirty="0" err="1" smtClean="0">
                <a:latin typeface="Calibri" pitchFamily="34" charset="0"/>
                <a:cs typeface="Calibri" pitchFamily="34" charset="0"/>
              </a:rPr>
              <a:t>Anonim</a:t>
            </a:r>
            <a:r>
              <a:rPr lang="de-DE" b="1" dirty="0" smtClean="0">
                <a:latin typeface="Calibri" pitchFamily="34" charset="0"/>
                <a:cs typeface="Calibri" pitchFamily="34" charset="0"/>
              </a:rPr>
              <a:t> </a:t>
            </a:r>
            <a:r>
              <a:rPr lang="tr-TR" b="1" dirty="0" smtClean="0">
                <a:latin typeface="Calibri" pitchFamily="34" charset="0"/>
                <a:cs typeface="Calibri" pitchFamily="34" charset="0"/>
              </a:rPr>
              <a:t>Ş</a:t>
            </a:r>
            <a:r>
              <a:rPr lang="de-DE" b="1" dirty="0" err="1" smtClean="0">
                <a:latin typeface="Calibri" pitchFamily="34" charset="0"/>
                <a:cs typeface="Calibri" pitchFamily="34" charset="0"/>
              </a:rPr>
              <a:t>irketi</a:t>
            </a:r>
            <a:r>
              <a:rPr lang="de-DE" b="1" dirty="0" smtClean="0">
                <a:latin typeface="Calibri" pitchFamily="34" charset="0"/>
                <a:cs typeface="Calibri" pitchFamily="34" charset="0"/>
              </a:rPr>
              <a:t> (A.</a:t>
            </a:r>
            <a:r>
              <a:rPr lang="tr-TR" b="1" dirty="0">
                <a:latin typeface="Calibri" pitchFamily="34" charset="0"/>
                <a:cs typeface="Calibri" pitchFamily="34" charset="0"/>
              </a:rPr>
              <a:t> Ş </a:t>
            </a:r>
            <a:r>
              <a:rPr lang="de-DE" b="1" dirty="0" smtClean="0">
                <a:latin typeface="Calibri" pitchFamily="34" charset="0"/>
                <a:cs typeface="Calibri" pitchFamily="34" charset="0"/>
              </a:rPr>
              <a:t>.) – Aktiengesellschaft nach türkischem Recht</a:t>
            </a:r>
            <a:r>
              <a:rPr lang="tr-TR" sz="1200" b="1" dirty="0" smtClean="0"/>
              <a:t/>
            </a:r>
            <a:br>
              <a:rPr lang="tr-TR" sz="1200" b="1" dirty="0" smtClean="0"/>
            </a:br>
            <a:r>
              <a:rPr lang="tr-TR" sz="1200" b="1" dirty="0" smtClean="0">
                <a:solidFill>
                  <a:schemeClr val="bg2"/>
                </a:solidFill>
              </a:rPr>
              <a:t>.</a:t>
            </a:r>
            <a:r>
              <a:rPr lang="tr-TR" b="1" dirty="0" smtClean="0"/>
              <a:t/>
            </a:r>
            <a:br>
              <a:rPr lang="tr-TR" b="1" dirty="0" smtClean="0"/>
            </a:br>
            <a:r>
              <a:rPr lang="de-DE" b="1" dirty="0" smtClean="0">
                <a:latin typeface="Calibri" pitchFamily="34" charset="0"/>
                <a:cs typeface="Calibri" pitchFamily="34" charset="0"/>
              </a:rPr>
              <a:t>Anzahl der Gesellschafter und Grundkapital		</a:t>
            </a:r>
            <a:endParaRPr lang="tr-TR" b="1" dirty="0">
              <a:latin typeface="Calibri" pitchFamily="34" charset="0"/>
              <a:cs typeface="Calibri" pitchFamily="34" charset="0"/>
            </a:endParaRPr>
          </a:p>
        </p:txBody>
      </p:sp>
      <p:sp>
        <p:nvSpPr>
          <p:cNvPr id="6" name="5 İçerik Yer Tutucusu"/>
          <p:cNvSpPr>
            <a:spLocks noGrp="1"/>
          </p:cNvSpPr>
          <p:nvPr>
            <p:ph sz="half" idx="1"/>
          </p:nvPr>
        </p:nvSpPr>
        <p:spPr>
          <a:xfrm>
            <a:off x="179512" y="3140968"/>
            <a:ext cx="8568952" cy="4032448"/>
          </a:xfrm>
        </p:spPr>
        <p:txBody>
          <a:bodyPr/>
          <a:lstStyle/>
          <a:p>
            <a:endParaRPr lang="tr-TR" dirty="0" smtClean="0"/>
          </a:p>
          <a:p>
            <a:endParaRPr lang="tr-TR" dirty="0" smtClean="0"/>
          </a:p>
          <a:p>
            <a:endParaRPr lang="tr-TR" dirty="0" smtClean="0"/>
          </a:p>
          <a:p>
            <a:pPr>
              <a:buNone/>
            </a:pPr>
            <a:endParaRPr lang="tr-TR" dirty="0" smtClean="0"/>
          </a:p>
          <a:p>
            <a:pPr>
              <a:buNone/>
            </a:pPr>
            <a:r>
              <a:rPr lang="tr-TR" dirty="0" smtClean="0"/>
              <a:t>.</a:t>
            </a:r>
          </a:p>
          <a:p>
            <a:endParaRPr lang="tr-TR" dirty="0"/>
          </a:p>
        </p:txBody>
      </p:sp>
      <p:graphicFrame>
        <p:nvGraphicFramePr>
          <p:cNvPr id="9" name="8 Tablo"/>
          <p:cNvGraphicFramePr>
            <a:graphicFrameLocks noGrp="1"/>
          </p:cNvGraphicFramePr>
          <p:nvPr>
            <p:extLst>
              <p:ext uri="{D42A27DB-BD31-4B8C-83A1-F6EECF244321}">
                <p14:modId xmlns:p14="http://schemas.microsoft.com/office/powerpoint/2010/main" val="232437953"/>
              </p:ext>
            </p:extLst>
          </p:nvPr>
        </p:nvGraphicFramePr>
        <p:xfrm>
          <a:off x="251520" y="2132857"/>
          <a:ext cx="8640960" cy="3965384"/>
        </p:xfrm>
        <a:graphic>
          <a:graphicData uri="http://schemas.openxmlformats.org/drawingml/2006/table">
            <a:tbl>
              <a:tblPr firstRow="1" bandRow="1">
                <a:tableStyleId>{5C22544A-7EE6-4342-B048-85BDC9FD1C3A}</a:tableStyleId>
              </a:tblPr>
              <a:tblGrid>
                <a:gridCol w="3331643"/>
                <a:gridCol w="5309317"/>
              </a:tblGrid>
              <a:tr h="363288">
                <a:tc>
                  <a:txBody>
                    <a:bodyPr/>
                    <a:lstStyle/>
                    <a:p>
                      <a:r>
                        <a:rPr lang="de-DE" dirty="0" smtClean="0">
                          <a:latin typeface="Calibri" pitchFamily="34" charset="0"/>
                          <a:cs typeface="Calibri" pitchFamily="34" charset="0"/>
                        </a:rPr>
                        <a:t>Bisheriges TTK</a:t>
                      </a:r>
                      <a:endParaRPr lang="tr-TR" dirty="0">
                        <a:latin typeface="Calibri" pitchFamily="34" charset="0"/>
                        <a:cs typeface="Calibri" pitchFamily="34" charset="0"/>
                      </a:endParaRPr>
                    </a:p>
                  </a:txBody>
                  <a:tcPr/>
                </a:tc>
                <a:tc>
                  <a:txBody>
                    <a:bodyPr/>
                    <a:lstStyle/>
                    <a:p>
                      <a:r>
                        <a:rPr lang="de-DE" dirty="0" smtClean="0">
                          <a:latin typeface="Calibri" pitchFamily="34" charset="0"/>
                          <a:cs typeface="Calibri" pitchFamily="34" charset="0"/>
                        </a:rPr>
                        <a:t>Neues TTK</a:t>
                      </a:r>
                      <a:endParaRPr lang="tr-TR" dirty="0" smtClean="0">
                        <a:latin typeface="Calibri" pitchFamily="34" charset="0"/>
                        <a:cs typeface="Calibri" pitchFamily="34" charset="0"/>
                      </a:endParaRPr>
                    </a:p>
                  </a:txBody>
                  <a:tcPr/>
                </a:tc>
              </a:tr>
              <a:tr h="2127542">
                <a:tc>
                  <a:txBody>
                    <a:bodyPr/>
                    <a:lstStyle/>
                    <a:p>
                      <a:endParaRPr lang="tr-TR" b="1" baseline="0" dirty="0" smtClean="0"/>
                    </a:p>
                    <a:p>
                      <a:r>
                        <a:rPr lang="de-DE" b="1" baseline="0" dirty="0" smtClean="0">
                          <a:latin typeface="Calibri" pitchFamily="34" charset="0"/>
                          <a:cs typeface="Calibri" pitchFamily="34" charset="0"/>
                        </a:rPr>
                        <a:t>Art. 277</a:t>
                      </a:r>
                      <a:r>
                        <a:rPr lang="tr-TR" b="1" baseline="0" dirty="0" smtClean="0"/>
                        <a:t>: </a:t>
                      </a:r>
                      <a:r>
                        <a:rPr lang="de-DE" b="0" baseline="0" dirty="0" smtClean="0">
                          <a:latin typeface="Calibri" pitchFamily="34" charset="0"/>
                          <a:cs typeface="Calibri" pitchFamily="34" charset="0"/>
                        </a:rPr>
                        <a:t>Für die Errichtung einer Aktiengesellschaft sind mindestens fünf Aktionäre erforderlich.</a:t>
                      </a:r>
                      <a:endParaRPr lang="tr-TR" b="0" dirty="0">
                        <a:latin typeface="Calibri" pitchFamily="34" charset="0"/>
                        <a:cs typeface="Calibri" pitchFamily="34" charset="0"/>
                      </a:endParaRPr>
                    </a:p>
                  </a:txBody>
                  <a:tcPr/>
                </a:tc>
                <a:tc>
                  <a:txBody>
                    <a:bodyPr/>
                    <a:lstStyle/>
                    <a:p>
                      <a:endParaRPr lang="tr-TR" b="1" dirty="0" smtClean="0"/>
                    </a:p>
                    <a:p>
                      <a:r>
                        <a:rPr lang="de-DE" b="1" dirty="0" smtClean="0">
                          <a:latin typeface="Calibri" pitchFamily="34" charset="0"/>
                          <a:cs typeface="Calibri" pitchFamily="34" charset="0"/>
                        </a:rPr>
                        <a:t>Art.</a:t>
                      </a:r>
                      <a:r>
                        <a:rPr lang="tr-TR" b="1" dirty="0" smtClean="0">
                          <a:latin typeface="Calibri" pitchFamily="34" charset="0"/>
                          <a:cs typeface="Calibri" pitchFamily="34" charset="0"/>
                        </a:rPr>
                        <a:t> 338: </a:t>
                      </a:r>
                      <a:r>
                        <a:rPr lang="de-DE" b="0" dirty="0" smtClean="0">
                          <a:latin typeface="Calibri" pitchFamily="34" charset="0"/>
                          <a:cs typeface="Calibri" pitchFamily="34" charset="0"/>
                        </a:rPr>
                        <a:t>Die</a:t>
                      </a:r>
                      <a:r>
                        <a:rPr lang="de-DE" b="0" baseline="0" dirty="0" smtClean="0">
                          <a:latin typeface="Calibri" pitchFamily="34" charset="0"/>
                          <a:cs typeface="Calibri" pitchFamily="34" charset="0"/>
                        </a:rPr>
                        <a:t> Gründung einer Aktiengesellschaft ist auch durch eine Person möglich.</a:t>
                      </a:r>
                      <a:r>
                        <a:rPr lang="tr-TR" dirty="0" smtClean="0">
                          <a:latin typeface="Calibri" pitchFamily="34" charset="0"/>
                          <a:cs typeface="Calibri" pitchFamily="34" charset="0"/>
                        </a:rPr>
                        <a:t> </a:t>
                      </a:r>
                      <a:r>
                        <a:rPr lang="de-DE" dirty="0" smtClean="0">
                          <a:latin typeface="Calibri" pitchFamily="34" charset="0"/>
                          <a:cs typeface="Calibri" pitchFamily="34" charset="0"/>
                        </a:rPr>
                        <a:t>Unschädlich ist auch, wenn Aktionäre</a:t>
                      </a:r>
                      <a:r>
                        <a:rPr lang="de-DE" baseline="0" dirty="0" smtClean="0">
                          <a:latin typeface="Calibri" pitchFamily="34" charset="0"/>
                          <a:cs typeface="Calibri" pitchFamily="34" charset="0"/>
                        </a:rPr>
                        <a:t> nachträglich wegfallen</a:t>
                      </a:r>
                      <a:r>
                        <a:rPr lang="de-DE" dirty="0" smtClean="0">
                          <a:latin typeface="Calibri" pitchFamily="34" charset="0"/>
                          <a:cs typeface="Calibri" pitchFamily="34" charset="0"/>
                        </a:rPr>
                        <a:t>. Nach Durchführung der erforderlichen Maßnahmen kann die</a:t>
                      </a:r>
                      <a:r>
                        <a:rPr lang="de-DE" baseline="0" dirty="0" smtClean="0">
                          <a:latin typeface="Calibri" pitchFamily="34" charset="0"/>
                          <a:cs typeface="Calibri" pitchFamily="34" charset="0"/>
                        </a:rPr>
                        <a:t> Gesellschaft auch durch einen Teilhaber weiterbestehen. </a:t>
                      </a:r>
                      <a:endParaRPr lang="tr-TR" dirty="0">
                        <a:latin typeface="Calibri" pitchFamily="34" charset="0"/>
                        <a:cs typeface="Calibri" pitchFamily="34" charset="0"/>
                      </a:endParaRPr>
                    </a:p>
                  </a:txBody>
                  <a:tcPr/>
                </a:tc>
              </a:tr>
              <a:tr h="363288">
                <a:tc>
                  <a:txBody>
                    <a:bodyPr/>
                    <a:lstStyle/>
                    <a:p>
                      <a:r>
                        <a:rPr lang="de-DE" b="1" dirty="0" smtClean="0">
                          <a:latin typeface="Calibri" pitchFamily="34" charset="0"/>
                          <a:cs typeface="Calibri" pitchFamily="34" charset="0"/>
                        </a:rPr>
                        <a:t>Mindestens</a:t>
                      </a:r>
                      <a:r>
                        <a:rPr lang="tr-TR" b="1" dirty="0" smtClean="0">
                          <a:latin typeface="Calibri" pitchFamily="34" charset="0"/>
                          <a:cs typeface="Calibri" pitchFamily="34" charset="0"/>
                        </a:rPr>
                        <a:t> 50.000</a:t>
                      </a:r>
                      <a:r>
                        <a:rPr lang="de-DE" b="1" dirty="0" smtClean="0">
                          <a:latin typeface="Calibri" pitchFamily="34" charset="0"/>
                          <a:cs typeface="Calibri" pitchFamily="34" charset="0"/>
                        </a:rPr>
                        <a:t>,00 T</a:t>
                      </a:r>
                      <a:r>
                        <a:rPr lang="de-DE" b="1" baseline="0" dirty="0" smtClean="0">
                          <a:latin typeface="Calibri" pitchFamily="34" charset="0"/>
                          <a:cs typeface="Calibri" pitchFamily="34" charset="0"/>
                        </a:rPr>
                        <a:t>L</a:t>
                      </a:r>
                      <a:endParaRPr lang="tr-TR" dirty="0">
                        <a:latin typeface="Calibri" pitchFamily="34" charset="0"/>
                        <a:cs typeface="Calibri"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Mindestens</a:t>
                      </a:r>
                      <a:r>
                        <a:rPr kumimoji="0" lang="tr-TR"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 50.000</a:t>
                      </a:r>
                      <a:r>
                        <a:rPr kumimoji="0" lang="de-DE" sz="1800" b="1" i="0" u="none" strike="noStrike" kern="1200" cap="none" spc="0" normalizeH="0" baseline="0" noProof="0" dirty="0" smtClean="0">
                          <a:ln>
                            <a:noFill/>
                          </a:ln>
                          <a:solidFill>
                            <a:srgbClr val="353330"/>
                          </a:solidFill>
                          <a:effectLst/>
                          <a:uLnTx/>
                          <a:uFillTx/>
                          <a:latin typeface="Calibri" pitchFamily="34" charset="0"/>
                          <a:ea typeface="+mn-ea"/>
                          <a:cs typeface="Calibri" pitchFamily="34" charset="0"/>
                        </a:rPr>
                        <a:t>,00 TL</a:t>
                      </a:r>
                      <a:endParaRPr kumimoji="0" lang="tr-TR" sz="1800" b="0" i="0" u="none" strike="noStrike" kern="1200" cap="none" spc="0" normalizeH="0" baseline="0" noProof="0" dirty="0">
                        <a:ln>
                          <a:noFill/>
                        </a:ln>
                        <a:solidFill>
                          <a:srgbClr val="353330"/>
                        </a:solidFill>
                        <a:effectLst/>
                        <a:uLnTx/>
                        <a:uFillTx/>
                        <a:latin typeface="Calibri" pitchFamily="34" charset="0"/>
                        <a:ea typeface="+mn-ea"/>
                        <a:cs typeface="Calibri" pitchFamily="34" charset="0"/>
                      </a:endParaRPr>
                    </a:p>
                  </a:txBody>
                  <a:tcPr/>
                </a:tc>
              </a:tr>
              <a:tr h="1106322">
                <a:tc>
                  <a:txBody>
                    <a:bodyPr/>
                    <a:lstStyle/>
                    <a:p>
                      <a:r>
                        <a:rPr lang="de-DE" b="0" dirty="0" smtClean="0">
                          <a:latin typeface="Calibri" pitchFamily="34" charset="0"/>
                          <a:cs typeface="Calibri" pitchFamily="34" charset="0"/>
                        </a:rPr>
                        <a:t>Bisher keine Regelung.</a:t>
                      </a:r>
                      <a:endParaRPr lang="tr-TR" b="0" dirty="0">
                        <a:latin typeface="Calibri" pitchFamily="34" charset="0"/>
                        <a:cs typeface="Calibri" pitchFamily="34" charset="0"/>
                      </a:endParaRPr>
                    </a:p>
                  </a:txBody>
                  <a:tcPr/>
                </a:tc>
                <a:tc>
                  <a:txBody>
                    <a:bodyPr/>
                    <a:lstStyle/>
                    <a:p>
                      <a:r>
                        <a:rPr lang="de-DE" baseline="0" dirty="0" smtClean="0">
                          <a:latin typeface="Calibri" pitchFamily="34" charset="0"/>
                          <a:cs typeface="Calibri" pitchFamily="34" charset="0"/>
                        </a:rPr>
                        <a:t>Bei Aktiengesellschaften ohne Börsengang mit eingetragenem Kapitalsystem beträgt das  Mindestkapital 100.000,00 TL.</a:t>
                      </a:r>
                      <a:endParaRPr lang="tr-TR" dirty="0" smtClean="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latin typeface="Calibri" pitchFamily="34" charset="0"/>
                <a:cs typeface="Calibri" pitchFamily="34" charset="0"/>
              </a:rPr>
              <a:pPr/>
              <a:t>29.01.2012</a:t>
            </a:fld>
            <a:endParaRPr lang="de-DE" dirty="0">
              <a:latin typeface="Calibri" pitchFamily="34" charset="0"/>
              <a:cs typeface="Calibri" pitchFamily="34" charset="0"/>
            </a:endParaRPr>
          </a:p>
        </p:txBody>
      </p:sp>
      <p:sp>
        <p:nvSpPr>
          <p:cNvPr id="3" name="2 Altbilgi Yer Tutucusu"/>
          <p:cNvSpPr>
            <a:spLocks noGrp="1"/>
          </p:cNvSpPr>
          <p:nvPr>
            <p:ph type="ftr" sz="quarter" idx="11"/>
          </p:nvPr>
        </p:nvSpPr>
        <p:spPr/>
        <p:txBody>
          <a:bodyPr/>
          <a:lstStyle/>
          <a:p>
            <a:r>
              <a:rPr lang="de-DE" dirty="0" smtClean="0">
                <a:latin typeface="Calibri" pitchFamily="34" charset="0"/>
                <a:cs typeface="Calibri" pitchFamily="34" charset="0"/>
              </a:rPr>
              <a:t>www.gencer-coll.eu</a:t>
            </a:r>
            <a:endParaRPr lang="de-DE" dirty="0">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latin typeface="Calibri" pitchFamily="34" charset="0"/>
                <a:cs typeface="Calibri" pitchFamily="34" charset="0"/>
              </a:rPr>
              <a:pPr/>
              <a:t>9</a:t>
            </a:fld>
            <a:endParaRPr lang="de-DE" dirty="0">
              <a:latin typeface="Calibri" pitchFamily="34" charset="0"/>
              <a:cs typeface="Calibri" pitchFamily="34" charset="0"/>
            </a:endParaRPr>
          </a:p>
        </p:txBody>
      </p:sp>
      <p:sp>
        <p:nvSpPr>
          <p:cNvPr id="5" name="4 Başlık"/>
          <p:cNvSpPr>
            <a:spLocks noGrp="1"/>
          </p:cNvSpPr>
          <p:nvPr>
            <p:ph type="title"/>
          </p:nvPr>
        </p:nvSpPr>
        <p:spPr>
          <a:xfrm>
            <a:off x="251520" y="1052736"/>
            <a:ext cx="7200802" cy="432048"/>
          </a:xfrm>
        </p:spPr>
        <p:txBody>
          <a:bodyPr/>
          <a:lstStyle/>
          <a:p>
            <a:r>
              <a:rPr lang="de-DE" b="1" dirty="0" smtClean="0">
                <a:latin typeface="Calibri" pitchFamily="34" charset="0"/>
                <a:cs typeface="Calibri" pitchFamily="34" charset="0"/>
              </a:rPr>
              <a:t>Gründungsunterlagen</a:t>
            </a:r>
            <a:r>
              <a:rPr lang="tr-TR" b="1" dirty="0" smtClean="0"/>
              <a:t/>
            </a:r>
            <a:br>
              <a:rPr lang="tr-TR" b="1" dirty="0" smtClean="0"/>
            </a:br>
            <a:endParaRPr lang="tr-TR" b="1" dirty="0"/>
          </a:p>
        </p:txBody>
      </p:sp>
      <p:sp>
        <p:nvSpPr>
          <p:cNvPr id="6" name="5 İçerik Yer Tutucusu"/>
          <p:cNvSpPr>
            <a:spLocks noGrp="1"/>
          </p:cNvSpPr>
          <p:nvPr>
            <p:ph sz="half" idx="1"/>
          </p:nvPr>
        </p:nvSpPr>
        <p:spPr>
          <a:xfrm>
            <a:off x="251520" y="1844824"/>
            <a:ext cx="7200802" cy="4032448"/>
          </a:xfrm>
        </p:spPr>
        <p:txBody>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smtClean="0"/>
          </a:p>
        </p:txBody>
      </p:sp>
      <p:graphicFrame>
        <p:nvGraphicFramePr>
          <p:cNvPr id="7" name="6 Tablo"/>
          <p:cNvGraphicFramePr>
            <a:graphicFrameLocks noGrp="1"/>
          </p:cNvGraphicFramePr>
          <p:nvPr>
            <p:extLst>
              <p:ext uri="{D42A27DB-BD31-4B8C-83A1-F6EECF244321}">
                <p14:modId xmlns:p14="http://schemas.microsoft.com/office/powerpoint/2010/main" val="483475168"/>
              </p:ext>
            </p:extLst>
          </p:nvPr>
        </p:nvGraphicFramePr>
        <p:xfrm>
          <a:off x="179512" y="1628800"/>
          <a:ext cx="8712968" cy="4679424"/>
        </p:xfrm>
        <a:graphic>
          <a:graphicData uri="http://schemas.openxmlformats.org/drawingml/2006/table">
            <a:tbl>
              <a:tblPr firstRow="1" bandRow="1">
                <a:tableStyleId>{5C22544A-7EE6-4342-B048-85BDC9FD1C3A}</a:tableStyleId>
              </a:tblPr>
              <a:tblGrid>
                <a:gridCol w="3570889"/>
                <a:gridCol w="5142079"/>
              </a:tblGrid>
              <a:tr h="350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Bisheriges</a:t>
                      </a:r>
                      <a:r>
                        <a:rPr lang="de-DE" baseline="0" dirty="0" smtClean="0">
                          <a:latin typeface="Calibri" pitchFamily="34" charset="0"/>
                          <a:cs typeface="Calibri" pitchFamily="34" charset="0"/>
                        </a:rPr>
                        <a:t> TTK</a:t>
                      </a:r>
                      <a:endParaRPr lang="tr-TR" dirty="0" smtClean="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Neues</a:t>
                      </a:r>
                      <a:r>
                        <a:rPr lang="tr-TR" dirty="0" smtClean="0">
                          <a:latin typeface="Calibri" pitchFamily="34" charset="0"/>
                          <a:cs typeface="Calibri" pitchFamily="34" charset="0"/>
                        </a:rPr>
                        <a:t> TTK</a:t>
                      </a:r>
                    </a:p>
                  </a:txBody>
                  <a:tcPr/>
                </a:tc>
              </a:tr>
              <a:tr h="930384">
                <a:tc rowSpan="8">
                  <a:txBody>
                    <a:bodyPr/>
                    <a:lstStyle/>
                    <a:p>
                      <a:r>
                        <a:rPr lang="de-DE" b="1" dirty="0" smtClean="0">
                          <a:latin typeface="Calibri" pitchFamily="34" charset="0"/>
                          <a:cs typeface="Calibri" pitchFamily="34" charset="0"/>
                        </a:rPr>
                        <a:t>Im</a:t>
                      </a:r>
                      <a:r>
                        <a:rPr lang="de-DE" b="1" baseline="0" dirty="0" smtClean="0">
                          <a:latin typeface="Calibri" pitchFamily="34" charset="0"/>
                          <a:cs typeface="Calibri" pitchFamily="34" charset="0"/>
                        </a:rPr>
                        <a:t> bisherigen TTK besteht keine Regelung in dieser Angelegenheit.</a:t>
                      </a:r>
                      <a:endParaRPr lang="tr-TR" dirty="0" smtClean="0"/>
                    </a:p>
                    <a:p>
                      <a:endParaRPr lang="tr-TR" dirty="0" smtClean="0"/>
                    </a:p>
                    <a:p>
                      <a:r>
                        <a:rPr lang="de-DE" baseline="0" dirty="0" smtClean="0">
                          <a:latin typeface="Calibri" pitchFamily="34" charset="0"/>
                          <a:cs typeface="Calibri" pitchFamily="34" charset="0"/>
                        </a:rPr>
                        <a:t>Auch bisher bei Eintragung im Handelsregister vorzulegen:</a:t>
                      </a:r>
                    </a:p>
                    <a:p>
                      <a:endParaRPr lang="tr-TR" baseline="0" dirty="0" smtClean="0">
                        <a:latin typeface="Calibri" pitchFamily="34" charset="0"/>
                        <a:cs typeface="Calibri" pitchFamily="34" charset="0"/>
                      </a:endParaRPr>
                    </a:p>
                    <a:p>
                      <a:r>
                        <a:rPr lang="de-DE" baseline="0" dirty="0" smtClean="0">
                          <a:latin typeface="Calibri" pitchFamily="34" charset="0"/>
                          <a:cs typeface="Calibri" pitchFamily="34" charset="0"/>
                        </a:rPr>
                        <a:t>Der Gesellschaftsvertrag; die amtlichen Formulare für die Eintragung in das Handelsregister;</a:t>
                      </a:r>
                      <a:endParaRPr lang="tr-TR" baseline="0" dirty="0" smtClean="0">
                        <a:latin typeface="Calibri" pitchFamily="34" charset="0"/>
                        <a:cs typeface="Calibri" pitchFamily="34" charset="0"/>
                      </a:endParaRPr>
                    </a:p>
                    <a:p>
                      <a:r>
                        <a:rPr lang="de-DE" baseline="0" dirty="0" smtClean="0">
                          <a:latin typeface="Calibri" pitchFamily="34" charset="0"/>
                          <a:cs typeface="Calibri" pitchFamily="34" charset="0"/>
                        </a:rPr>
                        <a:t>Unterlagen zur Feststellung der Identität der Gesellschafter; sonstige Formulare.</a:t>
                      </a:r>
                    </a:p>
                  </a:txBody>
                  <a:tcPr/>
                </a:tc>
                <a:tc>
                  <a:txBody>
                    <a:bodyPr/>
                    <a:lstStyle/>
                    <a:p>
                      <a:r>
                        <a:rPr lang="de-DE" b="1" baseline="0" dirty="0" smtClean="0">
                          <a:latin typeface="Calibri" pitchFamily="34" charset="0"/>
                          <a:cs typeface="Calibri" pitchFamily="34" charset="0"/>
                        </a:rPr>
                        <a:t>Art.</a:t>
                      </a:r>
                      <a:r>
                        <a:rPr lang="tr-TR" b="1" baseline="0" dirty="0" smtClean="0">
                          <a:latin typeface="Calibri" pitchFamily="34" charset="0"/>
                          <a:cs typeface="Calibri" pitchFamily="34" charset="0"/>
                        </a:rPr>
                        <a:t> 336 </a:t>
                      </a:r>
                      <a:r>
                        <a:rPr lang="de-DE" baseline="0" dirty="0" smtClean="0">
                          <a:latin typeface="Calibri" pitchFamily="34" charset="0"/>
                          <a:cs typeface="Calibri" pitchFamily="34" charset="0"/>
                        </a:rPr>
                        <a:t>enthält nun eine explizite Kodifizierung der im Rahmen der Unternehmensgründung erforderlichen Belege</a:t>
                      </a:r>
                      <a:endParaRPr lang="tr-TR" dirty="0">
                        <a:latin typeface="Calibri" pitchFamily="34" charset="0"/>
                        <a:cs typeface="Calibri" pitchFamily="34" charset="0"/>
                      </a:endParaRPr>
                    </a:p>
                  </a:txBody>
                  <a:tcPr/>
                </a:tc>
              </a:tr>
              <a:tr h="350024">
                <a:tc vMerge="1">
                  <a:txBody>
                    <a:bodyPr/>
                    <a:lstStyle/>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Gesellschaftsvertrag</a:t>
                      </a:r>
                      <a:endParaRPr lang="tr-TR" dirty="0" smtClean="0">
                        <a:latin typeface="Calibri" pitchFamily="34" charset="0"/>
                        <a:cs typeface="Calibri" pitchFamily="34" charset="0"/>
                      </a:endParaRPr>
                    </a:p>
                  </a:txBody>
                  <a:tcPr/>
                </a:tc>
              </a:tr>
              <a:tr h="350024">
                <a:tc vMerge="1">
                  <a:txBody>
                    <a:bodyPr/>
                    <a:lstStyle/>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Calibri" pitchFamily="34" charset="0"/>
                          <a:cs typeface="Calibri" pitchFamily="34" charset="0"/>
                        </a:rPr>
                        <a:t>Deklaration</a:t>
                      </a:r>
                      <a:r>
                        <a:rPr lang="de-DE" baseline="0" dirty="0" smtClean="0">
                          <a:latin typeface="Calibri" pitchFamily="34" charset="0"/>
                          <a:cs typeface="Calibri" pitchFamily="34" charset="0"/>
                        </a:rPr>
                        <a:t> der Gründer</a:t>
                      </a:r>
                      <a:endParaRPr lang="tr-TR" dirty="0" smtClean="0">
                        <a:latin typeface="Calibri" pitchFamily="34" charset="0"/>
                        <a:cs typeface="Calibri" pitchFamily="34" charset="0"/>
                      </a:endParaRPr>
                    </a:p>
                  </a:txBody>
                  <a:tcPr/>
                </a:tc>
              </a:tr>
              <a:tr h="350024">
                <a:tc vMerge="1">
                  <a:txBody>
                    <a:bodyPr/>
                    <a:lstStyle/>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latin typeface="Calibri" pitchFamily="34" charset="0"/>
                          <a:cs typeface="Calibri" pitchFamily="34" charset="0"/>
                        </a:rPr>
                        <a:t>Valuationsgutachten</a:t>
                      </a:r>
                      <a:endParaRPr lang="tr-TR" dirty="0" smtClean="0">
                        <a:latin typeface="Calibri" pitchFamily="34" charset="0"/>
                        <a:cs typeface="Calibri" pitchFamily="34" charset="0"/>
                      </a:endParaRPr>
                    </a:p>
                  </a:txBody>
                  <a:tcPr/>
                </a:tc>
              </a:tr>
              <a:tr h="619002">
                <a:tc vMerge="1">
                  <a:txBody>
                    <a:bodyPr/>
                    <a:lstStyle/>
                    <a:p>
                      <a:endParaRPr lang="tr-TR" dirty="0"/>
                    </a:p>
                  </a:txBody>
                  <a:tcPr/>
                </a:tc>
                <a:tc>
                  <a:txBody>
                    <a:bodyPr/>
                    <a:lstStyle/>
                    <a:p>
                      <a:r>
                        <a:rPr lang="de-DE" dirty="0" smtClean="0">
                          <a:latin typeface="Calibri" pitchFamily="34" charset="0"/>
                          <a:cs typeface="Calibri" pitchFamily="34" charset="0"/>
                        </a:rPr>
                        <a:t>andere</a:t>
                      </a:r>
                      <a:r>
                        <a:rPr lang="de-DE" baseline="0" dirty="0" smtClean="0">
                          <a:latin typeface="Calibri" pitchFamily="34" charset="0"/>
                          <a:cs typeface="Calibri" pitchFamily="34" charset="0"/>
                        </a:rPr>
                        <a:t> im Zusammenhang mit der Gründung stehende Vereinbarungen</a:t>
                      </a:r>
                      <a:endParaRPr lang="tr-TR" dirty="0" smtClean="0">
                        <a:latin typeface="Calibri" pitchFamily="34" charset="0"/>
                        <a:cs typeface="Calibri" pitchFamily="34" charset="0"/>
                      </a:endParaRPr>
                    </a:p>
                  </a:txBody>
                  <a:tcPr/>
                </a:tc>
              </a:tr>
              <a:tr h="350024">
                <a:tc vMerge="1">
                  <a:txBody>
                    <a:bodyPr/>
                    <a:lstStyle/>
                    <a:p>
                      <a:endParaRPr lang="tr-TR" dirty="0"/>
                    </a:p>
                  </a:txBody>
                  <a:tcPr/>
                </a:tc>
                <a:tc>
                  <a:txBody>
                    <a:bodyPr/>
                    <a:lstStyle/>
                    <a:p>
                      <a:r>
                        <a:rPr lang="de-DE" dirty="0" smtClean="0">
                          <a:latin typeface="Calibri" pitchFamily="34" charset="0"/>
                          <a:cs typeface="Calibri" pitchFamily="34" charset="0"/>
                        </a:rPr>
                        <a:t>Gutachten zur</a:t>
                      </a:r>
                      <a:r>
                        <a:rPr lang="de-DE" baseline="0" dirty="0" smtClean="0">
                          <a:latin typeface="Calibri" pitchFamily="34" charset="0"/>
                          <a:cs typeface="Calibri" pitchFamily="34" charset="0"/>
                        </a:rPr>
                        <a:t> Aufsichtsperson einzelner Geschäfte</a:t>
                      </a:r>
                      <a:endParaRPr lang="tr-TR" dirty="0" smtClean="0">
                        <a:latin typeface="Calibri" pitchFamily="34" charset="0"/>
                        <a:cs typeface="Calibri" pitchFamily="34" charset="0"/>
                      </a:endParaRPr>
                    </a:p>
                  </a:txBody>
                  <a:tcPr/>
                </a:tc>
              </a:tr>
              <a:tr h="612542">
                <a:tc vMerge="1">
                  <a:txBody>
                    <a:bodyPr/>
                    <a:lstStyle/>
                    <a:p>
                      <a:endParaRPr lang="tr-TR" dirty="0"/>
                    </a:p>
                  </a:txBody>
                  <a:tcPr/>
                </a:tc>
                <a:tc>
                  <a:txBody>
                    <a:bodyPr/>
                    <a:lstStyle/>
                    <a:p>
                      <a:r>
                        <a:rPr lang="de-DE" dirty="0" smtClean="0">
                          <a:latin typeface="Calibri" pitchFamily="34" charset="0"/>
                          <a:cs typeface="Calibri" pitchFamily="34" charset="0"/>
                        </a:rPr>
                        <a:t>amtlichen Formulare für die Eintragung in das Handelsregisters</a:t>
                      </a:r>
                      <a:endParaRPr lang="tr-TR" dirty="0" smtClean="0">
                        <a:latin typeface="Calibri" pitchFamily="34" charset="0"/>
                        <a:cs typeface="Calibri" pitchFamily="34" charset="0"/>
                      </a:endParaRPr>
                    </a:p>
                  </a:txBody>
                  <a:tcPr/>
                </a:tc>
              </a:tr>
              <a:tr h="619002">
                <a:tc vMerge="1">
                  <a:txBody>
                    <a:bodyPr/>
                    <a:lstStyle/>
                    <a:p>
                      <a:endParaRPr lang="tr-TR" dirty="0"/>
                    </a:p>
                  </a:txBody>
                  <a:tcPr/>
                </a:tc>
                <a:tc>
                  <a:txBody>
                    <a:bodyPr/>
                    <a:lstStyle/>
                    <a:p>
                      <a:pPr>
                        <a:buNone/>
                      </a:pPr>
                      <a:r>
                        <a:rPr lang="de-DE" dirty="0" smtClean="0">
                          <a:latin typeface="Calibri" pitchFamily="34" charset="0"/>
                          <a:cs typeface="Calibri" pitchFamily="34" charset="0"/>
                        </a:rPr>
                        <a:t>die Belege sind beim Handelsregister</a:t>
                      </a:r>
                      <a:r>
                        <a:rPr lang="de-DE" baseline="0" dirty="0" smtClean="0">
                          <a:latin typeface="Calibri" pitchFamily="34" charset="0"/>
                          <a:cs typeface="Calibri" pitchFamily="34" charset="0"/>
                        </a:rPr>
                        <a:t> einzureichen und beim Unternehmen 5 Jahre aufzubewahren.</a:t>
                      </a:r>
                      <a:endParaRPr lang="tr-TR" b="1" dirty="0" smtClean="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Benutzerdefiniert 1">
      <a:dk1>
        <a:srgbClr val="353330"/>
      </a:dk1>
      <a:lt1>
        <a:srgbClr val="F9F4E6"/>
      </a:lt1>
      <a:dk2>
        <a:srgbClr val="353330"/>
      </a:dk2>
      <a:lt2>
        <a:srgbClr val="F2ECE0"/>
      </a:lt2>
      <a:accent1>
        <a:srgbClr val="761617"/>
      </a:accent1>
      <a:accent2>
        <a:srgbClr val="00B0F0"/>
      </a:accent2>
      <a:accent3>
        <a:srgbClr val="92D050"/>
      </a:accent3>
      <a:accent4>
        <a:srgbClr val="FFC000"/>
      </a:accent4>
      <a:accent5>
        <a:srgbClr val="7030A0"/>
      </a:accent5>
      <a:accent6>
        <a:srgbClr val="002060"/>
      </a:accent6>
      <a:hlink>
        <a:srgbClr val="002060"/>
      </a:hlink>
      <a:folHlink>
        <a:srgbClr val="002060"/>
      </a:folHlink>
    </a:clrScheme>
    <a:fontScheme name="gc_text">
      <a:majorFont>
        <a:latin typeface="TurkishHlv"/>
        <a:ea typeface=""/>
        <a:cs typeface=""/>
      </a:majorFont>
      <a:minorFont>
        <a:latin typeface="TurkishHlv"/>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3542</Words>
  <Application>Microsoft Office PowerPoint</Application>
  <PresentationFormat>Bildschirmpräsentation (4:3)</PresentationFormat>
  <Paragraphs>617</Paragraphs>
  <Slides>37</Slides>
  <Notes>12</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Larissa-Design</vt:lpstr>
      <vt:lpstr>DAS NEUE TÜRKISCHE HANDELSGESETZBUCH </vt:lpstr>
      <vt:lpstr>Vortragsinhalt</vt:lpstr>
      <vt:lpstr>PowerPoint-Präsentation</vt:lpstr>
      <vt:lpstr>Historie </vt:lpstr>
      <vt:lpstr>Reformbedarf</vt:lpstr>
      <vt:lpstr>Chronologie</vt:lpstr>
      <vt:lpstr>Technische Innovationen</vt:lpstr>
      <vt:lpstr>Anonim Şirketi (A. Ş .) – Aktiengesellschaft nach türkischem Recht . Anzahl der Gesellschafter und Grundkapital  </vt:lpstr>
      <vt:lpstr>Gründungsunterlagen </vt:lpstr>
      <vt:lpstr>Besondere Umstände im Rahmen der Gründung  </vt:lpstr>
      <vt:lpstr>Vorstand</vt:lpstr>
      <vt:lpstr>Vertretungsbefugnis</vt:lpstr>
      <vt:lpstr>Sitzungen des Vorstandes</vt:lpstr>
      <vt:lpstr>Aufsicht</vt:lpstr>
      <vt:lpstr>Aufsichtsrat</vt:lpstr>
      <vt:lpstr>Prüfereigenschaft</vt:lpstr>
      <vt:lpstr>Sonderprüfer</vt:lpstr>
      <vt:lpstr>Geschäfte der Sonderprüfung</vt:lpstr>
      <vt:lpstr>Generalversammlung</vt:lpstr>
      <vt:lpstr>Vorzugsaktien</vt:lpstr>
      <vt:lpstr>Anteile mit Wahlrechtsprivileg</vt:lpstr>
      <vt:lpstr>Übertragungsbeschränkungen von Anteilen - 1</vt:lpstr>
      <vt:lpstr>Übertragungsbeschränkungen von Anteilen - 2 </vt:lpstr>
      <vt:lpstr>Übertragungsbeschränkungen von Anteilen - 3</vt:lpstr>
      <vt:lpstr>Limted Şirketi (Ltd. Şti.) – GmbH nach türkischem Recht Zahl der Gesellschafter und Kapital  Anzahl der Gesellschafter und Kapital </vt:lpstr>
      <vt:lpstr>Im Gesellschaftsvertrag zu kodifizierende zwingende Regelungen - 1</vt:lpstr>
      <vt:lpstr>Im Gesellschaftsvertrag zu kodifizierende zwingende Regelungen - 2</vt:lpstr>
      <vt:lpstr>Im Gesellschaftsvertrag zu kodifizierende zwingende Regelungen - 3</vt:lpstr>
      <vt:lpstr>Informations- und Untersuchungsrecht </vt:lpstr>
      <vt:lpstr>Gesellschaftsvertretung - 1</vt:lpstr>
      <vt:lpstr>Gesellschaftsvertretung - 2</vt:lpstr>
      <vt:lpstr>Gesellschaftsvertretung - 3</vt:lpstr>
      <vt:lpstr>Wohnsitz der Geschäftsführer</vt:lpstr>
      <vt:lpstr>Wirtschaftsprüfung</vt:lpstr>
      <vt:lpstr>Nachtrag: Handelsvertreterrecht</vt:lpstr>
      <vt:lpstr>Grundlegende Neuerungen</vt:lpstr>
      <vt:lpstr>Vielen Dank für Ihre Aufmerksamkeit</vt:lpstr>
    </vt:vector>
  </TitlesOfParts>
  <Company>Frost-RL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vicky</dc:creator>
  <cp:lastModifiedBy>Cüneyt Gençer</cp:lastModifiedBy>
  <cp:revision>333</cp:revision>
  <dcterms:created xsi:type="dcterms:W3CDTF">2011-12-06T09:48:56Z</dcterms:created>
  <dcterms:modified xsi:type="dcterms:W3CDTF">2012-01-29T21:41:33Z</dcterms:modified>
</cp:coreProperties>
</file>